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sldIdLst>
    <p:sldId id="256" r:id="rId3"/>
    <p:sldId id="265" r:id="rId4"/>
    <p:sldId id="259" r:id="rId5"/>
    <p:sldId id="266" r:id="rId6"/>
    <p:sldId id="262" r:id="rId7"/>
    <p:sldId id="268" r:id="rId8"/>
    <p:sldId id="283" r:id="rId9"/>
    <p:sldId id="271" r:id="rId10"/>
    <p:sldId id="267" r:id="rId11"/>
    <p:sldId id="287" r:id="rId12"/>
    <p:sldId id="288" r:id="rId13"/>
    <p:sldId id="270" r:id="rId14"/>
    <p:sldId id="264" r:id="rId15"/>
    <p:sldId id="269" r:id="rId16"/>
    <p:sldId id="289" r:id="rId17"/>
    <p:sldId id="272" r:id="rId18"/>
    <p:sldId id="273" r:id="rId19"/>
    <p:sldId id="275" r:id="rId20"/>
    <p:sldId id="274" r:id="rId21"/>
    <p:sldId id="276" r:id="rId22"/>
    <p:sldId id="281" r:id="rId23"/>
    <p:sldId id="279" r:id="rId24"/>
    <p:sldId id="277" r:id="rId25"/>
    <p:sldId id="278" r:id="rId26"/>
    <p:sldId id="282" r:id="rId27"/>
    <p:sldId id="284" r:id="rId28"/>
    <p:sldId id="280" r:id="rId29"/>
    <p:sldId id="285" r:id="rId30"/>
    <p:sldId id="286" r:id="rId31"/>
    <p:sldId id="290" r:id="rId32"/>
    <p:sldId id="291" r:id="rId33"/>
    <p:sldId id="292" r:id="rId34"/>
    <p:sldId id="293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26" autoAdjust="0"/>
    <p:restoredTop sz="94660"/>
  </p:normalViewPr>
  <p:slideViewPr>
    <p:cSldViewPr>
      <p:cViewPr varScale="1">
        <p:scale>
          <a:sx n="79" d="100"/>
          <a:sy n="79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1524000"/>
            <a:ext cx="71628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05AED-4D8D-4FDB-A4A3-460BE7B94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3B337-F644-492F-AA09-5D320B673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9C9A-C0BB-45A8-B3F8-84C2076B04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C0AA-9BB2-48EE-A7BF-2CAC0BC3A3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2E30A-CEE8-40E1-89D9-54C48823C7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27E38-828F-4D5B-86AF-B39B898C12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E6D69-C631-4AF4-BA9C-848DA79E78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ED333-FE45-4AEA-8456-6A28AC359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BB0F2-D5E7-480C-90CF-5BE6A0E051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3B7BF-31C5-4A61-8D2F-BE01BBAA3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A551D-3378-449D-ACE7-111FC50E4F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2" name="Picture 2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136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ectangle 3"/>
            <p:cNvSpPr>
              <a:spLocks noChangeArrowheads="1"/>
            </p:cNvSpPr>
            <p:nvPr/>
          </p:nvSpPr>
          <p:spPr bwMode="white">
            <a:xfrm>
              <a:off x="576" y="1152"/>
              <a:ext cx="5040" cy="2736"/>
            </a:xfrm>
            <a:prstGeom prst="rect">
              <a:avLst/>
            </a:prstGeom>
            <a:solidFill>
              <a:schemeClr val="folHlink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6D90E3B-EBEE-4A17-A081-5EEB79552D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sz="8800" smtClean="0">
                <a:latin typeface="Blue Highway"/>
              </a:rPr>
              <a:t>Top 25 Drugs</a:t>
            </a:r>
            <a:br>
              <a:rPr lang="en-US" sz="8800" smtClean="0">
                <a:latin typeface="Blue Highway"/>
              </a:rPr>
            </a:br>
            <a:r>
              <a:rPr lang="en-US" sz="5400" smtClean="0">
                <a:latin typeface="Blue Highway"/>
              </a:rPr>
              <a:t>of 2012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algn="r" eaLnBrk="1" hangingPunct="1">
              <a:defRPr/>
            </a:pPr>
            <a:endParaRPr lang="en-US" dirty="0" smtClean="0">
              <a:solidFill>
                <a:schemeClr val="accent4">
                  <a:lumMod val="20000"/>
                  <a:lumOff val="80000"/>
                </a:schemeClr>
              </a:solidFill>
              <a:latin typeface="Blue Highway" panose="02010603020202020303" pitchFamily="2" charset="0"/>
            </a:endParaRPr>
          </a:p>
          <a:p>
            <a:pPr algn="r" eaLnBrk="1" hangingPunct="1">
              <a:defRPr/>
            </a:pPr>
            <a:r>
              <a:rPr lang="en-US" dirty="0" smtClean="0">
                <a:solidFill>
                  <a:srgbClr val="FFFFFF"/>
                </a:solidFill>
                <a:latin typeface="Blue Highway" panose="02010603020202020303" pitchFamily="2" charset="0"/>
              </a:rPr>
              <a:t>By: Sera </a:t>
            </a:r>
            <a:r>
              <a:rPr lang="en-US" dirty="0" err="1" smtClean="0">
                <a:solidFill>
                  <a:srgbClr val="FFFFFF"/>
                </a:solidFill>
                <a:latin typeface="Blue Highway" panose="02010603020202020303" pitchFamily="2" charset="0"/>
              </a:rPr>
              <a:t>Laganelli</a:t>
            </a:r>
            <a:endParaRPr lang="en-US" dirty="0" smtClean="0">
              <a:solidFill>
                <a:srgbClr val="FFFFFF"/>
              </a:solidFill>
              <a:latin typeface="Blue Highway" panose="02010603020202020303" pitchFamily="2" charset="0"/>
            </a:endParaRPr>
          </a:p>
          <a:p>
            <a:pPr algn="r" eaLnBrk="1" hangingPunct="1">
              <a:defRPr/>
            </a:pPr>
            <a:r>
              <a:rPr lang="en-US" dirty="0" smtClean="0">
                <a:solidFill>
                  <a:srgbClr val="FFFFFF"/>
                </a:solidFill>
                <a:latin typeface="Blue Highway" panose="02010603020202020303" pitchFamily="2" charset="0"/>
              </a:rPr>
              <a:t>Allison </a:t>
            </a:r>
            <a:r>
              <a:rPr lang="en-US" dirty="0" err="1" smtClean="0">
                <a:solidFill>
                  <a:srgbClr val="FFFFFF"/>
                </a:solidFill>
                <a:latin typeface="Blue Highway" panose="02010603020202020303" pitchFamily="2" charset="0"/>
              </a:rPr>
              <a:t>Contrera</a:t>
            </a:r>
            <a:endParaRPr lang="en-US" dirty="0">
              <a:solidFill>
                <a:srgbClr val="FFFFFF"/>
              </a:solidFill>
              <a:latin typeface="Blue Highway" panose="02010603020202020303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Plavix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Clopidogrel</a:t>
            </a:r>
            <a:endParaRPr lang="en-US" sz="7200" smtClean="0">
              <a:latin typeface="Blue Highwa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Antiplatelet agent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Angina, prevention of MI or stroke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>
                <a:latin typeface="Blue Highway"/>
              </a:rPr>
              <a:t>Effects on Dental </a:t>
            </a:r>
            <a:r>
              <a:rPr lang="en-US" dirty="0" smtClean="0">
                <a:latin typeface="Blue Highway"/>
              </a:rPr>
              <a:t>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increased bleeding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no elective surgery for 1 year after 	stent placement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Avastin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Bevacizumab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Antineoplastic agent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Treatment of metastatic colon cancer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>
                <a:latin typeface="Blue Highway"/>
              </a:rPr>
              <a:t>Effects on Dental </a:t>
            </a:r>
            <a:r>
              <a:rPr lang="en-US" dirty="0" smtClean="0">
                <a:latin typeface="Blue Highway"/>
              </a:rPr>
              <a:t>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err="1" smtClean="0">
                <a:latin typeface="Blue Highway"/>
              </a:rPr>
              <a:t>xerostomia</a:t>
            </a:r>
            <a:endParaRPr lang="en-US" dirty="0" smtClean="0">
              <a:latin typeface="Blue Highway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stomatitis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altered taste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gingival bleeding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Spiriva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Tiotropium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Anticholinergic agent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COPD treatment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>
                <a:latin typeface="Blue Highway"/>
              </a:rPr>
              <a:t>Effects on Dental </a:t>
            </a:r>
            <a:r>
              <a:rPr lang="en-US" dirty="0" smtClean="0">
                <a:latin typeface="Blue Highway"/>
              </a:rPr>
              <a:t>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err="1" smtClean="0">
                <a:latin typeface="Blue Highway"/>
              </a:rPr>
              <a:t>xerostomia</a:t>
            </a:r>
            <a:endParaRPr lang="en-US" dirty="0" smtClean="0">
              <a:latin typeface="Blue Highway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ulcerative stomatitis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OxyContin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Oxycodone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Analgesic, Opioid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Manage moderate to severe pain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>
                <a:latin typeface="Blue Highway"/>
              </a:rPr>
              <a:t>Effects on Dental </a:t>
            </a:r>
            <a:r>
              <a:rPr lang="en-US" dirty="0" smtClean="0">
                <a:latin typeface="Blue Highway"/>
              </a:rPr>
              <a:t>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err="1" smtClean="0">
                <a:latin typeface="Blue Highway"/>
              </a:rPr>
              <a:t>xerostomia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Atripla</a:t>
            </a:r>
            <a:r>
              <a:rPr lang="en-US" smtClean="0">
                <a:latin typeface="Blue Highway"/>
              </a:rPr>
              <a:t/>
            </a:r>
            <a:br>
              <a:rPr lang="en-US" smtClean="0">
                <a:latin typeface="Blue Highway"/>
              </a:rPr>
            </a:br>
            <a:r>
              <a:rPr lang="en-US" smtClean="0">
                <a:latin typeface="Blue Highway"/>
              </a:rPr>
              <a:t>Efavirenz, Emtricitabine, Tenofovir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7772400" cy="3810000"/>
          </a:xfrm>
        </p:spPr>
        <p:txBody>
          <a:bodyPr/>
          <a:lstStyle/>
          <a:p>
            <a:pPr eaLnBrk="1" hangingPunct="1"/>
            <a:r>
              <a:rPr lang="en-US" smtClean="0">
                <a:latin typeface="Blue Highway"/>
              </a:rPr>
              <a:t>Antiretroviral agent</a:t>
            </a:r>
          </a:p>
          <a:p>
            <a:pPr eaLnBrk="1" hangingPunct="1"/>
            <a:r>
              <a:rPr lang="en-US" smtClean="0">
                <a:latin typeface="Blue Highway"/>
              </a:rPr>
              <a:t>HIV treatment</a:t>
            </a:r>
          </a:p>
          <a:p>
            <a:pPr eaLnBrk="1" hangingPunct="1"/>
            <a:r>
              <a:rPr lang="en-US" smtClean="0">
                <a:latin typeface="Blue Highway"/>
              </a:rPr>
              <a:t>Effects on Dental Treatment:</a:t>
            </a:r>
          </a:p>
          <a:p>
            <a:pPr marL="457200" lvl="1" indent="0" eaLnBrk="1" hangingPunct="1">
              <a:buFontTx/>
              <a:buNone/>
            </a:pPr>
            <a:r>
              <a:rPr lang="en-US" smtClean="0">
                <a:latin typeface="Blue Highway"/>
              </a:rPr>
              <a:t>	xerostomia</a:t>
            </a:r>
          </a:p>
          <a:p>
            <a:pPr marL="914400" lvl="2" indent="0" eaLnBrk="1" hangingPunct="1">
              <a:buFontTx/>
              <a:buNone/>
            </a:pPr>
            <a:r>
              <a:rPr lang="en-US" smtClean="0">
                <a:latin typeface="Blue Highway"/>
              </a:rPr>
              <a:t>Abnormal taste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Singulair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Montelukast</a:t>
            </a:r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Leukotriene-Receptor Antagonist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Treatment of chronic asthma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Effects on dental 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Blue Highway"/>
              </a:rPr>
              <a:t>	</a:t>
            </a:r>
            <a:r>
              <a:rPr lang="en-US" sz="2800" dirty="0" smtClean="0">
                <a:latin typeface="Blue Highway"/>
              </a:rPr>
              <a:t>Dental </a:t>
            </a:r>
            <a:r>
              <a:rPr lang="en-US" sz="2800" dirty="0" smtClean="0">
                <a:latin typeface="Blue Highway"/>
              </a:rPr>
              <a:t>pain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latin typeface="Blue Highway"/>
              </a:rPr>
              <a:t>	</a:t>
            </a:r>
            <a:r>
              <a:rPr lang="en-US" sz="2800" dirty="0" smtClean="0">
                <a:latin typeface="Blue Highway"/>
              </a:rPr>
              <a:t>increased bleeding</a:t>
            </a:r>
            <a:endParaRPr lang="en-US" sz="2800" dirty="0" smtClean="0">
              <a:latin typeface="Blue Highway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z="7200" smtClean="0">
                <a:latin typeface="Blue Highway"/>
              </a:rPr>
              <a:t>Rituxan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Rituximab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Immunosuppressant Agent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Treatment </a:t>
            </a:r>
            <a:r>
              <a:rPr lang="en-US" dirty="0" smtClean="0">
                <a:latin typeface="Blue Highway"/>
              </a:rPr>
              <a:t>of </a:t>
            </a:r>
            <a:r>
              <a:rPr lang="en-US" dirty="0" smtClean="0">
                <a:latin typeface="Blue Highway"/>
              </a:rPr>
              <a:t>non-Hodgkin lymphomas.</a:t>
            </a:r>
            <a:endParaRPr lang="en-US" dirty="0" smtClean="0">
              <a:latin typeface="Blue Highway"/>
            </a:endParaRP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Effects on Dental 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Blue Highway"/>
              </a:rPr>
              <a:t>	no significant effects.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Neulasta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Pegfilgrastim</a:t>
            </a:r>
            <a:r>
              <a:rPr lang="en-US" smtClean="0"/>
              <a:t>	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Colony stimulating factor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Decrease risk of infection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Effects on Dental 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Blue Highway"/>
              </a:rPr>
              <a:t>	</a:t>
            </a:r>
            <a:r>
              <a:rPr lang="en-US" sz="2800" dirty="0" smtClean="0">
                <a:latin typeface="Blue Highway"/>
              </a:rPr>
              <a:t>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Copaxone</a:t>
            </a:r>
            <a:br>
              <a:rPr lang="en-US" sz="7200" smtClean="0">
                <a:latin typeface="Blue Highway"/>
              </a:rPr>
            </a:br>
            <a:r>
              <a:rPr lang="en-US" smtClean="0"/>
              <a:t>Glatiramer Acetate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Biological 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Management </a:t>
            </a:r>
            <a:r>
              <a:rPr lang="en-US" dirty="0" smtClean="0">
                <a:latin typeface="Blue Highway"/>
              </a:rPr>
              <a:t>of </a:t>
            </a:r>
            <a:r>
              <a:rPr lang="en-US" dirty="0" smtClean="0">
                <a:latin typeface="Blue Highway"/>
              </a:rPr>
              <a:t>multiple sclerosis.</a:t>
            </a:r>
            <a:endParaRPr lang="en-US" dirty="0" smtClean="0">
              <a:latin typeface="Blue Highway"/>
            </a:endParaRP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Effects on Dental 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sz="2800" dirty="0" smtClean="0">
                <a:latin typeface="Blue Highway"/>
              </a:rPr>
              <a:t>salivary gland </a:t>
            </a:r>
            <a:r>
              <a:rPr lang="en-US" sz="2800" dirty="0" smtClean="0">
                <a:latin typeface="Blue Highway"/>
              </a:rPr>
              <a:t>enlargement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latin typeface="Blue Highway"/>
              </a:rPr>
              <a:t>	</a:t>
            </a:r>
            <a:r>
              <a:rPr lang="en-US" sz="2800" dirty="0" err="1" smtClean="0">
                <a:latin typeface="Blue Highway"/>
              </a:rPr>
              <a:t>candidiasis</a:t>
            </a:r>
            <a:endParaRPr lang="en-US" sz="2800" dirty="0" smtClean="0">
              <a:latin typeface="Blue Highway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latin typeface="Blue Highway"/>
              </a:rPr>
              <a:t>	</a:t>
            </a:r>
            <a:r>
              <a:rPr lang="en-US" sz="2800" dirty="0" smtClean="0">
                <a:latin typeface="Blue Highway"/>
              </a:rPr>
              <a:t>ulcerative </a:t>
            </a:r>
            <a:r>
              <a:rPr lang="en-US" sz="2800" dirty="0" err="1" smtClean="0">
                <a:latin typeface="Blue Highway"/>
              </a:rPr>
              <a:t>stomatitis</a:t>
            </a:r>
            <a:endParaRPr lang="en-US" sz="2800" dirty="0" smtClean="0">
              <a:latin typeface="Blue Highway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Remicade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Infliximab</a:t>
            </a:r>
            <a:r>
              <a:rPr lang="en-US" smtClean="0"/>
              <a:t>	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Immunosuppressant Agent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Treatment </a:t>
            </a:r>
            <a:r>
              <a:rPr lang="en-US" dirty="0" smtClean="0">
                <a:latin typeface="Blue Highway"/>
              </a:rPr>
              <a:t>of </a:t>
            </a:r>
            <a:r>
              <a:rPr lang="en-US" dirty="0" smtClean="0">
                <a:latin typeface="Blue Highway"/>
              </a:rPr>
              <a:t>rheumatoid arthritis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Effects on Dental </a:t>
            </a:r>
            <a:r>
              <a:rPr lang="en-US" dirty="0" smtClean="0">
                <a:latin typeface="Blue Highway"/>
              </a:rPr>
              <a:t>Treatment:</a:t>
            </a:r>
            <a:endParaRPr lang="en-US" dirty="0" smtClean="0">
              <a:latin typeface="Blue Highway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sz="2800" dirty="0" smtClean="0">
                <a:latin typeface="Blue Highway"/>
              </a:rPr>
              <a:t>none</a:t>
            </a:r>
            <a:endParaRPr lang="en-US" sz="2800" dirty="0" smtClean="0">
              <a:latin typeface="Blue High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sz="7200" dirty="0" err="1" smtClean="0">
                <a:latin typeface="Blue Highway"/>
              </a:rPr>
              <a:t>Lyrica</a:t>
            </a:r>
            <a:r>
              <a:rPr lang="en-US" sz="7200" dirty="0" smtClean="0">
                <a:latin typeface="Blue Highway"/>
              </a:rPr>
              <a:t/>
            </a:r>
            <a:br>
              <a:rPr lang="en-US" sz="7200" dirty="0" smtClean="0">
                <a:latin typeface="Blue Highway"/>
              </a:rPr>
            </a:br>
            <a:r>
              <a:rPr lang="en-US" dirty="0" err="1" smtClean="0">
                <a:latin typeface="Blue Highway"/>
              </a:rPr>
              <a:t>pregabalin</a:t>
            </a:r>
            <a:r>
              <a:rPr lang="en-US" sz="7200" dirty="0" smtClean="0">
                <a:latin typeface="Blue Highway"/>
              </a:rPr>
              <a:t/>
            </a:r>
            <a:br>
              <a:rPr lang="en-US" sz="7200" dirty="0" smtClean="0">
                <a:latin typeface="Blue Highway"/>
              </a:rPr>
            </a:br>
            <a:endParaRPr lang="en-US" dirty="0" smtClean="0">
              <a:latin typeface="Blue Highwa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 panose="02010603020202020303" pitchFamily="2" charset="0"/>
              </a:rPr>
              <a:t>Analgesic</a:t>
            </a:r>
          </a:p>
          <a:p>
            <a:pPr eaLnBrk="1" hangingPunct="1">
              <a:defRPr/>
            </a:pPr>
            <a:r>
              <a:rPr lang="en-US" dirty="0" smtClean="0">
                <a:latin typeface="Blue Highway" panose="02010603020202020303" pitchFamily="2" charset="0"/>
              </a:rPr>
              <a:t>Treat nerve </a:t>
            </a:r>
            <a:r>
              <a:rPr lang="en-US" dirty="0" smtClean="0">
                <a:latin typeface="Blue Highway" panose="02010603020202020303" pitchFamily="2" charset="0"/>
              </a:rPr>
              <a:t>pain</a:t>
            </a:r>
            <a:endParaRPr lang="en-US" dirty="0">
              <a:latin typeface="Blue Highway" panose="02010603020202020303" pitchFamily="2" charset="0"/>
            </a:endParaRPr>
          </a:p>
          <a:p>
            <a:pPr eaLnBrk="1" hangingPunct="1">
              <a:defRPr/>
            </a:pPr>
            <a:r>
              <a:rPr lang="en-US" dirty="0">
                <a:latin typeface="Blue Highway" panose="02010603020202020303" pitchFamily="2" charset="0"/>
              </a:rPr>
              <a:t>Effects on Dental </a:t>
            </a:r>
            <a:r>
              <a:rPr lang="en-US" dirty="0" smtClean="0">
                <a:latin typeface="Blue Highway" panose="02010603020202020303" pitchFamily="2" charset="0"/>
              </a:rPr>
              <a:t>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 panose="02010603020202020303" pitchFamily="2" charset="0"/>
              </a:rPr>
              <a:t>	</a:t>
            </a:r>
            <a:r>
              <a:rPr lang="en-US" dirty="0" err="1" smtClean="0">
                <a:latin typeface="Blue Highway" panose="02010603020202020303" pitchFamily="2" charset="0"/>
              </a:rPr>
              <a:t>Xerostomia</a:t>
            </a:r>
            <a:endParaRPr lang="en-US" dirty="0">
              <a:latin typeface="Blue Highway" panose="02010603020202020303" pitchFamily="2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dirty="0" err="1" smtClean="0">
                <a:latin typeface="Blue Highway"/>
              </a:rPr>
              <a:t>Enbrel</a:t>
            </a:r>
            <a:r>
              <a:rPr lang="en-US" sz="7200" dirty="0" smtClean="0">
                <a:latin typeface="Blue Highway"/>
              </a:rPr>
              <a:t/>
            </a:r>
            <a:br>
              <a:rPr lang="en-US" sz="7200" dirty="0" smtClean="0">
                <a:latin typeface="Blue Highway"/>
              </a:rPr>
            </a:br>
            <a:r>
              <a:rPr lang="en-US" dirty="0" err="1" smtClean="0">
                <a:latin typeface="Blue Highway"/>
              </a:rPr>
              <a:t>etanercept</a:t>
            </a:r>
            <a:r>
              <a:rPr lang="en-US" sz="7200" dirty="0" smtClean="0">
                <a:latin typeface="Blue Highway"/>
              </a:rPr>
              <a:t/>
            </a:r>
            <a:br>
              <a:rPr lang="en-US" sz="7200" dirty="0" smtClean="0">
                <a:latin typeface="Blue Highway"/>
              </a:rPr>
            </a:br>
            <a:endParaRPr lang="en-US" dirty="0" smtClean="0">
              <a:latin typeface="Blue Highway"/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Blue Highway"/>
              </a:rPr>
              <a:t>Antirheumatic</a:t>
            </a:r>
            <a:endParaRPr lang="en-US" dirty="0" smtClean="0">
              <a:latin typeface="Blue Highway"/>
            </a:endParaRP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Treatment of </a:t>
            </a:r>
            <a:r>
              <a:rPr lang="en-US" dirty="0" smtClean="0">
                <a:latin typeface="Blue Highway"/>
              </a:rPr>
              <a:t>rheumatoid </a:t>
            </a:r>
            <a:r>
              <a:rPr lang="en-US" dirty="0" smtClean="0">
                <a:latin typeface="Blue Highway"/>
              </a:rPr>
              <a:t>arthritis.</a:t>
            </a:r>
            <a:endParaRPr lang="en-US" dirty="0" smtClean="0">
              <a:latin typeface="Blue Highway"/>
            </a:endParaRP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Effects on Dental 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sz="2800" dirty="0" smtClean="0">
                <a:latin typeface="Blue Highway"/>
              </a:rPr>
              <a:t>none</a:t>
            </a:r>
            <a:endParaRPr lang="en-US" sz="2800" dirty="0" smtClean="0">
              <a:latin typeface="Blue High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Humira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Adalimumab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Blue Highway"/>
              </a:rPr>
              <a:t>Antirheumatic</a:t>
            </a:r>
            <a:r>
              <a:rPr lang="en-US" dirty="0" smtClean="0">
                <a:latin typeface="Blue Highway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Treatment of active rheumatoid arthritis.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Effects on Dental </a:t>
            </a:r>
            <a:r>
              <a:rPr lang="en-US" dirty="0" smtClean="0">
                <a:latin typeface="Blue Highway"/>
              </a:rPr>
              <a:t>Treatment:</a:t>
            </a:r>
            <a:endParaRPr lang="en-US" dirty="0" smtClean="0">
              <a:latin typeface="Blue Highway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latin typeface="Blue Highway"/>
              </a:rPr>
              <a:t>	</a:t>
            </a:r>
            <a:r>
              <a:rPr lang="en-US" sz="2800" dirty="0" smtClean="0">
                <a:latin typeface="Blue Highway"/>
              </a:rPr>
              <a:t>None</a:t>
            </a:r>
            <a:endParaRPr lang="en-US" sz="2800" dirty="0" smtClean="0">
              <a:latin typeface="Blue High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Cymbalta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Duloxetine </a:t>
            </a:r>
            <a:r>
              <a:rPr lang="en-US" smtClean="0"/>
              <a:t>	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dirty="0" smtClean="0">
                <a:latin typeface="Blue Highway"/>
              </a:rPr>
              <a:t>Antidepressant</a:t>
            </a:r>
          </a:p>
          <a:p>
            <a:pPr eaLnBrk="1" hangingPunct="1"/>
            <a:r>
              <a:rPr lang="en-US" dirty="0" smtClean="0">
                <a:latin typeface="Blue Highway"/>
              </a:rPr>
              <a:t>Treatment </a:t>
            </a:r>
            <a:r>
              <a:rPr lang="en-US" dirty="0" smtClean="0">
                <a:latin typeface="Blue Highway"/>
              </a:rPr>
              <a:t>of major depressive disorder Effects on Dental Treatment:</a:t>
            </a:r>
          </a:p>
          <a:p>
            <a:pPr lvl="1" eaLnBrk="1" hangingPunct="1">
              <a:buNone/>
            </a:pPr>
            <a:r>
              <a:rPr lang="en-US" dirty="0" smtClean="0">
                <a:latin typeface="Blue Highway"/>
              </a:rPr>
              <a:t>	</a:t>
            </a:r>
            <a:r>
              <a:rPr lang="en-US" dirty="0" err="1" smtClean="0">
                <a:latin typeface="Blue Highway"/>
              </a:rPr>
              <a:t>Xerostomia</a:t>
            </a:r>
            <a:endParaRPr lang="en-US" dirty="0" smtClean="0">
              <a:latin typeface="Blue Highway"/>
            </a:endParaRPr>
          </a:p>
          <a:p>
            <a:pPr lvl="1" eaLnBrk="1" hangingPunct="1">
              <a:buNone/>
            </a:pPr>
            <a:r>
              <a:rPr lang="en-US" dirty="0" smtClean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 </a:t>
            </a:r>
            <a:r>
              <a:rPr lang="en-US" dirty="0" smtClean="0">
                <a:latin typeface="Blue Highway"/>
              </a:rPr>
              <a:t>increased </a:t>
            </a:r>
            <a:r>
              <a:rPr lang="en-US" dirty="0" smtClean="0">
                <a:latin typeface="Blue Highway"/>
              </a:rPr>
              <a:t>bleeding</a:t>
            </a:r>
          </a:p>
          <a:p>
            <a:pPr lvl="1" eaLnBrk="1" hangingPunct="1">
              <a:buNone/>
            </a:pPr>
            <a:r>
              <a:rPr lang="en-US" dirty="0" smtClean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Use </a:t>
            </a:r>
            <a:r>
              <a:rPr lang="en-US" dirty="0" smtClean="0">
                <a:latin typeface="Blue Highway"/>
              </a:rPr>
              <a:t>caution when using local anesthetics.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dirty="0" err="1" smtClean="0">
                <a:latin typeface="Blue Highway"/>
              </a:rPr>
              <a:t>Advair</a:t>
            </a:r>
            <a:r>
              <a:rPr lang="en-US" dirty="0" smtClean="0">
                <a:latin typeface="Blue Highway"/>
              </a:rPr>
              <a:t> </a:t>
            </a:r>
            <a:r>
              <a:rPr lang="en-US" sz="7200" dirty="0" err="1" smtClean="0">
                <a:latin typeface="Blue Highway"/>
              </a:rPr>
              <a:t>Diskus</a:t>
            </a:r>
            <a:r>
              <a:rPr lang="en-US" dirty="0" smtClean="0">
                <a:latin typeface="Blue Highway"/>
              </a:rPr>
              <a:t>	</a:t>
            </a:r>
            <a:r>
              <a:rPr lang="en-US" dirty="0" err="1" smtClean="0">
                <a:latin typeface="Blue Highway"/>
              </a:rPr>
              <a:t>Fluticasone</a:t>
            </a:r>
            <a:r>
              <a:rPr lang="en-US" dirty="0" smtClean="0">
                <a:latin typeface="Blue Highway"/>
              </a:rPr>
              <a:t> &amp; </a:t>
            </a:r>
            <a:r>
              <a:rPr lang="en-US" dirty="0" err="1" smtClean="0">
                <a:latin typeface="Blue Highway"/>
              </a:rPr>
              <a:t>Salmeterol</a:t>
            </a:r>
            <a:endParaRPr lang="en-US" dirty="0" smtClean="0">
              <a:latin typeface="Blue Highway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lue Highway"/>
              </a:rPr>
              <a:t>Beta2-Antagonist</a:t>
            </a:r>
          </a:p>
          <a:p>
            <a:pPr eaLnBrk="1" hangingPunct="1"/>
            <a:r>
              <a:rPr lang="en-US" dirty="0" smtClean="0">
                <a:latin typeface="Blue Highway"/>
              </a:rPr>
              <a:t>Treatment </a:t>
            </a:r>
            <a:r>
              <a:rPr lang="en-US" dirty="0" smtClean="0">
                <a:latin typeface="Blue Highway"/>
              </a:rPr>
              <a:t>of asthma and COPD</a:t>
            </a:r>
          </a:p>
          <a:p>
            <a:pPr eaLnBrk="1" hangingPunct="1"/>
            <a:r>
              <a:rPr lang="en-US" dirty="0" smtClean="0">
                <a:latin typeface="Blue Highway"/>
              </a:rPr>
              <a:t>Effects on Dental Treatment:</a:t>
            </a:r>
          </a:p>
          <a:p>
            <a:pPr lvl="1" eaLnBrk="1" hangingPunct="1">
              <a:buNone/>
            </a:pPr>
            <a:r>
              <a:rPr lang="en-US" dirty="0" smtClean="0">
                <a:latin typeface="Blue Highway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latin typeface="Blue Highway"/>
              </a:rPr>
              <a:t>Candidiasis</a:t>
            </a:r>
            <a:r>
              <a:rPr lang="en-US" dirty="0" smtClean="0">
                <a:latin typeface="Blue Highway"/>
              </a:rPr>
              <a:t> with </a:t>
            </a:r>
            <a:r>
              <a:rPr lang="en-US" dirty="0" smtClean="0">
                <a:latin typeface="Blue Highway"/>
              </a:rPr>
              <a:t>the use of </a:t>
            </a:r>
            <a:r>
              <a:rPr lang="en-US" dirty="0" smtClean="0">
                <a:latin typeface="Blue Highway"/>
              </a:rPr>
              <a:t>inhaler</a:t>
            </a:r>
            <a:endParaRPr lang="en-US" dirty="0" smtClean="0">
              <a:latin typeface="Blue Highway"/>
            </a:endParaRPr>
          </a:p>
          <a:p>
            <a:pPr eaLnBrk="1" hangingPunct="1"/>
            <a:endParaRPr lang="en-US" sz="2800" dirty="0" smtClean="0">
              <a:latin typeface="Blue High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dirty="0" err="1" smtClean="0">
                <a:latin typeface="Blue Highway"/>
              </a:rPr>
              <a:t>Crestor</a:t>
            </a:r>
            <a:r>
              <a:rPr lang="en-US" sz="7200" dirty="0" smtClean="0">
                <a:latin typeface="Blue Highway"/>
              </a:rPr>
              <a:t/>
            </a:r>
            <a:br>
              <a:rPr lang="en-US" sz="7200" dirty="0" smtClean="0">
                <a:latin typeface="Blue Highway"/>
              </a:rPr>
            </a:br>
            <a:r>
              <a:rPr lang="en-US" dirty="0" err="1" smtClean="0">
                <a:latin typeface="Blue Highway"/>
              </a:rPr>
              <a:t>Rosuvastatin</a:t>
            </a:r>
            <a:endParaRPr lang="en-US" dirty="0" smtClean="0">
              <a:latin typeface="Blue Highway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Blue Highway"/>
              </a:rPr>
              <a:t>Antilipemic</a:t>
            </a:r>
            <a:r>
              <a:rPr lang="en-US" dirty="0" smtClean="0">
                <a:latin typeface="Blue Highway"/>
              </a:rPr>
              <a:t> Agent</a:t>
            </a:r>
          </a:p>
          <a:p>
            <a:pPr eaLnBrk="1" hangingPunct="1"/>
            <a:r>
              <a:rPr lang="en-US" dirty="0" smtClean="0">
                <a:latin typeface="Blue Highway"/>
              </a:rPr>
              <a:t>Treatment </a:t>
            </a:r>
            <a:r>
              <a:rPr lang="en-US" dirty="0" smtClean="0">
                <a:latin typeface="Blue Highway"/>
              </a:rPr>
              <a:t>high cholesterol</a:t>
            </a:r>
            <a:endParaRPr lang="en-US" dirty="0" smtClean="0">
              <a:latin typeface="Blue Highway"/>
            </a:endParaRPr>
          </a:p>
          <a:p>
            <a:pPr eaLnBrk="1" hangingPunct="1"/>
            <a:r>
              <a:rPr lang="en-US" dirty="0" smtClean="0">
                <a:latin typeface="Blue Highway"/>
              </a:rPr>
              <a:t>Effects on Dental Treatment:</a:t>
            </a:r>
          </a:p>
          <a:p>
            <a:pPr lvl="1" eaLnBrk="1" hangingPunct="1">
              <a:buNone/>
            </a:pPr>
            <a:r>
              <a:rPr lang="en-US" dirty="0" smtClean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none</a:t>
            </a:r>
            <a:endParaRPr lang="en-US" dirty="0" smtClean="0">
              <a:latin typeface="Blue High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dirty="0" err="1" smtClean="0">
                <a:latin typeface="Blue Highway"/>
              </a:rPr>
              <a:t>Abilify</a:t>
            </a:r>
            <a:r>
              <a:rPr lang="en-US" sz="7200" dirty="0" smtClean="0">
                <a:latin typeface="Blue Highway"/>
              </a:rPr>
              <a:t/>
            </a:r>
            <a:br>
              <a:rPr lang="en-US" sz="7200" dirty="0" smtClean="0">
                <a:latin typeface="Blue Highway"/>
              </a:rPr>
            </a:br>
            <a:r>
              <a:rPr lang="en-US" dirty="0" err="1" smtClean="0">
                <a:latin typeface="Blue Highway"/>
              </a:rPr>
              <a:t>aripiprazole</a:t>
            </a:r>
            <a:endParaRPr lang="en-US" dirty="0" smtClean="0">
              <a:latin typeface="Blue Highway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7772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dirty="0" smtClean="0">
                <a:latin typeface="Blue Highway"/>
              </a:rPr>
              <a:t>Antipsychotic Agent</a:t>
            </a:r>
          </a:p>
          <a:p>
            <a:pPr eaLnBrk="1" hangingPunct="1"/>
            <a:r>
              <a:rPr lang="en-US" dirty="0" smtClean="0">
                <a:latin typeface="Blue Highway"/>
              </a:rPr>
              <a:t>Treatment </a:t>
            </a:r>
            <a:r>
              <a:rPr lang="en-US" dirty="0" smtClean="0">
                <a:latin typeface="Blue Highway"/>
              </a:rPr>
              <a:t>of </a:t>
            </a:r>
            <a:r>
              <a:rPr lang="en-US" dirty="0" smtClean="0">
                <a:latin typeface="Blue Highway"/>
              </a:rPr>
              <a:t>schizophrenia, bipolar disorder, depression and autism </a:t>
            </a:r>
            <a:endParaRPr lang="en-US" dirty="0" smtClean="0">
              <a:latin typeface="Blue Highway"/>
            </a:endParaRPr>
          </a:p>
          <a:p>
            <a:pPr eaLnBrk="1" hangingPunct="1"/>
            <a:r>
              <a:rPr lang="en-US" dirty="0" smtClean="0">
                <a:latin typeface="Blue Highway"/>
              </a:rPr>
              <a:t>Effects </a:t>
            </a:r>
            <a:r>
              <a:rPr lang="en-US" dirty="0" smtClean="0">
                <a:latin typeface="Blue Highway"/>
              </a:rPr>
              <a:t>on Dental </a:t>
            </a:r>
            <a:r>
              <a:rPr lang="en-US" dirty="0" smtClean="0">
                <a:latin typeface="Blue Highway"/>
              </a:rPr>
              <a:t>Treatment:</a:t>
            </a:r>
          </a:p>
          <a:p>
            <a:pPr eaLnBrk="1" hangingPunct="1">
              <a:buNone/>
            </a:pPr>
            <a:r>
              <a:rPr lang="en-US" dirty="0" smtClean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	</a:t>
            </a:r>
            <a:r>
              <a:rPr lang="en-US" dirty="0" err="1" smtClean="0">
                <a:latin typeface="Blue Highway"/>
              </a:rPr>
              <a:t>extrapryamidal</a:t>
            </a:r>
            <a:r>
              <a:rPr lang="en-US" dirty="0" smtClean="0">
                <a:latin typeface="Blue Highway"/>
              </a:rPr>
              <a:t> symptoms</a:t>
            </a:r>
          </a:p>
          <a:p>
            <a:pPr eaLnBrk="1" hangingPunct="1">
              <a:buNone/>
            </a:pPr>
            <a:r>
              <a:rPr lang="en-US" dirty="0" smtClean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	</a:t>
            </a:r>
            <a:r>
              <a:rPr lang="en-US" dirty="0" err="1" smtClean="0">
                <a:latin typeface="Blue Highway"/>
              </a:rPr>
              <a:t>xerostomia</a:t>
            </a:r>
            <a:endParaRPr lang="en-US" dirty="0" smtClean="0">
              <a:latin typeface="Blue High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lue Highway"/>
              </a:rPr>
              <a:t>Can you guess the…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" y="2057400"/>
            <a:ext cx="9137650" cy="4114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9600" smtClean="0">
                <a:latin typeface="Blue Highway"/>
              </a:rPr>
              <a:t>NUMBER ONE </a:t>
            </a:r>
          </a:p>
          <a:p>
            <a:pPr marL="0" indent="0" algn="ctr" eaLnBrk="1" hangingPunct="1">
              <a:buFontTx/>
              <a:buNone/>
            </a:pPr>
            <a:r>
              <a:rPr lang="en-US" sz="9600" smtClean="0">
                <a:latin typeface="Blue Highway"/>
              </a:rPr>
              <a:t>DRUG!!!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dirty="0" err="1" smtClean="0">
                <a:latin typeface="Blue Highway"/>
              </a:rPr>
              <a:t>Nexium</a:t>
            </a:r>
            <a:r>
              <a:rPr lang="en-US" sz="7200" dirty="0" smtClean="0">
                <a:latin typeface="Blue Highway"/>
              </a:rPr>
              <a:t/>
            </a:r>
            <a:br>
              <a:rPr lang="en-US" sz="7200" dirty="0" smtClean="0">
                <a:latin typeface="Blue Highway"/>
              </a:rPr>
            </a:br>
            <a:r>
              <a:rPr lang="en-US" dirty="0" err="1" smtClean="0">
                <a:latin typeface="Blue Highway"/>
              </a:rPr>
              <a:t>esomeprazole</a:t>
            </a:r>
            <a:endParaRPr lang="en-US" dirty="0" smtClean="0">
              <a:latin typeface="Blue Highway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lue Highway"/>
              </a:rPr>
              <a:t>Proton Pump Inhibitor</a:t>
            </a:r>
          </a:p>
          <a:p>
            <a:pPr eaLnBrk="1" hangingPunct="1"/>
            <a:r>
              <a:rPr lang="en-US" dirty="0" smtClean="0">
                <a:latin typeface="Blue Highway"/>
              </a:rPr>
              <a:t>Treatment </a:t>
            </a:r>
            <a:r>
              <a:rPr lang="en-US" dirty="0" smtClean="0">
                <a:latin typeface="Blue Highway"/>
              </a:rPr>
              <a:t>of GERD </a:t>
            </a:r>
            <a:endParaRPr lang="en-US" dirty="0" smtClean="0">
              <a:latin typeface="Blue Highway"/>
            </a:endParaRPr>
          </a:p>
          <a:p>
            <a:pPr marL="342900" lvl="1" indent="-342900" eaLnBrk="1" hangingPunct="1">
              <a:buFontTx/>
              <a:buChar char="•"/>
            </a:pPr>
            <a:r>
              <a:rPr lang="en-US" sz="3200" dirty="0" smtClean="0">
                <a:latin typeface="Blue Highway"/>
              </a:rPr>
              <a:t>Off label use: prevention of recurrent peptic ulcer bleeding</a:t>
            </a:r>
            <a:endParaRPr lang="en-US" sz="3200" dirty="0" smtClean="0">
              <a:latin typeface="Blue Highway"/>
            </a:endParaRPr>
          </a:p>
          <a:p>
            <a:pPr eaLnBrk="1" hangingPunct="1"/>
            <a:r>
              <a:rPr lang="en-US" dirty="0" smtClean="0">
                <a:latin typeface="Blue Highway"/>
              </a:rPr>
              <a:t>Effects on Dental Treatment:</a:t>
            </a:r>
          </a:p>
          <a:p>
            <a:pPr lvl="1" eaLnBrk="1" hangingPunct="1"/>
            <a:r>
              <a:rPr lang="en-US" dirty="0" err="1" smtClean="0">
                <a:latin typeface="Blue Highway"/>
              </a:rPr>
              <a:t>Xerostomia</a:t>
            </a:r>
            <a:endParaRPr lang="en-US" dirty="0" smtClean="0">
              <a:latin typeface="Blue High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lue Highway"/>
              </a:rPr>
              <a:t>Cardiovascular Disease</a:t>
            </a:r>
            <a:endParaRPr lang="en-US" dirty="0" smtClean="0">
              <a:latin typeface="Blue Highway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lue Highway"/>
              </a:rPr>
              <a:t>4 of the top 25 drugs</a:t>
            </a:r>
          </a:p>
          <a:p>
            <a:pPr eaLnBrk="1" hangingPunct="1"/>
            <a:r>
              <a:rPr lang="en-US" dirty="0" smtClean="0">
                <a:latin typeface="Blue Highway"/>
              </a:rPr>
              <a:t>1 in every 4 deaths in U.S.</a:t>
            </a:r>
          </a:p>
          <a:p>
            <a:pPr lvl="0" eaLnBrk="1" hangingPunct="1"/>
            <a:r>
              <a:rPr lang="en-US" dirty="0" smtClean="0">
                <a:solidFill>
                  <a:schemeClr val="tx1"/>
                </a:solidFill>
                <a:latin typeface="Blue Highway"/>
              </a:rPr>
              <a:t>Leading </a:t>
            </a:r>
            <a:r>
              <a:rPr lang="en-US" dirty="0" smtClean="0">
                <a:solidFill>
                  <a:schemeClr val="tx1"/>
                </a:solidFill>
                <a:latin typeface="Blue Highway"/>
              </a:rPr>
              <a:t>cause of death for both men and women. </a:t>
            </a:r>
            <a:endParaRPr lang="en-US" dirty="0" smtClean="0">
              <a:solidFill>
                <a:schemeClr val="tx1"/>
              </a:solidFill>
              <a:latin typeface="Blue Highway"/>
            </a:endParaRPr>
          </a:p>
          <a:p>
            <a:pPr lvl="0" eaLnBrk="1" hangingPunct="1"/>
            <a:r>
              <a:rPr lang="en-US" dirty="0" smtClean="0">
                <a:solidFill>
                  <a:schemeClr val="tx1"/>
                </a:solidFill>
                <a:latin typeface="Blue Highway"/>
              </a:rPr>
              <a:t>Costs </a:t>
            </a:r>
            <a:r>
              <a:rPr lang="en-US" dirty="0" smtClean="0">
                <a:solidFill>
                  <a:schemeClr val="tx1"/>
                </a:solidFill>
                <a:latin typeface="Blue Highway"/>
              </a:rPr>
              <a:t>the United States</a:t>
            </a:r>
            <a:r>
              <a:rPr lang="en-US" b="1" dirty="0" smtClean="0">
                <a:solidFill>
                  <a:schemeClr val="tx1"/>
                </a:solidFill>
                <a:latin typeface="Blue Highway"/>
              </a:rPr>
              <a:t>$108.9 billion</a:t>
            </a:r>
            <a:r>
              <a:rPr lang="en-US" dirty="0" smtClean="0">
                <a:solidFill>
                  <a:schemeClr val="tx1"/>
                </a:solidFill>
                <a:latin typeface="Blue Highway"/>
              </a:rPr>
              <a:t> each year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lue Highway"/>
              </a:rPr>
              <a:t>Diabetes</a:t>
            </a:r>
            <a:endParaRPr lang="en-US" dirty="0" smtClean="0">
              <a:latin typeface="Blue Highway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Blue Highway"/>
              </a:rPr>
              <a:t>3 of the top 25 drugs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Blue Highway"/>
              </a:rPr>
              <a:t>167% increase from 1980 </a:t>
            </a:r>
            <a:r>
              <a:rPr lang="en-US" dirty="0" smtClean="0">
                <a:solidFill>
                  <a:schemeClr val="tx1"/>
                </a:solidFill>
                <a:latin typeface="Blue Highway"/>
              </a:rPr>
              <a:t>through </a:t>
            </a:r>
            <a:r>
              <a:rPr lang="en-US" dirty="0" smtClean="0">
                <a:solidFill>
                  <a:schemeClr val="tx1"/>
                </a:solidFill>
                <a:latin typeface="Blue Highway"/>
              </a:rPr>
              <a:t>2011</a:t>
            </a:r>
            <a:endParaRPr lang="en-US" dirty="0" smtClean="0">
              <a:latin typeface="Blue Highway"/>
            </a:endParaRPr>
          </a:p>
          <a:p>
            <a:pPr eaLnBrk="1" hangingPunct="1"/>
            <a:endParaRPr lang="en-US" dirty="0" smtClean="0"/>
          </a:p>
        </p:txBody>
      </p:sp>
      <p:pic>
        <p:nvPicPr>
          <p:cNvPr id="4" name="Picture 3" descr="Graph showing number of persons with diagnosed diabetes, United States, 1980-2011. Links for methodology and data limitations follow this figure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200400"/>
            <a:ext cx="481965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Diovan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valsartan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Blue Highway"/>
              </a:rPr>
              <a:t>Angiosten</a:t>
            </a:r>
            <a:r>
              <a:rPr lang="en-US" dirty="0" smtClean="0">
                <a:latin typeface="Blue Highway"/>
              </a:rPr>
              <a:t> II </a:t>
            </a:r>
            <a:r>
              <a:rPr lang="en-US" dirty="0">
                <a:latin typeface="Blue Highway"/>
              </a:rPr>
              <a:t>r</a:t>
            </a:r>
            <a:r>
              <a:rPr lang="en-US" dirty="0" smtClean="0">
                <a:latin typeface="Blue Highway"/>
              </a:rPr>
              <a:t>eceptor blocker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 err="1" smtClean="0">
                <a:latin typeface="Blue Highway"/>
              </a:rPr>
              <a:t>Hypertenstion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>
                <a:latin typeface="Blue Highway"/>
              </a:rPr>
              <a:t>Effects on Dental </a:t>
            </a:r>
            <a:r>
              <a:rPr lang="en-US" dirty="0" smtClean="0">
                <a:latin typeface="Blue Highway"/>
              </a:rPr>
              <a:t>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none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ue Highway"/>
              </a:rPr>
              <a:t>Arthritis</a:t>
            </a:r>
            <a:endParaRPr lang="en-US" dirty="0">
              <a:latin typeface="Blue Highwa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lue Highway"/>
              </a:rPr>
              <a:t>3 of the top 25 drugs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ext description provided belo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90800"/>
            <a:ext cx="47720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ue Highway"/>
              </a:rPr>
              <a:t>Arthritis</a:t>
            </a:r>
            <a:endParaRPr lang="en-US" dirty="0">
              <a:latin typeface="Blue Highway"/>
            </a:endParaRPr>
          </a:p>
        </p:txBody>
      </p:sp>
      <p:pic>
        <p:nvPicPr>
          <p:cNvPr id="4" name="Content Placeholder 3" descr="Text description provided below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6553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ue Highway"/>
              </a:rPr>
              <a:t>Mental Illness</a:t>
            </a:r>
            <a:endParaRPr lang="en-US" dirty="0">
              <a:latin typeface="Blue Highwa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lue Highway"/>
              </a:rPr>
              <a:t>Number 2 drug</a:t>
            </a:r>
          </a:p>
          <a:p>
            <a:r>
              <a:rPr lang="en-US" dirty="0" smtClean="0">
                <a:solidFill>
                  <a:schemeClr val="tx1"/>
                </a:solidFill>
                <a:latin typeface="Blue Highway"/>
              </a:rPr>
              <a:t>Estimated 1 </a:t>
            </a:r>
            <a:r>
              <a:rPr lang="en-US" dirty="0" smtClean="0">
                <a:solidFill>
                  <a:schemeClr val="tx1"/>
                </a:solidFill>
                <a:latin typeface="Blue Highway"/>
              </a:rPr>
              <a:t>in </a:t>
            </a:r>
            <a:r>
              <a:rPr lang="en-US" dirty="0" smtClean="0">
                <a:solidFill>
                  <a:schemeClr val="tx1"/>
                </a:solidFill>
                <a:latin typeface="Blue Highway"/>
              </a:rPr>
              <a:t>10 U.S. </a:t>
            </a:r>
            <a:r>
              <a:rPr lang="en-US" dirty="0" smtClean="0">
                <a:solidFill>
                  <a:schemeClr val="tx1"/>
                </a:solidFill>
                <a:latin typeface="Blue Highway"/>
              </a:rPr>
              <a:t>Adults Report Depression</a:t>
            </a:r>
            <a:endParaRPr lang="en-US" b="1" dirty="0" smtClean="0">
              <a:solidFill>
                <a:schemeClr val="tx1"/>
              </a:solidFill>
              <a:latin typeface="Blue Highway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Blue Highway"/>
              </a:rPr>
              <a:t>25% of all U.S. adults have a mental illness and </a:t>
            </a:r>
            <a:r>
              <a:rPr lang="en-US" dirty="0" smtClean="0">
                <a:solidFill>
                  <a:schemeClr val="tx1"/>
                </a:solidFill>
                <a:latin typeface="Blue Highway"/>
              </a:rPr>
              <a:t>nearly </a:t>
            </a:r>
            <a:r>
              <a:rPr lang="en-US" dirty="0" smtClean="0">
                <a:solidFill>
                  <a:schemeClr val="tx1"/>
                </a:solidFill>
                <a:latin typeface="Blue Highway"/>
              </a:rPr>
              <a:t>50% of U.S. adults will develop at least one mental illness during their lifetime</a:t>
            </a:r>
            <a:endParaRPr lang="en-US" dirty="0">
              <a:latin typeface="Blue Highway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lue Highway"/>
              </a:rPr>
              <a:t>References</a:t>
            </a:r>
            <a:endParaRPr lang="en-US" dirty="0">
              <a:latin typeface="Blue Highwa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Blue Highway"/>
              </a:rPr>
              <a:t>www.cdc.gov</a:t>
            </a:r>
          </a:p>
          <a:p>
            <a:r>
              <a:rPr lang="en-US" dirty="0" smtClean="0">
                <a:solidFill>
                  <a:srgbClr val="FFFFFF"/>
                </a:solidFill>
                <a:latin typeface="Blue Highway"/>
              </a:rPr>
              <a:t>www.drugs.com </a:t>
            </a:r>
          </a:p>
          <a:p>
            <a:r>
              <a:rPr lang="en-US" dirty="0" smtClean="0">
                <a:solidFill>
                  <a:srgbClr val="FFFFFF"/>
                </a:solidFill>
                <a:latin typeface="Blue Highway"/>
              </a:rPr>
              <a:t>Wynn</a:t>
            </a:r>
            <a:r>
              <a:rPr lang="en-US" dirty="0" smtClean="0">
                <a:solidFill>
                  <a:srgbClr val="FFFFFF"/>
                </a:solidFill>
                <a:latin typeface="Blue Highway"/>
              </a:rPr>
              <a:t>, Richard L., Timothy F. </a:t>
            </a:r>
            <a:r>
              <a:rPr lang="en-US" dirty="0" err="1" smtClean="0">
                <a:solidFill>
                  <a:srgbClr val="FFFFFF"/>
                </a:solidFill>
                <a:latin typeface="Blue Highway"/>
              </a:rPr>
              <a:t>Meiller</a:t>
            </a:r>
            <a:r>
              <a:rPr lang="en-US" dirty="0" smtClean="0">
                <a:solidFill>
                  <a:srgbClr val="FFFFFF"/>
                </a:solidFill>
                <a:latin typeface="Blue Highway"/>
              </a:rPr>
              <a:t>, and Harold L. </a:t>
            </a:r>
            <a:r>
              <a:rPr lang="en-US" dirty="0" err="1" smtClean="0">
                <a:solidFill>
                  <a:srgbClr val="FFFFFF"/>
                </a:solidFill>
                <a:latin typeface="Blue Highway"/>
              </a:rPr>
              <a:t>Crossley</a:t>
            </a:r>
            <a:r>
              <a:rPr lang="en-US" dirty="0" smtClean="0">
                <a:solidFill>
                  <a:srgbClr val="FFFFFF"/>
                </a:solidFill>
                <a:latin typeface="Blue Highway"/>
              </a:rPr>
              <a:t>. </a:t>
            </a:r>
            <a:r>
              <a:rPr lang="en-US" i="1" dirty="0" smtClean="0">
                <a:solidFill>
                  <a:srgbClr val="FFFFFF"/>
                </a:solidFill>
                <a:latin typeface="Blue Highway"/>
              </a:rPr>
              <a:t>Drug Information Handbook for Dentistry: Including Oral Medicine for Medically-compromised Patients &amp; Specific Oral Conditions</a:t>
            </a:r>
            <a:r>
              <a:rPr lang="en-US" dirty="0" smtClean="0">
                <a:solidFill>
                  <a:srgbClr val="FFFFFF"/>
                </a:solidFill>
                <a:latin typeface="Blue Highway"/>
              </a:rPr>
              <a:t>. Hudson, OH: </a:t>
            </a:r>
            <a:r>
              <a:rPr lang="en-US" dirty="0" err="1" smtClean="0">
                <a:solidFill>
                  <a:srgbClr val="FFFFFF"/>
                </a:solidFill>
                <a:latin typeface="Blue Highway"/>
              </a:rPr>
              <a:t>Lexi</a:t>
            </a:r>
            <a:r>
              <a:rPr lang="en-US" dirty="0" smtClean="0">
                <a:solidFill>
                  <a:srgbClr val="FFFFFF"/>
                </a:solidFill>
                <a:latin typeface="Blue Highway"/>
              </a:rPr>
              <a:t>-Comp, 2006. Print.</a:t>
            </a:r>
            <a:endParaRPr lang="en-US" dirty="0">
              <a:solidFill>
                <a:srgbClr val="FFFFFF"/>
              </a:solidFill>
              <a:latin typeface="Blue High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055688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Lantus Solostar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Insulin Glargine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Insulin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Type I &amp; II diabetes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>
                <a:latin typeface="Blue Highway"/>
              </a:rPr>
              <a:t>Effects on Dental </a:t>
            </a:r>
            <a:r>
              <a:rPr lang="en-US" dirty="0" smtClean="0">
                <a:latin typeface="Blue Highway"/>
              </a:rPr>
              <a:t>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Should treat patients in morning to 	prevent hypoglycemia.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Blue Highway"/>
              </a:rPr>
              <a:t> </a:t>
            </a:r>
            <a:r>
              <a:rPr lang="en-US" sz="7200" smtClean="0">
                <a:latin typeface="Blue Highway"/>
              </a:rPr>
              <a:t>Epogen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Epoetin Alfa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Growth factor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Treat anemia in </a:t>
            </a:r>
            <a:r>
              <a:rPr lang="en-US" dirty="0" smtClean="0">
                <a:latin typeface="Blue Highway"/>
              </a:rPr>
              <a:t>chemotherapy </a:t>
            </a:r>
            <a:r>
              <a:rPr lang="en-US" dirty="0" smtClean="0">
                <a:latin typeface="Blue Highway"/>
              </a:rPr>
              <a:t>patients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Effects </a:t>
            </a:r>
            <a:r>
              <a:rPr lang="en-US" dirty="0">
                <a:latin typeface="Blue Highway"/>
              </a:rPr>
              <a:t>on Dental </a:t>
            </a:r>
            <a:r>
              <a:rPr lang="en-US" dirty="0" smtClean="0">
                <a:latin typeface="Blue Highway"/>
              </a:rPr>
              <a:t>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none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dirty="0" smtClean="0">
                <a:latin typeface="Blue Highway" panose="02010603020202020303" pitchFamily="2" charset="0"/>
              </a:rPr>
              <a:t>Atorvastatin</a:t>
            </a:r>
            <a:r>
              <a:rPr lang="en-US" sz="7200" dirty="0">
                <a:solidFill>
                  <a:schemeClr val="accent4">
                    <a:lumMod val="20000"/>
                    <a:lumOff val="80000"/>
                  </a:schemeClr>
                </a:solidFill>
                <a:latin typeface="Blue Highway" panose="02010603020202020303" pitchFamily="2" charset="0"/>
              </a:rPr>
              <a:t/>
            </a:r>
            <a:br>
              <a:rPr lang="en-US" sz="7200" dirty="0">
                <a:solidFill>
                  <a:schemeClr val="accent4">
                    <a:lumMod val="20000"/>
                    <a:lumOff val="80000"/>
                  </a:schemeClr>
                </a:solidFill>
                <a:latin typeface="Blue Highway" panose="02010603020202020303" pitchFamily="2" charset="0"/>
              </a:rPr>
            </a:b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lue Highway" panose="02010603020202020303" pitchFamily="2" charset="0"/>
              </a:rPr>
              <a:t>Lipitor 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latin typeface="Blue Highway" panose="02010603020202020303" pitchFamily="2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Blue Highway"/>
              </a:rPr>
              <a:t>Antilipemic</a:t>
            </a:r>
            <a:r>
              <a:rPr lang="en-US" dirty="0" smtClean="0">
                <a:latin typeface="Blue Highway"/>
              </a:rPr>
              <a:t> agent</a:t>
            </a:r>
          </a:p>
          <a:p>
            <a:pPr eaLnBrk="1" hangingPunct="1"/>
            <a:r>
              <a:rPr lang="en-US" dirty="0" smtClean="0">
                <a:latin typeface="Blue Highway"/>
              </a:rPr>
              <a:t>Prevention of cardiovascular </a:t>
            </a:r>
            <a:r>
              <a:rPr lang="en-US" dirty="0" smtClean="0">
                <a:latin typeface="Blue Highway"/>
              </a:rPr>
              <a:t>disease, lowers cholesterol</a:t>
            </a:r>
            <a:endParaRPr lang="en-US" dirty="0" smtClean="0">
              <a:latin typeface="Blue Highway"/>
            </a:endParaRPr>
          </a:p>
          <a:p>
            <a:pPr eaLnBrk="1" hangingPunct="1"/>
            <a:r>
              <a:rPr lang="en-US" dirty="0" smtClean="0">
                <a:latin typeface="Blue Highway"/>
              </a:rPr>
              <a:t>Effects on Dental Treatment:</a:t>
            </a:r>
          </a:p>
          <a:p>
            <a:pPr marL="457200" lvl="1" indent="0" eaLnBrk="1" hangingPunct="1">
              <a:buFontTx/>
              <a:buNone/>
            </a:pPr>
            <a:r>
              <a:rPr lang="en-US" dirty="0" smtClean="0">
                <a:latin typeface="Blue Highway"/>
              </a:rPr>
              <a:t>	none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Truvada</a:t>
            </a:r>
            <a:r>
              <a:rPr lang="en-US" smtClean="0">
                <a:latin typeface="Blue Highway"/>
              </a:rPr>
              <a:t/>
            </a:r>
            <a:br>
              <a:rPr lang="en-US" smtClean="0">
                <a:latin typeface="Blue Highway"/>
              </a:rPr>
            </a:br>
            <a:r>
              <a:rPr lang="en-US" smtClean="0">
                <a:latin typeface="Blue Highway"/>
              </a:rPr>
              <a:t>Emtricitabine and Tenofovir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Antiretroviral agent</a:t>
            </a: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HIV treatment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>
                <a:latin typeface="Blue Highway"/>
              </a:rPr>
              <a:t>Effects on Dental </a:t>
            </a:r>
            <a:r>
              <a:rPr lang="en-US" dirty="0" smtClean="0">
                <a:latin typeface="Blue Highway"/>
              </a:rPr>
              <a:t>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</a:t>
            </a:r>
            <a:r>
              <a:rPr lang="en-US" dirty="0" smtClean="0">
                <a:latin typeface="Blue Highway"/>
              </a:rPr>
              <a:t>none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Lantus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Insulin Glargine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Blue Highway"/>
              </a:rPr>
              <a:t>Insulin</a:t>
            </a:r>
          </a:p>
          <a:p>
            <a:pPr eaLnBrk="1" hangingPunct="1">
              <a:defRPr/>
            </a:pPr>
            <a:r>
              <a:rPr lang="en-US" dirty="0">
                <a:latin typeface="Blue Highway"/>
              </a:rPr>
              <a:t>Type I &amp; II diabetes</a:t>
            </a:r>
          </a:p>
          <a:p>
            <a:pPr eaLnBrk="1" hangingPunct="1">
              <a:defRPr/>
            </a:pPr>
            <a:r>
              <a:rPr lang="en-US" dirty="0">
                <a:latin typeface="Blue Highway"/>
              </a:rPr>
              <a:t>Effects on Dental Treatment: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Should treat patients in morning to 	prevent hypoglycemia.</a:t>
            </a:r>
          </a:p>
          <a:p>
            <a:pPr eaLnBrk="1" hangingPunct="1">
              <a:defRPr/>
            </a:pPr>
            <a:endParaRPr lang="en-US" dirty="0" smtClean="0">
              <a:latin typeface="Blue Highway"/>
            </a:endParaRPr>
          </a:p>
          <a:p>
            <a:pPr lvl="1" eaLnBrk="1" hangingPunct="1">
              <a:defRPr/>
            </a:pPr>
            <a:r>
              <a:rPr lang="en-US" dirty="0" smtClean="0">
                <a:latin typeface="Blue Highway"/>
              </a:rPr>
              <a:t>(same as Lantus </a:t>
            </a:r>
            <a:r>
              <a:rPr lang="en-US" dirty="0" err="1" smtClean="0">
                <a:latin typeface="Blue Highway"/>
              </a:rPr>
              <a:t>Solostar</a:t>
            </a:r>
            <a:r>
              <a:rPr lang="en-US" dirty="0" smtClean="0">
                <a:latin typeface="Blue Highway"/>
              </a:rPr>
              <a:t>)</a:t>
            </a:r>
            <a:endParaRPr lang="en-US" dirty="0">
              <a:latin typeface="Blue Highw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200" smtClean="0">
                <a:latin typeface="Blue Highway"/>
              </a:rPr>
              <a:t>Januvia</a:t>
            </a:r>
            <a:br>
              <a:rPr lang="en-US" sz="7200" smtClean="0">
                <a:latin typeface="Blue Highway"/>
              </a:rPr>
            </a:br>
            <a:r>
              <a:rPr lang="en-US" smtClean="0">
                <a:latin typeface="Blue Highway"/>
              </a:rPr>
              <a:t>Sitagliptin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Blue Highway"/>
              </a:rPr>
              <a:t>Antidiabetic</a:t>
            </a:r>
            <a:r>
              <a:rPr lang="en-US" dirty="0" smtClean="0">
                <a:latin typeface="Blue Highway"/>
              </a:rPr>
              <a:t> agent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 smtClean="0">
                <a:latin typeface="Blue Highway"/>
              </a:rPr>
              <a:t>Type II diabetes</a:t>
            </a:r>
            <a:endParaRPr lang="en-US" dirty="0">
              <a:latin typeface="Blue Highway"/>
            </a:endParaRPr>
          </a:p>
          <a:p>
            <a:pPr eaLnBrk="1" hangingPunct="1">
              <a:defRPr/>
            </a:pPr>
            <a:r>
              <a:rPr lang="en-US" dirty="0">
                <a:latin typeface="Blue Highway"/>
              </a:rPr>
              <a:t>Effects on Dental </a:t>
            </a:r>
            <a:r>
              <a:rPr lang="en-US" dirty="0" smtClean="0">
                <a:latin typeface="Blue Highway"/>
              </a:rPr>
              <a:t>Treatment:</a:t>
            </a:r>
            <a:endParaRPr lang="en-US" dirty="0">
              <a:latin typeface="Blue Highway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latin typeface="Blue Highway"/>
              </a:rPr>
              <a:t>	Should treat patients in morning to 	prevent hypoglycemia.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404075"/>
      </a:dk1>
      <a:lt1>
        <a:srgbClr val="CCECFF"/>
      </a:lt1>
      <a:dk2>
        <a:srgbClr val="99CCFF"/>
      </a:dk2>
      <a:lt2>
        <a:srgbClr val="EAEAEA"/>
      </a:lt2>
      <a:accent1>
        <a:srgbClr val="6600FF"/>
      </a:accent1>
      <a:accent2>
        <a:srgbClr val="CCCC00"/>
      </a:accent2>
      <a:accent3>
        <a:srgbClr val="CAE2FF"/>
      </a:accent3>
      <a:accent4>
        <a:srgbClr val="AEC9DA"/>
      </a:accent4>
      <a:accent5>
        <a:srgbClr val="B8AAFF"/>
      </a:accent5>
      <a:accent6>
        <a:srgbClr val="B9B900"/>
      </a:accent6>
      <a:hlink>
        <a:srgbClr val="996633"/>
      </a:hlink>
      <a:folHlink>
        <a:srgbClr val="0099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404075"/>
        </a:dk1>
        <a:lt1>
          <a:srgbClr val="CCECFF"/>
        </a:lt1>
        <a:dk2>
          <a:srgbClr val="99CCFF"/>
        </a:dk2>
        <a:lt2>
          <a:srgbClr val="EAEAEA"/>
        </a:lt2>
        <a:accent1>
          <a:srgbClr val="6600FF"/>
        </a:accent1>
        <a:accent2>
          <a:srgbClr val="CCCC00"/>
        </a:accent2>
        <a:accent3>
          <a:srgbClr val="CAE2FF"/>
        </a:accent3>
        <a:accent4>
          <a:srgbClr val="AEC9DA"/>
        </a:accent4>
        <a:accent5>
          <a:srgbClr val="B8AAFF"/>
        </a:accent5>
        <a:accent6>
          <a:srgbClr val="B9B900"/>
        </a:accent6>
        <a:hlink>
          <a:srgbClr val="996633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FF"/>
        </a:lt1>
        <a:dk2>
          <a:srgbClr val="000066"/>
        </a:dk2>
        <a:lt2>
          <a:srgbClr val="FFFFFF"/>
        </a:lt2>
        <a:accent1>
          <a:srgbClr val="CCCCFF"/>
        </a:accent1>
        <a:accent2>
          <a:srgbClr val="FFFFCC"/>
        </a:accent2>
        <a:accent3>
          <a:srgbClr val="CAE2FF"/>
        </a:accent3>
        <a:accent4>
          <a:srgbClr val="000000"/>
        </a:accent4>
        <a:accent5>
          <a:srgbClr val="E2E2FF"/>
        </a:accent5>
        <a:accent6>
          <a:srgbClr val="E7E7B9"/>
        </a:accent6>
        <a:hlink>
          <a:srgbClr val="FF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D3D9E3C-77A4-45D6-B681-2B4E81FB6D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template</Template>
  <TotalTime>602</TotalTime>
  <Words>454</Words>
  <Application>Microsoft Office PowerPoint</Application>
  <PresentationFormat>On-screen Show (4:3)</PresentationFormat>
  <Paragraphs>165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Times New Roman</vt:lpstr>
      <vt:lpstr>Arial</vt:lpstr>
      <vt:lpstr>Calibri</vt:lpstr>
      <vt:lpstr>Blue Highway</vt:lpstr>
      <vt:lpstr>Office Theme</vt:lpstr>
      <vt:lpstr>Top 25 Drugs of 2012</vt:lpstr>
      <vt:lpstr> Lyrica pregabalin </vt:lpstr>
      <vt:lpstr>Diovan valsartan</vt:lpstr>
      <vt:lpstr>Lantus Solostar Insulin Glargine </vt:lpstr>
      <vt:lpstr> Epogen Epoetin Alfa</vt:lpstr>
      <vt:lpstr>Atorvastatin Lipitor </vt:lpstr>
      <vt:lpstr>Truvada Emtricitabine and Tenofovir</vt:lpstr>
      <vt:lpstr>Lantus Insulin Glargine</vt:lpstr>
      <vt:lpstr>Januvia Sitagliptin</vt:lpstr>
      <vt:lpstr>Plavix Clopidogrel</vt:lpstr>
      <vt:lpstr>Avastin Bevacizumab</vt:lpstr>
      <vt:lpstr>Spiriva Tiotropium</vt:lpstr>
      <vt:lpstr>OxyContin Oxycodone</vt:lpstr>
      <vt:lpstr>Atripla Efavirenz, Emtricitabine, Tenofovir</vt:lpstr>
      <vt:lpstr>Singulair Montelukast</vt:lpstr>
      <vt:lpstr> Rituxan Rituximab</vt:lpstr>
      <vt:lpstr>Neulasta Pegfilgrastim </vt:lpstr>
      <vt:lpstr>Copaxone Glatiramer Acetate</vt:lpstr>
      <vt:lpstr>Remicade Infliximab </vt:lpstr>
      <vt:lpstr>Enbrel etanercept </vt:lpstr>
      <vt:lpstr>Humira Adalimumab</vt:lpstr>
      <vt:lpstr>Cymbalta Duloxetine  </vt:lpstr>
      <vt:lpstr>Advair Diskus Fluticasone &amp; Salmeterol</vt:lpstr>
      <vt:lpstr>Crestor Rosuvastatin</vt:lpstr>
      <vt:lpstr>Abilify aripiprazole</vt:lpstr>
      <vt:lpstr>Can you guess the…</vt:lpstr>
      <vt:lpstr>Nexium esomeprazole</vt:lpstr>
      <vt:lpstr>Cardiovascular Disease</vt:lpstr>
      <vt:lpstr>Diabetes</vt:lpstr>
      <vt:lpstr>Arthritis</vt:lpstr>
      <vt:lpstr>Arthritis</vt:lpstr>
      <vt:lpstr>Mental Illness</vt:lpstr>
      <vt:lpstr>References</vt:lpstr>
    </vt:vector>
  </TitlesOfParts>
  <Company>NYCCT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25 drugs</dc:title>
  <dc:creator>ITMS</dc:creator>
  <cp:lastModifiedBy>Sera</cp:lastModifiedBy>
  <cp:revision>61</cp:revision>
  <cp:lastPrinted>1601-01-01T00:00:00Z</cp:lastPrinted>
  <dcterms:created xsi:type="dcterms:W3CDTF">2013-12-17T16:49:47Z</dcterms:created>
  <dcterms:modified xsi:type="dcterms:W3CDTF">2013-12-19T02:42:55Z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TC010690531033</vt:lpwstr>
  </property>
</Properties>
</file>