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72" r:id="rId11"/>
    <p:sldId id="265" r:id="rId12"/>
    <p:sldId id="269" r:id="rId13"/>
    <p:sldId id="266" r:id="rId14"/>
    <p:sldId id="267" r:id="rId15"/>
    <p:sldId id="270" r:id="rId16"/>
    <p:sldId id="271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9" autoAdjust="0"/>
    <p:restoredTop sz="9466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A9F11-7209-4039-A139-DF368E084EBE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1B2F1-063F-403D-83BA-0AF294F47A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Nasmyth’s</a:t>
            </a:r>
            <a:r>
              <a:rPr lang="en-US" dirty="0" smtClean="0"/>
              <a:t> Membrane</a:t>
            </a:r>
            <a:br>
              <a:rPr lang="en-US" dirty="0" smtClean="0"/>
            </a:br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Sera </a:t>
            </a:r>
            <a:r>
              <a:rPr lang="en-US" dirty="0" err="1" smtClean="0"/>
              <a:t>Laganelli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Cyst is formed when </a:t>
            </a:r>
            <a:r>
              <a:rPr lang="en-US" dirty="0"/>
              <a:t>fluid builds up inside the developmental </a:t>
            </a:r>
            <a:r>
              <a:rPr lang="en-US" dirty="0" smtClean="0"/>
              <a:t>sac surrounding </a:t>
            </a:r>
            <a:r>
              <a:rPr lang="en-US" dirty="0"/>
              <a:t>an </a:t>
            </a:r>
            <a:r>
              <a:rPr lang="en-US" dirty="0" err="1"/>
              <a:t>unerupted</a:t>
            </a:r>
            <a:r>
              <a:rPr lang="en-US" dirty="0"/>
              <a:t> tooth. The fluid accumulates after the enamel crown has finished forming, and the cyst ends up joined to the </a:t>
            </a:r>
            <a:r>
              <a:rPr lang="en-US" dirty="0" smtClean="0"/>
              <a:t>tooth.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no symptoms.</a:t>
            </a:r>
          </a:p>
          <a:p>
            <a:r>
              <a:rPr lang="en-US" dirty="0" smtClean="0"/>
              <a:t>Usually found on radiographs.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pic>
        <p:nvPicPr>
          <p:cNvPr id="6" name="Content Placeholder 5" descr="dentigerous cyst 5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33450" y="2658269"/>
            <a:ext cx="3086100" cy="2409825"/>
          </a:xfrm>
        </p:spPr>
      </p:pic>
      <p:pic>
        <p:nvPicPr>
          <p:cNvPr id="7" name="Content Placeholder 6" descr="cyst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635397"/>
            <a:ext cx="4038600" cy="245556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cause displacement </a:t>
            </a:r>
            <a:r>
              <a:rPr lang="en-US" dirty="0"/>
              <a:t>of the affected tooth and adjacent teeth. </a:t>
            </a:r>
            <a:endParaRPr lang="en-US" dirty="0" smtClean="0"/>
          </a:p>
          <a:p>
            <a:r>
              <a:rPr lang="en-US" dirty="0" smtClean="0"/>
              <a:t>Cysts associated </a:t>
            </a:r>
            <a:r>
              <a:rPr lang="en-US" dirty="0"/>
              <a:t>with maxillary teeth can grow into the maxillary sinus </a:t>
            </a:r>
            <a:r>
              <a:rPr lang="en-US" dirty="0" smtClean="0"/>
              <a:t>space.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Can cause jaw pain or even jaw fracture in extreme cases.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cyst must be surgically removed either alone or alone with the associated tooth.</a:t>
            </a:r>
          </a:p>
          <a:p>
            <a:r>
              <a:rPr lang="en-US" dirty="0" smtClean="0"/>
              <a:t>A biopsy must be done on the cyst to make sure it is not cancerous.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pic>
        <p:nvPicPr>
          <p:cNvPr id="6" name="Content Placeholder 5" descr="Dentigerous_Cyst_Tooth-533x44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88640"/>
            <a:ext cx="4038600" cy="3349083"/>
          </a:xfrm>
        </p:spPr>
      </p:pic>
      <p:pic>
        <p:nvPicPr>
          <p:cNvPr id="7" name="Content Placeholder 6" descr="Dentigerous_cyst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840107"/>
            <a:ext cx="4038600" cy="404614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pic>
        <p:nvPicPr>
          <p:cNvPr id="5" name="Content Placeholder 4" descr="dentigerous-cysts-of-inflammatory-origin-a-case-report.article-g05.n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89000" y="2574131"/>
            <a:ext cx="3175000" cy="2578100"/>
          </a:xfrm>
        </p:spPr>
      </p:pic>
      <p:pic>
        <p:nvPicPr>
          <p:cNvPr id="6" name="Content Placeholder 5" descr="dentigerous cyst 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86325" y="2258219"/>
            <a:ext cx="3562350" cy="32099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Dental Team:</a:t>
            </a:r>
          </a:p>
          <a:p>
            <a:pPr lvl="1"/>
            <a:r>
              <a:rPr lang="en-US" dirty="0" smtClean="0"/>
              <a:t>Perform and review radiographs for abnormalities.</a:t>
            </a:r>
          </a:p>
          <a:p>
            <a:pPr lvl="1"/>
            <a:r>
              <a:rPr lang="en-US" dirty="0" smtClean="0"/>
              <a:t>Inform patient of complications associated with the cyst.</a:t>
            </a:r>
          </a:p>
          <a:p>
            <a:pPr lvl="1"/>
            <a:r>
              <a:rPr lang="en-US" dirty="0" smtClean="0"/>
              <a:t>Recommend surgical removal.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Nasmyth’s</a:t>
            </a:r>
            <a:r>
              <a:rPr lang="en-US" dirty="0" smtClean="0"/>
              <a:t>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thin </a:t>
            </a:r>
            <a:r>
              <a:rPr lang="en-US" dirty="0" err="1"/>
              <a:t>cuticular</a:t>
            </a:r>
            <a:r>
              <a:rPr lang="en-US" dirty="0"/>
              <a:t> remains of the enamel organ which surrounds the enamel of a </a:t>
            </a:r>
            <a:r>
              <a:rPr lang="en-US" dirty="0" smtClean="0"/>
              <a:t>tooth.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Nasmyth’s</a:t>
            </a:r>
            <a:r>
              <a:rPr lang="en-US" dirty="0" smtClean="0"/>
              <a:t>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Residue on teeth formed from:</a:t>
            </a:r>
          </a:p>
          <a:p>
            <a:pPr lvl="1"/>
            <a:r>
              <a:rPr lang="en-US" dirty="0" smtClean="0"/>
              <a:t>Reduced enamel epithelium </a:t>
            </a:r>
          </a:p>
          <a:p>
            <a:pPr lvl="1"/>
            <a:r>
              <a:rPr lang="en-US" dirty="0" smtClean="0"/>
              <a:t>Oral epithelium</a:t>
            </a:r>
          </a:p>
          <a:p>
            <a:pPr lvl="1"/>
            <a:r>
              <a:rPr lang="en-US" dirty="0" smtClean="0"/>
              <a:t>Dental cuticle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Nasmyth’s</a:t>
            </a:r>
            <a:r>
              <a:rPr lang="en-US" dirty="0" smtClean="0"/>
              <a:t>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development of the enamel and can be seen on newly erupted teeth in both dentitions.</a:t>
            </a:r>
          </a:p>
          <a:p>
            <a:r>
              <a:rPr lang="en-US" dirty="0" smtClean="0"/>
              <a:t>Coating that surrounds the enamel during eruption so the tooth can erupt without </a:t>
            </a:r>
            <a:r>
              <a:rPr lang="en-US" dirty="0"/>
              <a:t>bleeding.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Nasmyth’s</a:t>
            </a:r>
            <a:r>
              <a:rPr lang="en-US" dirty="0" smtClean="0"/>
              <a:t>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Stain:</a:t>
            </a:r>
          </a:p>
          <a:p>
            <a:pPr lvl="1"/>
            <a:r>
              <a:rPr lang="en-US" dirty="0" smtClean="0"/>
              <a:t>Green-gray residue</a:t>
            </a:r>
          </a:p>
          <a:p>
            <a:pPr lvl="1"/>
            <a:r>
              <a:rPr lang="en-US" dirty="0" smtClean="0"/>
              <a:t>Easily picks up stating from food and drinks. </a:t>
            </a:r>
          </a:p>
          <a:p>
            <a:pPr lvl="1"/>
            <a:r>
              <a:rPr lang="en-US" dirty="0" smtClean="0"/>
              <a:t>Stain is hard to remove</a:t>
            </a:r>
          </a:p>
          <a:p>
            <a:pPr lvl="1"/>
            <a:r>
              <a:rPr lang="en-US" dirty="0" smtClean="0"/>
              <a:t>Extrinsic stain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sually </a:t>
            </a:r>
            <a:r>
              <a:rPr lang="en-US" dirty="0"/>
              <a:t>worn away by mastication and cleaning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Nasmyth’s</a:t>
            </a:r>
            <a:r>
              <a:rPr lang="en-US" dirty="0" smtClean="0"/>
              <a:t> Membrane</a:t>
            </a:r>
            <a:endParaRPr lang="en-US" dirty="0"/>
          </a:p>
        </p:txBody>
      </p:sp>
      <p:pic>
        <p:nvPicPr>
          <p:cNvPr id="6" name="Content Placeholder 5" descr="Nasmyths membra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7975" y="1739106"/>
            <a:ext cx="3448050" cy="42481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Nasmyth’s</a:t>
            </a:r>
            <a:r>
              <a:rPr lang="en-US" dirty="0" smtClean="0"/>
              <a:t>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Dental Team:</a:t>
            </a:r>
          </a:p>
          <a:p>
            <a:pPr lvl="1"/>
            <a:r>
              <a:rPr lang="en-US" dirty="0" smtClean="0"/>
              <a:t>Clean teeth to help remove stain </a:t>
            </a:r>
          </a:p>
          <a:p>
            <a:pPr lvl="1"/>
            <a:r>
              <a:rPr lang="en-US" dirty="0" smtClean="0"/>
              <a:t>Teach importance of tooth brushing</a:t>
            </a:r>
          </a:p>
          <a:p>
            <a:pPr lvl="1"/>
            <a:r>
              <a:rPr lang="en-US" dirty="0" smtClean="0"/>
              <a:t>Assure parents that this is an extrinsic stain and can be removed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Definition:</a:t>
            </a:r>
          </a:p>
          <a:p>
            <a:pPr lvl="1" fontAlgn="base"/>
            <a:r>
              <a:rPr lang="en-US" dirty="0" smtClean="0"/>
              <a:t>It </a:t>
            </a:r>
            <a:r>
              <a:rPr lang="en-US" dirty="0"/>
              <a:t>is a cyst that forms from the accumulation of fluid between the reduced enamel epithelium and the crown of an </a:t>
            </a:r>
            <a:r>
              <a:rPr lang="en-US" dirty="0" err="1"/>
              <a:t>unerupted</a:t>
            </a:r>
            <a:r>
              <a:rPr lang="en-US" dirty="0"/>
              <a:t> tooth and attaches to the tooth neck at the </a:t>
            </a:r>
            <a:r>
              <a:rPr lang="en-US" dirty="0" err="1"/>
              <a:t>cementoenamel</a:t>
            </a:r>
            <a:r>
              <a:rPr lang="en-US" dirty="0"/>
              <a:t> junction.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Dentigerous</a:t>
            </a:r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most common type of dental cyst.</a:t>
            </a:r>
          </a:p>
          <a:p>
            <a:r>
              <a:rPr lang="en-US" dirty="0" smtClean="0"/>
              <a:t>Occurs on impacted or developing teeth.</a:t>
            </a:r>
          </a:p>
          <a:p>
            <a:r>
              <a:rPr lang="en-US" dirty="0" smtClean="0"/>
              <a:t>Occurs mainly in permanent dentition.</a:t>
            </a:r>
          </a:p>
          <a:p>
            <a:r>
              <a:rPr lang="en-US" dirty="0" smtClean="0"/>
              <a:t>Occurs most often in: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molars</a:t>
            </a:r>
          </a:p>
          <a:p>
            <a:pPr lvl="1"/>
            <a:r>
              <a:rPr lang="en-US" dirty="0" smtClean="0"/>
              <a:t>Canines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premolars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350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Nasmyth’s Membrane Dentigerous Cyst</vt:lpstr>
      <vt:lpstr>Nasmyth’s Membrane</vt:lpstr>
      <vt:lpstr>Nasmyth’s Membrane</vt:lpstr>
      <vt:lpstr>Nasmyth’s Membrane</vt:lpstr>
      <vt:lpstr>Nasmyth’s Membrane</vt:lpstr>
      <vt:lpstr>Nasmyth’s Membrane</vt:lpstr>
      <vt:lpstr>Nasmyth’s Membrane</vt:lpstr>
      <vt:lpstr>Dentigerous Cyst</vt:lpstr>
      <vt:lpstr>Dentigerous Cyst</vt:lpstr>
      <vt:lpstr>Dentigerous Cyst</vt:lpstr>
      <vt:lpstr>Dentigerous Cyst</vt:lpstr>
      <vt:lpstr>Dentigerous Cyst</vt:lpstr>
      <vt:lpstr>Dentigerous Cyst</vt:lpstr>
      <vt:lpstr>Dentigerous Cyst</vt:lpstr>
      <vt:lpstr>Dentigerous Cyst</vt:lpstr>
      <vt:lpstr>Dentigerous Cyst</vt:lpstr>
      <vt:lpstr>Dentigerous Cyst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Nasmyth’s Membrane Dentigerous Cyst</dc:title>
  <dc:creator>Sera</dc:creator>
  <cp:lastModifiedBy>Sera</cp:lastModifiedBy>
  <cp:revision>26</cp:revision>
  <dcterms:created xsi:type="dcterms:W3CDTF">2012-10-26T15:18:35Z</dcterms:created>
  <dcterms:modified xsi:type="dcterms:W3CDTF">2012-10-26T18:28:36Z</dcterms:modified>
</cp:coreProperties>
</file>