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0" r:id="rId5"/>
    <p:sldId id="263" r:id="rId6"/>
    <p:sldId id="264" r:id="rId7"/>
    <p:sldId id="265" r:id="rId8"/>
    <p:sldId id="266" r:id="rId9"/>
    <p:sldId id="268" r:id="rId10"/>
    <p:sldId id="269" r:id="rId11"/>
    <p:sldId id="270" r:id="rId12"/>
    <p:sldId id="267" r:id="rId13"/>
    <p:sldId id="271" r:id="rId14"/>
    <p:sldId id="272" r:id="rId15"/>
    <p:sldId id="273"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ltLang="zh-CN"/>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C2A0F61C-BFC8-41E1-9C32-560C1DCB3B43}" type="datetimeFigureOut">
              <a:rPr lang="zh-CN" altLang="en-US" smtClean="0"/>
              <a:t>2021/5/6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772C75-3783-4591-AEAC-B1809BD44BA1}" type="slidenum">
              <a:rPr lang="zh-CN" altLang="en-US" smtClean="0"/>
              <a:t>‹#›</a:t>
            </a:fld>
            <a:endParaRPr lang="zh-CN" altLang="en-US"/>
          </a:p>
        </p:txBody>
      </p:sp>
    </p:spTree>
    <p:extLst>
      <p:ext uri="{BB962C8B-B14F-4D97-AF65-F5344CB8AC3E}">
        <p14:creationId xmlns:p14="http://schemas.microsoft.com/office/powerpoint/2010/main" val="201725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ltLang="zh-CN"/>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9822D65F-C8D5-4789-A590-4C9B07E8AFEF}" type="datetimeFigureOut">
              <a:rPr lang="zh-CN" altLang="en-US" smtClean="0"/>
              <a:t>2021/5/6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D6C0F8-CF97-4442-B697-54505E038070}" type="slidenum">
              <a:rPr lang="zh-CN" altLang="en-US" smtClean="0"/>
              <a:t>‹#›</a:t>
            </a:fld>
            <a:endParaRPr lang="zh-CN" altLang="en-US"/>
          </a:p>
        </p:txBody>
      </p:sp>
    </p:spTree>
    <p:extLst>
      <p:ext uri="{BB962C8B-B14F-4D97-AF65-F5344CB8AC3E}">
        <p14:creationId xmlns:p14="http://schemas.microsoft.com/office/powerpoint/2010/main" val="1257717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ltLang="zh-CN"/>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CN"/>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C2A0F61C-BFC8-41E1-9C32-560C1DCB3B43}" type="datetimeFigureOut">
              <a:rPr lang="zh-CN" altLang="en-US" smtClean="0"/>
              <a:t>2021/5/6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772C75-3783-4591-AEAC-B1809BD44BA1}" type="slidenum">
              <a:rPr lang="zh-CN" altLang="en-US" smtClean="0"/>
              <a:t>‹#›</a:t>
            </a:fld>
            <a:endParaRPr lang="zh-CN"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0786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ltLang="zh-CN"/>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C2A0F61C-BFC8-41E1-9C32-560C1DCB3B43}" type="datetimeFigureOut">
              <a:rPr lang="zh-CN" altLang="en-US" smtClean="0"/>
              <a:t>2021/5/6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772C75-3783-4591-AEAC-B1809BD44BA1}" type="slidenum">
              <a:rPr lang="zh-CN" altLang="en-US" smtClean="0"/>
              <a:t>‹#›</a:t>
            </a:fld>
            <a:endParaRPr lang="zh-CN" altLang="en-US"/>
          </a:p>
        </p:txBody>
      </p:sp>
    </p:spTree>
    <p:extLst>
      <p:ext uri="{BB962C8B-B14F-4D97-AF65-F5344CB8AC3E}">
        <p14:creationId xmlns:p14="http://schemas.microsoft.com/office/powerpoint/2010/main" val="1475879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ltLang="zh-CN"/>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CN"/>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C2A0F61C-BFC8-41E1-9C32-560C1DCB3B43}" type="datetimeFigureOut">
              <a:rPr lang="zh-CN" altLang="en-US" smtClean="0"/>
              <a:t>2021/5/6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772C75-3783-4591-AEAC-B1809BD44BA1}" type="slidenum">
              <a:rPr lang="zh-CN" altLang="en-US" smtClean="0"/>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7904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ltLang="zh-CN"/>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CN"/>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C2A0F61C-BFC8-41E1-9C32-560C1DCB3B43}" type="datetimeFigureOut">
              <a:rPr lang="zh-CN" altLang="en-US" smtClean="0"/>
              <a:t>2021/5/6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772C75-3783-4591-AEAC-B1809BD44BA1}" type="slidenum">
              <a:rPr lang="zh-CN" altLang="en-US" smtClean="0"/>
              <a:t>‹#›</a:t>
            </a:fld>
            <a:endParaRPr lang="zh-CN" altLang="en-US"/>
          </a:p>
        </p:txBody>
      </p:sp>
    </p:spTree>
    <p:extLst>
      <p:ext uri="{BB962C8B-B14F-4D97-AF65-F5344CB8AC3E}">
        <p14:creationId xmlns:p14="http://schemas.microsoft.com/office/powerpoint/2010/main" val="441673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C2A0F61C-BFC8-41E1-9C32-560C1DCB3B43}" type="datetimeFigureOut">
              <a:rPr lang="zh-CN" altLang="en-US" smtClean="0"/>
              <a:t>2021/5/6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772C75-3783-4591-AEAC-B1809BD44BA1}" type="slidenum">
              <a:rPr lang="zh-CN" altLang="en-US" smtClean="0"/>
              <a:t>‹#›</a:t>
            </a:fld>
            <a:endParaRPr lang="zh-CN" altLang="en-US"/>
          </a:p>
        </p:txBody>
      </p:sp>
    </p:spTree>
    <p:extLst>
      <p:ext uri="{BB962C8B-B14F-4D97-AF65-F5344CB8AC3E}">
        <p14:creationId xmlns:p14="http://schemas.microsoft.com/office/powerpoint/2010/main" val="1543161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C2A0F61C-BFC8-41E1-9C32-560C1DCB3B43}" type="datetimeFigureOut">
              <a:rPr lang="zh-CN" altLang="en-US" smtClean="0"/>
              <a:t>2021/5/6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772C75-3783-4591-AEAC-B1809BD44BA1}" type="slidenum">
              <a:rPr lang="zh-CN" altLang="en-US" smtClean="0"/>
              <a:t>‹#›</a:t>
            </a:fld>
            <a:endParaRPr lang="zh-CN" altLang="en-US"/>
          </a:p>
        </p:txBody>
      </p:sp>
    </p:spTree>
    <p:extLst>
      <p:ext uri="{BB962C8B-B14F-4D97-AF65-F5344CB8AC3E}">
        <p14:creationId xmlns:p14="http://schemas.microsoft.com/office/powerpoint/2010/main" val="392942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C2A0F61C-BFC8-41E1-9C32-560C1DCB3B43}" type="datetimeFigureOut">
              <a:rPr lang="zh-CN" altLang="en-US" smtClean="0"/>
              <a:t>2021/5/6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772C75-3783-4591-AEAC-B1809BD44BA1}" type="slidenum">
              <a:rPr lang="zh-CN" altLang="en-US" smtClean="0"/>
              <a:t>‹#›</a:t>
            </a:fld>
            <a:endParaRPr lang="zh-CN" altLang="en-US"/>
          </a:p>
        </p:txBody>
      </p:sp>
    </p:spTree>
    <p:extLst>
      <p:ext uri="{BB962C8B-B14F-4D97-AF65-F5344CB8AC3E}">
        <p14:creationId xmlns:p14="http://schemas.microsoft.com/office/powerpoint/2010/main" val="121103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ltLang="zh-CN"/>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C2A0F61C-BFC8-41E1-9C32-560C1DCB3B43}" type="datetimeFigureOut">
              <a:rPr lang="zh-CN" altLang="en-US" smtClean="0"/>
              <a:t>2021/5/6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772C75-3783-4591-AEAC-B1809BD44BA1}" type="slidenum">
              <a:rPr lang="zh-CN" altLang="en-US" smtClean="0"/>
              <a:t>‹#›</a:t>
            </a:fld>
            <a:endParaRPr lang="zh-CN" altLang="en-US"/>
          </a:p>
        </p:txBody>
      </p:sp>
    </p:spTree>
    <p:extLst>
      <p:ext uri="{BB962C8B-B14F-4D97-AF65-F5344CB8AC3E}">
        <p14:creationId xmlns:p14="http://schemas.microsoft.com/office/powerpoint/2010/main" val="203289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C2A0F61C-BFC8-41E1-9C32-560C1DCB3B43}" type="datetimeFigureOut">
              <a:rPr lang="zh-CN" altLang="en-US" smtClean="0"/>
              <a:t>2021/5/6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D772C75-3783-4591-AEAC-B1809BD44BA1}" type="slidenum">
              <a:rPr lang="zh-CN" altLang="en-US" smtClean="0"/>
              <a:t>‹#›</a:t>
            </a:fld>
            <a:endParaRPr lang="zh-CN" altLang="en-US"/>
          </a:p>
        </p:txBody>
      </p:sp>
    </p:spTree>
    <p:extLst>
      <p:ext uri="{BB962C8B-B14F-4D97-AF65-F5344CB8AC3E}">
        <p14:creationId xmlns:p14="http://schemas.microsoft.com/office/powerpoint/2010/main" val="350514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C2A0F61C-BFC8-41E1-9C32-560C1DCB3B43}" type="datetimeFigureOut">
              <a:rPr lang="zh-CN" altLang="en-US" smtClean="0"/>
              <a:t>2021/5/6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D772C75-3783-4591-AEAC-B1809BD44BA1}" type="slidenum">
              <a:rPr lang="zh-CN" altLang="en-US" smtClean="0"/>
              <a:t>‹#›</a:t>
            </a:fld>
            <a:endParaRPr lang="zh-CN" altLang="en-US"/>
          </a:p>
        </p:txBody>
      </p:sp>
    </p:spTree>
    <p:extLst>
      <p:ext uri="{BB962C8B-B14F-4D97-AF65-F5344CB8AC3E}">
        <p14:creationId xmlns:p14="http://schemas.microsoft.com/office/powerpoint/2010/main" val="194264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C2A0F61C-BFC8-41E1-9C32-560C1DCB3B43}" type="datetimeFigureOut">
              <a:rPr lang="zh-CN" altLang="en-US" smtClean="0"/>
              <a:t>2021/5/6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D772C75-3783-4591-AEAC-B1809BD44BA1}" type="slidenum">
              <a:rPr lang="zh-CN" altLang="en-US" smtClean="0"/>
              <a:t>‹#›</a:t>
            </a:fld>
            <a:endParaRPr lang="zh-CN" altLang="en-US"/>
          </a:p>
        </p:txBody>
      </p:sp>
    </p:spTree>
    <p:extLst>
      <p:ext uri="{BB962C8B-B14F-4D97-AF65-F5344CB8AC3E}">
        <p14:creationId xmlns:p14="http://schemas.microsoft.com/office/powerpoint/2010/main" val="321530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0F61C-BFC8-41E1-9C32-560C1DCB3B43}" type="datetimeFigureOut">
              <a:rPr lang="zh-CN" altLang="en-US" smtClean="0"/>
              <a:t>2021/5/6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D772C75-3783-4591-AEAC-B1809BD44BA1}" type="slidenum">
              <a:rPr lang="zh-CN" altLang="en-US" smtClean="0"/>
              <a:t>‹#›</a:t>
            </a:fld>
            <a:endParaRPr lang="zh-CN" altLang="en-US"/>
          </a:p>
        </p:txBody>
      </p:sp>
    </p:spTree>
    <p:extLst>
      <p:ext uri="{BB962C8B-B14F-4D97-AF65-F5344CB8AC3E}">
        <p14:creationId xmlns:p14="http://schemas.microsoft.com/office/powerpoint/2010/main" val="132348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ltLang="zh-CN"/>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C2A0F61C-BFC8-41E1-9C32-560C1DCB3B43}" type="datetimeFigureOut">
              <a:rPr lang="zh-CN" altLang="en-US" smtClean="0"/>
              <a:t>2021/5/6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D772C75-3783-4591-AEAC-B1809BD44BA1}" type="slidenum">
              <a:rPr lang="zh-CN" altLang="en-US" smtClean="0"/>
              <a:t>‹#›</a:t>
            </a:fld>
            <a:endParaRPr lang="zh-CN" altLang="en-US"/>
          </a:p>
        </p:txBody>
      </p:sp>
    </p:spTree>
    <p:extLst>
      <p:ext uri="{BB962C8B-B14F-4D97-AF65-F5344CB8AC3E}">
        <p14:creationId xmlns:p14="http://schemas.microsoft.com/office/powerpoint/2010/main" val="325058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CN"/>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C2A0F61C-BFC8-41E1-9C32-560C1DCB3B43}" type="datetimeFigureOut">
              <a:rPr lang="zh-CN" altLang="en-US" smtClean="0"/>
              <a:t>2021/5/6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D772C75-3783-4591-AEAC-B1809BD44BA1}" type="slidenum">
              <a:rPr lang="zh-CN" altLang="en-US" smtClean="0"/>
              <a:t>‹#›</a:t>
            </a:fld>
            <a:endParaRPr lang="zh-CN" altLang="en-US"/>
          </a:p>
        </p:txBody>
      </p:sp>
    </p:spTree>
    <p:extLst>
      <p:ext uri="{BB962C8B-B14F-4D97-AF65-F5344CB8AC3E}">
        <p14:creationId xmlns:p14="http://schemas.microsoft.com/office/powerpoint/2010/main" val="3792873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A0F61C-BFC8-41E1-9C32-560C1DCB3B43}" type="datetimeFigureOut">
              <a:rPr lang="zh-CN" altLang="en-US" smtClean="0"/>
              <a:t>2021/5/6</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D772C75-3783-4591-AEAC-B1809BD44BA1}" type="slidenum">
              <a:rPr lang="zh-CN" altLang="en-US" smtClean="0"/>
              <a:t>‹#›</a:t>
            </a:fld>
            <a:endParaRPr lang="zh-CN" altLang="en-US"/>
          </a:p>
        </p:txBody>
      </p:sp>
    </p:spTree>
    <p:extLst>
      <p:ext uri="{BB962C8B-B14F-4D97-AF65-F5344CB8AC3E}">
        <p14:creationId xmlns:p14="http://schemas.microsoft.com/office/powerpoint/2010/main" val="13832345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59BE919-D81C-46A3-A500-58EDDC14F6EF}"/>
              </a:ext>
            </a:extLst>
          </p:cNvPr>
          <p:cNvSpPr>
            <a:spLocks noGrp="1"/>
          </p:cNvSpPr>
          <p:nvPr>
            <p:ph type="title"/>
          </p:nvPr>
        </p:nvSpPr>
        <p:spPr/>
        <p:txBody>
          <a:bodyPr/>
          <a:lstStyle/>
          <a:p>
            <a:endParaRPr lang="zh-CN" altLang="en-US" dirty="0"/>
          </a:p>
        </p:txBody>
      </p:sp>
      <p:sp>
        <p:nvSpPr>
          <p:cNvPr id="9" name="Text Placeholder 8">
            <a:extLst>
              <a:ext uri="{FF2B5EF4-FFF2-40B4-BE49-F238E27FC236}">
                <a16:creationId xmlns:a16="http://schemas.microsoft.com/office/drawing/2014/main" id="{C227823B-AB96-4EF2-9A22-31E19BC37AD9}"/>
              </a:ext>
            </a:extLst>
          </p:cNvPr>
          <p:cNvSpPr>
            <a:spLocks noGrp="1"/>
          </p:cNvSpPr>
          <p:nvPr>
            <p:ph type="body" idx="1"/>
          </p:nvPr>
        </p:nvSpPr>
        <p:spPr/>
        <p:txBody>
          <a:bodyPr>
            <a:normAutofit/>
          </a:bodyPr>
          <a:lstStyle/>
          <a:p>
            <a:pPr algn="ctr"/>
            <a:r>
              <a:rPr lang="en-US" altLang="zh-CN" sz="3600" dirty="0">
                <a:latin typeface="Times New Roman" panose="02020603050405020304" pitchFamily="18" charset="0"/>
                <a:cs typeface="Times New Roman" panose="02020603050405020304" pitchFamily="18" charset="0"/>
              </a:rPr>
              <a:t>Shan Li</a:t>
            </a:r>
            <a:endParaRPr lang="zh-CN" altLang="en-US"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3BD27D6-3381-4E11-B1EC-DA2B8909292D}"/>
              </a:ext>
            </a:extLst>
          </p:cNvPr>
          <p:cNvSpPr txBox="1"/>
          <p:nvPr/>
        </p:nvSpPr>
        <p:spPr>
          <a:xfrm>
            <a:off x="3251369" y="1091681"/>
            <a:ext cx="7656117" cy="1754326"/>
          </a:xfrm>
          <a:prstGeom prst="rect">
            <a:avLst/>
          </a:prstGeom>
          <a:noFill/>
        </p:spPr>
        <p:txBody>
          <a:bodyPr wrap="square">
            <a:spAutoFit/>
          </a:bodyPr>
          <a:lstStyle/>
          <a:p>
            <a:r>
              <a:rPr lang="en-US" altLang="zh-CN" sz="3600" dirty="0">
                <a:latin typeface="Times New Roman" panose="02020603050405020304" pitchFamily="18" charset="0"/>
                <a:cs typeface="Times New Roman" panose="02020603050405020304" pitchFamily="18" charset="0"/>
              </a:rPr>
              <a:t>New York City College of Technology</a:t>
            </a:r>
            <a:br>
              <a:rPr lang="en-US" altLang="zh-CN" sz="3600" dirty="0">
                <a:latin typeface="Times New Roman" panose="02020603050405020304" pitchFamily="18" charset="0"/>
                <a:cs typeface="Times New Roman" panose="02020603050405020304" pitchFamily="18" charset="0"/>
              </a:rPr>
            </a:br>
            <a:r>
              <a:rPr lang="en-US" altLang="zh-CN" sz="3600" dirty="0">
                <a:latin typeface="Times New Roman" panose="02020603050405020304" pitchFamily="18" charset="0"/>
                <a:cs typeface="Times New Roman" panose="02020603050405020304" pitchFamily="18" charset="0"/>
              </a:rPr>
              <a:t>Department of Dental Hygiene</a:t>
            </a:r>
            <a:br>
              <a:rPr lang="en-US" altLang="zh-CN" sz="3600" dirty="0">
                <a:latin typeface="Times New Roman" panose="02020603050405020304" pitchFamily="18" charset="0"/>
                <a:cs typeface="Times New Roman" panose="02020603050405020304" pitchFamily="18" charset="0"/>
              </a:rPr>
            </a:br>
            <a:r>
              <a:rPr lang="en-US" altLang="zh-CN" sz="3600" dirty="0">
                <a:latin typeface="Times New Roman" panose="02020603050405020304" pitchFamily="18" charset="0"/>
                <a:cs typeface="Times New Roman" panose="02020603050405020304" pitchFamily="18" charset="0"/>
              </a:rPr>
              <a:t>Case Presentation</a:t>
            </a:r>
            <a:endParaRPr lang="zh-CN"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435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E3957-5805-475A-B3B3-82249E59E08D}"/>
              </a:ext>
            </a:extLst>
          </p:cNvPr>
          <p:cNvSpPr>
            <a:spLocks noGrp="1"/>
          </p:cNvSpPr>
          <p:nvPr>
            <p:ph type="title"/>
          </p:nvPr>
        </p:nvSpPr>
        <p:spPr>
          <a:xfrm>
            <a:off x="667517" y="212725"/>
            <a:ext cx="10515600" cy="1325563"/>
          </a:xfrm>
        </p:spPr>
        <p:txBody>
          <a:bodyPr/>
          <a:lstStyle/>
          <a:p>
            <a:pPr algn="ctr"/>
            <a:r>
              <a:rPr lang="en-US" altLang="zh-CN" dirty="0">
                <a:latin typeface="Times New Roman" panose="02020603050405020304" pitchFamily="18" charset="0"/>
                <a:cs typeface="Times New Roman" panose="02020603050405020304" pitchFamily="18" charset="0"/>
              </a:rPr>
              <a:t>Periodontal Charting</a:t>
            </a:r>
            <a:endParaRPr lang="zh-CN" altLang="en-US" dirty="0">
              <a:latin typeface="Times New Roman" panose="02020603050405020304" pitchFamily="18" charset="0"/>
              <a:cs typeface="Times New Roman" panose="02020603050405020304" pitchFamily="18" charset="0"/>
            </a:endParaRPr>
          </a:p>
        </p:txBody>
      </p:sp>
      <p:pic>
        <p:nvPicPr>
          <p:cNvPr id="12" name="Content Placeholder 11">
            <a:extLst>
              <a:ext uri="{FF2B5EF4-FFF2-40B4-BE49-F238E27FC236}">
                <a16:creationId xmlns:a16="http://schemas.microsoft.com/office/drawing/2014/main" id="{54DE98EC-B45D-4328-BF40-E4314EAC60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01" y="1143888"/>
            <a:ext cx="8255000" cy="4351338"/>
          </a:xfrm>
        </p:spPr>
      </p:pic>
      <p:sp>
        <p:nvSpPr>
          <p:cNvPr id="6" name="TextBox 5">
            <a:extLst>
              <a:ext uri="{FF2B5EF4-FFF2-40B4-BE49-F238E27FC236}">
                <a16:creationId xmlns:a16="http://schemas.microsoft.com/office/drawing/2014/main" id="{14B70343-F08A-428A-8473-7C3BF6C41793}"/>
              </a:ext>
            </a:extLst>
          </p:cNvPr>
          <p:cNvSpPr txBox="1"/>
          <p:nvPr/>
        </p:nvSpPr>
        <p:spPr>
          <a:xfrm>
            <a:off x="1367161" y="5495226"/>
            <a:ext cx="10360241" cy="923330"/>
          </a:xfrm>
          <a:prstGeom prst="rect">
            <a:avLst/>
          </a:prstGeom>
          <a:noFill/>
        </p:spPr>
        <p:txBody>
          <a:bodyPr wrap="square" rtlCol="0">
            <a:spAutoFit/>
          </a:bodyPr>
          <a:lstStyle/>
          <a:p>
            <a:pPr algn="just"/>
            <a:r>
              <a:rPr lang="en-US" altLang="zh-CN" dirty="0">
                <a:solidFill>
                  <a:srgbClr val="000000"/>
                </a:solidFill>
                <a:latin typeface="Times New Roman" panose="02020603050405020304" pitchFamily="18" charset="0"/>
                <a:cs typeface="Times New Roman" panose="02020603050405020304" pitchFamily="18" charset="0"/>
              </a:rPr>
              <a:t>Generalized moderate bleeding on all quadrants.</a:t>
            </a:r>
          </a:p>
          <a:p>
            <a:pPr algn="just"/>
            <a:r>
              <a:rPr lang="en-US" altLang="zh-CN" dirty="0">
                <a:solidFill>
                  <a:srgbClr val="000000"/>
                </a:solidFill>
                <a:latin typeface="Times New Roman" panose="02020603050405020304" pitchFamily="18" charset="0"/>
                <a:cs typeface="Times New Roman" panose="02020603050405020304" pitchFamily="18" charset="0"/>
              </a:rPr>
              <a:t>Localized probing depth readings of 5-6 mm found on the all molars/premolars.</a:t>
            </a:r>
          </a:p>
          <a:p>
            <a:pPr algn="just"/>
            <a:r>
              <a:rPr lang="en-US" altLang="zh-CN" dirty="0">
                <a:solidFill>
                  <a:srgbClr val="000000"/>
                </a:solidFill>
                <a:latin typeface="Times New Roman" panose="02020603050405020304" pitchFamily="18" charset="0"/>
                <a:cs typeface="Times New Roman" panose="02020603050405020304" pitchFamily="18" charset="0"/>
              </a:rPr>
              <a:t>Localized 1-2 mm gingival recession on all molars/premolars and lower anterior, </a:t>
            </a:r>
            <a:r>
              <a:rPr lang="en-US" altLang="zh-CN" dirty="0" err="1">
                <a:solidFill>
                  <a:srgbClr val="000000"/>
                </a:solidFill>
                <a:latin typeface="Times New Roman" panose="02020603050405020304" pitchFamily="18" charset="0"/>
                <a:cs typeface="Times New Roman" panose="02020603050405020304" pitchFamily="18" charset="0"/>
              </a:rPr>
              <a:t>furcations</a:t>
            </a:r>
            <a:r>
              <a:rPr lang="en-US" altLang="zh-CN" dirty="0">
                <a:solidFill>
                  <a:srgbClr val="000000"/>
                </a:solidFill>
                <a:latin typeface="Times New Roman" panose="02020603050405020304" pitchFamily="18" charset="0"/>
                <a:cs typeface="Times New Roman" panose="02020603050405020304" pitchFamily="18" charset="0"/>
              </a:rPr>
              <a:t> on #19, 30 and 31. </a:t>
            </a:r>
            <a:endParaRPr lang="zh-CN" altLang="en-US" dirty="0"/>
          </a:p>
        </p:txBody>
      </p:sp>
    </p:spTree>
    <p:extLst>
      <p:ext uri="{BB962C8B-B14F-4D97-AF65-F5344CB8AC3E}">
        <p14:creationId xmlns:p14="http://schemas.microsoft.com/office/powerpoint/2010/main" val="93598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B92E-BA6D-431E-9F33-8FB26F454141}"/>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Dental Hygiene Care Plan</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E421DB1-CE60-48A5-A0B8-C45A59BF7496}"/>
              </a:ext>
            </a:extLst>
          </p:cNvPr>
          <p:cNvSpPr>
            <a:spLocks noGrp="1"/>
          </p:cNvSpPr>
          <p:nvPr>
            <p:ph idx="1"/>
          </p:nvPr>
        </p:nvSpPr>
        <p:spPr/>
        <p:txBody>
          <a:bodyPr>
            <a:normAutofit fontScale="85000" lnSpcReduction="20000"/>
          </a:bodyPr>
          <a:lstStyle/>
          <a:p>
            <a:pPr marL="0" indent="0" algn="just">
              <a:buNone/>
            </a:pPr>
            <a:r>
              <a:rPr lang="en-US" altLang="zh-CN" sz="1800" u="sng" dirty="0">
                <a:solidFill>
                  <a:srgbClr val="000000"/>
                </a:solidFill>
                <a:latin typeface="Times New Roman" panose="02020603050405020304" pitchFamily="18" charset="0"/>
                <a:cs typeface="Times New Roman" panose="02020603050405020304" pitchFamily="18" charset="0"/>
              </a:rPr>
              <a:t>Visit One: </a:t>
            </a:r>
          </a:p>
          <a:p>
            <a:pPr algn="just"/>
            <a:r>
              <a:rPr lang="en-US" altLang="zh-CN" sz="1800" dirty="0">
                <a:solidFill>
                  <a:srgbClr val="000000"/>
                </a:solidFill>
                <a:latin typeface="Times New Roman" panose="02020603050405020304" pitchFamily="18" charset="0"/>
                <a:cs typeface="Times New Roman" panose="02020603050405020304" pitchFamily="18" charset="0"/>
              </a:rPr>
              <a:t>PI/OHI: Manual toothbrushing. </a:t>
            </a:r>
          </a:p>
          <a:p>
            <a:pPr algn="just"/>
            <a:r>
              <a:rPr lang="en-US" altLang="zh-CN" sz="1800" dirty="0">
                <a:solidFill>
                  <a:srgbClr val="000000"/>
                </a:solidFill>
                <a:latin typeface="Times New Roman" panose="02020603050405020304" pitchFamily="18" charset="0"/>
                <a:cs typeface="Times New Roman" panose="02020603050405020304" pitchFamily="18" charset="0"/>
              </a:rPr>
              <a:t>Exposure of digital radiographs FMS.</a:t>
            </a:r>
          </a:p>
          <a:p>
            <a:pPr algn="just"/>
            <a:r>
              <a:rPr lang="en-US" altLang="zh-CN" sz="1800" dirty="0">
                <a:solidFill>
                  <a:srgbClr val="000000"/>
                </a:solidFill>
                <a:latin typeface="Times New Roman" panose="02020603050405020304" pitchFamily="18" charset="0"/>
                <a:cs typeface="Times New Roman" panose="02020603050405020304" pitchFamily="18" charset="0"/>
              </a:rPr>
              <a:t>Debridement #2 and #3</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sz="1800" dirty="0">
                <a:solidFill>
                  <a:srgbClr val="000000"/>
                </a:solidFill>
                <a:latin typeface="Times New Roman" panose="02020603050405020304" pitchFamily="18" charset="0"/>
                <a:cs typeface="Times New Roman" panose="02020603050405020304" pitchFamily="18" charset="0"/>
              </a:rPr>
              <a:t>with hand instruments and with topical Benzocaine 20%.</a:t>
            </a:r>
          </a:p>
          <a:p>
            <a:pPr marL="0" indent="0" algn="just">
              <a:buNone/>
            </a:pPr>
            <a:r>
              <a:rPr lang="en-US" altLang="zh-CN" sz="1800" u="sng" dirty="0">
                <a:solidFill>
                  <a:srgbClr val="000000"/>
                </a:solidFill>
                <a:latin typeface="Times New Roman" panose="02020603050405020304" pitchFamily="18" charset="0"/>
                <a:cs typeface="Times New Roman" panose="02020603050405020304" pitchFamily="18" charset="0"/>
              </a:rPr>
              <a:t>Visit Two:</a:t>
            </a:r>
          </a:p>
          <a:p>
            <a:pPr algn="just"/>
            <a:r>
              <a:rPr lang="en-US" altLang="zh-CN" sz="1800" dirty="0">
                <a:solidFill>
                  <a:srgbClr val="000000"/>
                </a:solidFill>
                <a:latin typeface="Times New Roman" panose="02020603050405020304" pitchFamily="18" charset="0"/>
                <a:cs typeface="Times New Roman" panose="02020603050405020304" pitchFamily="18" charset="0"/>
              </a:rPr>
              <a:t>PI/OHI: Dental Flossing, review flossing in the mouth(with her daughter translation).</a:t>
            </a:r>
          </a:p>
          <a:p>
            <a:pPr algn="just"/>
            <a:r>
              <a:rPr lang="en-US" altLang="zh-CN" sz="1800" dirty="0">
                <a:solidFill>
                  <a:srgbClr val="000000"/>
                </a:solidFill>
                <a:latin typeface="Times New Roman" panose="02020603050405020304" pitchFamily="18" charset="0"/>
                <a:cs typeface="Times New Roman" panose="02020603050405020304" pitchFamily="18" charset="0"/>
              </a:rPr>
              <a:t>Debridement of quadrant UL,UR and LR with hand instruments and with topical Benzocaine 20%..</a:t>
            </a:r>
          </a:p>
          <a:p>
            <a:pPr algn="just"/>
            <a:r>
              <a:rPr lang="en-US" altLang="zh-CN" sz="1800" dirty="0">
                <a:solidFill>
                  <a:srgbClr val="000000"/>
                </a:solidFill>
                <a:latin typeface="Times New Roman" panose="02020603050405020304" pitchFamily="18" charset="0"/>
                <a:cs typeface="Times New Roman" panose="02020603050405020304" pitchFamily="18" charset="0"/>
              </a:rPr>
              <a:t>Copy of FMS and referral given.</a:t>
            </a:r>
          </a:p>
          <a:p>
            <a:r>
              <a:rPr lang="en-US" altLang="zh-CN" sz="1800" u="sng" dirty="0">
                <a:solidFill>
                  <a:srgbClr val="000000"/>
                </a:solidFill>
                <a:latin typeface="Times New Roman" panose="02020603050405020304" pitchFamily="18" charset="0"/>
                <a:cs typeface="Times New Roman" panose="02020603050405020304" pitchFamily="18" charset="0"/>
              </a:rPr>
              <a:t>Visit Three:</a:t>
            </a:r>
          </a:p>
          <a:p>
            <a:pPr algn="just"/>
            <a:r>
              <a:rPr lang="en-US" altLang="zh-CN" sz="1800" dirty="0">
                <a:solidFill>
                  <a:srgbClr val="000000"/>
                </a:solidFill>
                <a:latin typeface="Times New Roman" panose="02020603050405020304" pitchFamily="18" charset="0"/>
                <a:cs typeface="Times New Roman" panose="02020603050405020304" pitchFamily="18" charset="0"/>
              </a:rPr>
              <a:t>PI/OHI: Oral rinse and tooth paste.</a:t>
            </a:r>
          </a:p>
          <a:p>
            <a:pPr algn="just"/>
            <a:r>
              <a:rPr lang="en-US" altLang="zh-CN" sz="1800" dirty="0">
                <a:solidFill>
                  <a:srgbClr val="000000"/>
                </a:solidFill>
                <a:latin typeface="Times New Roman" panose="02020603050405020304" pitchFamily="18" charset="0"/>
                <a:cs typeface="Times New Roman" panose="02020603050405020304" pitchFamily="18" charset="0"/>
              </a:rPr>
              <a:t>Debridement of quadrant LL and residual calculus with hand instruments and with topical Benzocaine 20%..</a:t>
            </a:r>
          </a:p>
          <a:p>
            <a:r>
              <a:rPr lang="en-US" altLang="zh-CN" sz="1800" dirty="0">
                <a:solidFill>
                  <a:srgbClr val="000000"/>
                </a:solidFill>
                <a:latin typeface="Times New Roman" panose="02020603050405020304" pitchFamily="18" charset="0"/>
                <a:cs typeface="Times New Roman" panose="02020603050405020304" pitchFamily="18" charset="0"/>
              </a:rPr>
              <a:t>Engine polish with fine paste and administration 5% of fluoride varnish. Post –op instruction given.</a:t>
            </a:r>
          </a:p>
          <a:p>
            <a:endParaRPr lang="en-US" altLang="zh-CN" sz="1800" dirty="0">
              <a:solidFill>
                <a:srgbClr val="000000"/>
              </a:solidFill>
              <a:latin typeface="Times New Roman" panose="020206030504050203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69415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1713-EBA2-4B7D-944C-BE57708244D1}"/>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Dental Hygiene Diagnosis</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F671B1A-826F-4C92-88D4-7317208F9A57}"/>
              </a:ext>
            </a:extLst>
          </p:cNvPr>
          <p:cNvSpPr>
            <a:spLocks noGrp="1"/>
          </p:cNvSpPr>
          <p:nvPr>
            <p:ph idx="1"/>
          </p:nvPr>
        </p:nvSpPr>
        <p:spPr/>
        <p:txBody>
          <a:bodyPr>
            <a:normAutofit fontScale="85000" lnSpcReduction="20000"/>
          </a:bodyPr>
          <a:lstStyle/>
          <a:p>
            <a:pPr marL="0" indent="0" algn="just">
              <a:buNone/>
            </a:pPr>
            <a:r>
              <a:rPr lang="en-US" altLang="zh-CN" u="sng" dirty="0">
                <a:solidFill>
                  <a:srgbClr val="000000"/>
                </a:solidFill>
                <a:latin typeface="Times New Roman" panose="02020603050405020304" pitchFamily="18" charset="0"/>
                <a:cs typeface="Times New Roman" panose="02020603050405020304" pitchFamily="18" charset="0"/>
              </a:rPr>
              <a:t>Periodontal Diagnosis:</a:t>
            </a:r>
          </a:p>
          <a:p>
            <a:pPr marL="0" indent="0" algn="just">
              <a:buNone/>
            </a:pPr>
            <a:r>
              <a:rPr lang="en-US" altLang="zh-CN" dirty="0">
                <a:solidFill>
                  <a:srgbClr val="000000"/>
                </a:solidFill>
                <a:latin typeface="Times New Roman" panose="02020603050405020304" pitchFamily="18" charset="0"/>
                <a:cs typeface="Times New Roman" panose="02020603050405020304" pitchFamily="18" charset="0"/>
              </a:rPr>
              <a:t>Type III/B active Periodontitis due to multiple factors:</a:t>
            </a:r>
          </a:p>
          <a:p>
            <a:pPr algn="just"/>
            <a:r>
              <a:rPr lang="en-US" altLang="zh-CN" dirty="0">
                <a:solidFill>
                  <a:srgbClr val="000000"/>
                </a:solidFill>
                <a:latin typeface="Times New Roman" panose="02020603050405020304" pitchFamily="18" charset="0"/>
                <a:cs typeface="Times New Roman" panose="02020603050405020304" pitchFamily="18" charset="0"/>
              </a:rPr>
              <a:t>Patient chief complaint was based on her concern of bleeding gums.</a:t>
            </a:r>
          </a:p>
          <a:p>
            <a:pPr algn="just"/>
            <a:r>
              <a:rPr lang="en-US" altLang="zh-CN" dirty="0">
                <a:solidFill>
                  <a:srgbClr val="000000"/>
                </a:solidFill>
                <a:latin typeface="Times New Roman" panose="02020603050405020304" pitchFamily="18" charset="0"/>
                <a:cs typeface="Times New Roman" panose="02020603050405020304" pitchFamily="18" charset="0"/>
              </a:rPr>
              <a:t>Generalized moderate bleeding on probing and exploring. </a:t>
            </a:r>
          </a:p>
          <a:p>
            <a:pPr algn="just"/>
            <a:r>
              <a:rPr lang="en-US" altLang="zh-CN" dirty="0">
                <a:solidFill>
                  <a:srgbClr val="000000"/>
                </a:solidFill>
                <a:latin typeface="Times New Roman" panose="02020603050405020304" pitchFamily="18" charset="0"/>
                <a:cs typeface="Times New Roman" panose="02020603050405020304" pitchFamily="18" charset="0"/>
              </a:rPr>
              <a:t>Radiographic evidence of generalized horizontal bone loss about 50%.</a:t>
            </a:r>
          </a:p>
          <a:p>
            <a:pPr algn="just"/>
            <a:r>
              <a:rPr lang="en-US" altLang="zh-CN" dirty="0">
                <a:solidFill>
                  <a:srgbClr val="000000"/>
                </a:solidFill>
                <a:latin typeface="Times New Roman" panose="02020603050405020304" pitchFamily="18" charset="0"/>
                <a:cs typeface="Times New Roman" panose="02020603050405020304" pitchFamily="18" charset="0"/>
              </a:rPr>
              <a:t>Generalized moderate inflammation on all quadrants. Localized probing depth readings of 5-7mm found on the molars/premolars and  teeth. Generalized recession 1-2 mm</a:t>
            </a:r>
          </a:p>
          <a:p>
            <a:pPr algn="just"/>
            <a:r>
              <a:rPr lang="en-US" altLang="zh-CN" dirty="0">
                <a:solidFill>
                  <a:srgbClr val="000000"/>
                </a:solidFill>
                <a:latin typeface="Times New Roman" panose="02020603050405020304" pitchFamily="18" charset="0"/>
                <a:cs typeface="Times New Roman" panose="02020603050405020304" pitchFamily="18" charset="0"/>
              </a:rPr>
              <a:t>Generalized probing depth readings of 4-5mm on all quadrants. </a:t>
            </a:r>
          </a:p>
          <a:p>
            <a:pPr algn="just"/>
            <a:r>
              <a:rPr lang="en-US" altLang="zh-CN" dirty="0" err="1">
                <a:solidFill>
                  <a:srgbClr val="000000"/>
                </a:solidFill>
                <a:latin typeface="Times New Roman" panose="02020603050405020304" pitchFamily="18" charset="0"/>
                <a:cs typeface="Times New Roman" panose="02020603050405020304" pitchFamily="18" charset="0"/>
              </a:rPr>
              <a:t>Furcations</a:t>
            </a:r>
            <a:r>
              <a:rPr lang="en-US" altLang="zh-CN" dirty="0">
                <a:solidFill>
                  <a:srgbClr val="000000"/>
                </a:solidFill>
                <a:latin typeface="Times New Roman" panose="02020603050405020304" pitchFamily="18" charset="0"/>
                <a:cs typeface="Times New Roman" panose="02020603050405020304" pitchFamily="18" charset="0"/>
              </a:rPr>
              <a:t> on #19, 30 and 31.</a:t>
            </a:r>
          </a:p>
          <a:p>
            <a:pPr algn="just"/>
            <a:r>
              <a:rPr lang="en-US" altLang="zh-CN" dirty="0">
                <a:solidFill>
                  <a:srgbClr val="000000"/>
                </a:solidFill>
                <a:latin typeface="Times New Roman" panose="02020603050405020304" pitchFamily="18" charset="0"/>
                <a:cs typeface="Times New Roman" panose="02020603050405020304" pitchFamily="18" charset="0"/>
              </a:rPr>
              <a:t>Generalized heavy subgingival calculus on all quadrants. Localized moderate supragingival calculus on the lower anterior teeth.</a:t>
            </a:r>
          </a:p>
          <a:p>
            <a:pPr algn="just"/>
            <a:r>
              <a:rPr lang="en-US" altLang="zh-CN" dirty="0">
                <a:solidFill>
                  <a:srgbClr val="000000"/>
                </a:solidFill>
                <a:latin typeface="Times New Roman" panose="02020603050405020304" pitchFamily="18" charset="0"/>
                <a:cs typeface="Times New Roman" panose="02020603050405020304" pitchFamily="18" charset="0"/>
              </a:rPr>
              <a:t>Localized visible biofilm on the mandibular anterior teeth.</a:t>
            </a:r>
          </a:p>
          <a:p>
            <a:pPr algn="just"/>
            <a:r>
              <a:rPr lang="en-US" altLang="zh-CN" dirty="0">
                <a:solidFill>
                  <a:srgbClr val="000000"/>
                </a:solidFill>
                <a:latin typeface="Times New Roman" panose="02020603050405020304" pitchFamily="18" charset="0"/>
                <a:cs typeface="Times New Roman" panose="02020603050405020304" pitchFamily="18" charset="0"/>
              </a:rPr>
              <a:t>Slight mandibular crowding which gave the patient difficulty to maintain free of biofilm.</a:t>
            </a:r>
            <a:endParaRPr lang="en-US" altLang="zh-CN" u="sng" dirty="0">
              <a:solidFill>
                <a:srgbClr val="000000"/>
              </a:solidFill>
              <a:latin typeface="Times New Roman" panose="020206030504050203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559602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49D68-8E45-4E2E-8253-0BE71F72513E}"/>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Implementation</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C8DBB82-CF0C-402C-9C13-94ECAF5CFF9D}"/>
              </a:ext>
            </a:extLst>
          </p:cNvPr>
          <p:cNvSpPr>
            <a:spLocks noGrp="1"/>
          </p:cNvSpPr>
          <p:nvPr>
            <p:ph idx="1"/>
          </p:nvPr>
        </p:nvSpPr>
        <p:spPr/>
        <p:txBody>
          <a:bodyPr>
            <a:normAutofit/>
          </a:bodyPr>
          <a:lstStyle/>
          <a:p>
            <a:pPr marL="0" indent="0" algn="just">
              <a:buNone/>
            </a:pPr>
            <a:r>
              <a:rPr lang="en-US" altLang="zh-CN" sz="2000" dirty="0">
                <a:latin typeface="Times New Roman" panose="02020603050405020304" pitchFamily="18" charset="0"/>
                <a:cs typeface="Times New Roman" panose="02020603050405020304" pitchFamily="18" charset="0"/>
              </a:rPr>
              <a:t>The challenge that I faced throughout her treatment was </a:t>
            </a:r>
            <a:r>
              <a:rPr lang="en-US" altLang="zh-CN" sz="2000" dirty="0" err="1">
                <a:latin typeface="Times New Roman" panose="02020603050405020304" pitchFamily="18" charset="0"/>
                <a:cs typeface="Times New Roman" panose="02020603050405020304" pitchFamily="18" charset="0"/>
              </a:rPr>
              <a:t>furcations</a:t>
            </a:r>
            <a:r>
              <a:rPr lang="en-US" altLang="zh-CN" sz="2000" dirty="0">
                <a:latin typeface="Times New Roman" panose="02020603050405020304" pitchFamily="18" charset="0"/>
                <a:cs typeface="Times New Roman" panose="02020603050405020304" pitchFamily="18" charset="0"/>
              </a:rPr>
              <a:t> in #19,30 and 31. I was instructed by the professor how to adapt instrument when scaled the furcation area. </a:t>
            </a:r>
          </a:p>
          <a:p>
            <a:pPr marL="0" indent="0" algn="just">
              <a:buNone/>
            </a:pPr>
            <a:r>
              <a:rPr lang="en-US" altLang="zh-CN" sz="2000" dirty="0">
                <a:latin typeface="Times New Roman" panose="02020603050405020304" pitchFamily="18" charset="0"/>
                <a:cs typeface="Times New Roman" panose="02020603050405020304" pitchFamily="18" charset="0"/>
              </a:rPr>
              <a:t>Ms. G was a very cooperative patient, but she did not speak English at all, it made the case really challenging. I had to find a way that she could understand in order to teach her oral hygiene instruction. Also, it was difficult for me to communicate the treatment to the patient. She was only able to answer me “ok” or “good” every time I asked her how she felt, so I had to adjust my instrument and treatment by observing her face expression. </a:t>
            </a:r>
          </a:p>
        </p:txBody>
      </p:sp>
    </p:spTree>
    <p:extLst>
      <p:ext uri="{BB962C8B-B14F-4D97-AF65-F5344CB8AC3E}">
        <p14:creationId xmlns:p14="http://schemas.microsoft.com/office/powerpoint/2010/main" val="356311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2F33-DE7F-4C97-8AC4-81D43468C5F3}"/>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Referrals</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D3190DC-4EDB-4C53-ABD0-E5F28DF4E421}"/>
              </a:ext>
            </a:extLst>
          </p:cNvPr>
          <p:cNvSpPr>
            <a:spLocks noGrp="1"/>
          </p:cNvSpPr>
          <p:nvPr>
            <p:ph idx="1"/>
          </p:nvPr>
        </p:nvSpPr>
        <p:spPr/>
        <p:txBody>
          <a:bodyPr>
            <a:normAutofit/>
          </a:bodyPr>
          <a:lstStyle/>
          <a:p>
            <a:pPr marL="0" indent="0" algn="just">
              <a:buNone/>
            </a:pPr>
            <a:r>
              <a:rPr lang="en-US" altLang="zh-CN" sz="3200" dirty="0">
                <a:latin typeface="Times New Roman" panose="02020603050405020304" pitchFamily="18" charset="0"/>
                <a:cs typeface="Times New Roman" panose="02020603050405020304" pitchFamily="18" charset="0"/>
              </a:rPr>
              <a:t>The patient was referred to the periodontists because periodontal disease stage III/B. Patient also referred to general dentist for carious lesions.</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125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E54CA-5133-4F45-8D4F-F641A4F067EC}"/>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Continued Care Recommendations</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CB25A27-9CAC-4D55-99A2-F01853A877ED}"/>
              </a:ext>
            </a:extLst>
          </p:cNvPr>
          <p:cNvSpPr>
            <a:spLocks noGrp="1"/>
          </p:cNvSpPr>
          <p:nvPr>
            <p:ph idx="1"/>
          </p:nvPr>
        </p:nvSpPr>
        <p:spPr/>
        <p:txBody>
          <a:bodyPr/>
          <a:lstStyle/>
          <a:p>
            <a:pPr marL="0" indent="0" algn="just">
              <a:buNone/>
            </a:pPr>
            <a:r>
              <a:rPr lang="en-US" altLang="zh-CN" sz="2000" dirty="0">
                <a:latin typeface="Times New Roman" panose="02020603050405020304" pitchFamily="18" charset="0"/>
                <a:cs typeface="Times New Roman" panose="02020603050405020304" pitchFamily="18" charset="0"/>
              </a:rPr>
              <a:t>The </a:t>
            </a:r>
            <a:r>
              <a:rPr lang="en-US" altLang="zh-CN" sz="2000" dirty="0" err="1">
                <a:latin typeface="Times New Roman" panose="02020603050405020304" pitchFamily="18" charset="0"/>
                <a:cs typeface="Times New Roman" panose="02020603050405020304" pitchFamily="18" charset="0"/>
              </a:rPr>
              <a:t>recare</a:t>
            </a:r>
            <a:r>
              <a:rPr lang="en-US" altLang="zh-CN" sz="2000" dirty="0">
                <a:latin typeface="Times New Roman" panose="02020603050405020304" pitchFamily="18" charset="0"/>
                <a:cs typeface="Times New Roman" panose="02020603050405020304" pitchFamily="18" charset="0"/>
              </a:rPr>
              <a:t> recommendation interval given to the patient is three months.</a:t>
            </a:r>
          </a:p>
          <a:p>
            <a:pPr marL="0" indent="0" algn="just">
              <a:buNone/>
            </a:pPr>
            <a:r>
              <a:rPr lang="en-US" altLang="zh-CN" sz="2000" dirty="0">
                <a:latin typeface="Times New Roman" panose="02020603050405020304" pitchFamily="18" charset="0"/>
                <a:cs typeface="Times New Roman" panose="02020603050405020304" pitchFamily="18" charset="0"/>
              </a:rPr>
              <a:t>A 3-month </a:t>
            </a:r>
            <a:r>
              <a:rPr lang="en-US" altLang="zh-CN" sz="2000" dirty="0" err="1">
                <a:latin typeface="Times New Roman" panose="02020603050405020304" pitchFamily="18" charset="0"/>
                <a:cs typeface="Times New Roman" panose="02020603050405020304" pitchFamily="18" charset="0"/>
              </a:rPr>
              <a:t>recare</a:t>
            </a:r>
            <a:r>
              <a:rPr lang="en-US" altLang="zh-CN" sz="2000" dirty="0">
                <a:latin typeface="Times New Roman" panose="02020603050405020304" pitchFamily="18" charset="0"/>
                <a:cs typeface="Times New Roman" panose="02020603050405020304" pitchFamily="18" charset="0"/>
              </a:rPr>
              <a:t> was recommended to the patient due to the radiographic evidence of bone loss and the generalized subgingival calculus. She has difficulty to maintain the proper oral hygiene in the lower anterior because the crowded teeth. We would like to be updated about the patient’s incorporation of the oral hygiene instructions and diet in her daily routine because our goal is to help her achieve stable oral health. </a:t>
            </a:r>
          </a:p>
          <a:p>
            <a:endParaRPr lang="zh-CN" altLang="en-US" dirty="0"/>
          </a:p>
        </p:txBody>
      </p:sp>
    </p:spTree>
    <p:extLst>
      <p:ext uri="{BB962C8B-B14F-4D97-AF65-F5344CB8AC3E}">
        <p14:creationId xmlns:p14="http://schemas.microsoft.com/office/powerpoint/2010/main" val="4111756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BB54-A87D-437A-9CA1-337844A682C0}"/>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Final Reflection </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E270BB4-FC8D-470C-BE4E-D1139A6D6D3A}"/>
              </a:ext>
            </a:extLst>
          </p:cNvPr>
          <p:cNvSpPr>
            <a:spLocks noGrp="1"/>
          </p:cNvSpPr>
          <p:nvPr>
            <p:ph idx="1"/>
          </p:nvPr>
        </p:nvSpPr>
        <p:spPr/>
        <p:txBody>
          <a:bodyPr/>
          <a:lstStyle/>
          <a:p>
            <a:r>
              <a:rPr lang="en-US" altLang="zh-CN" sz="2000" dirty="0">
                <a:latin typeface="Times New Roman" panose="02020603050405020304" pitchFamily="18" charset="0"/>
                <a:cs typeface="Times New Roman" panose="02020603050405020304" pitchFamily="18" charset="0"/>
              </a:rPr>
              <a:t>Ms. G was a very cooperate patient, she was willing to change her habit and lifestyle in order to maintain good oral hygiene. She also listened and followed the advice that I gave,  I am glad that she went to dental office and got the filling done after the deep cleaning. </a:t>
            </a:r>
          </a:p>
          <a:p>
            <a:r>
              <a:rPr lang="en-US" altLang="zh-CN" sz="2000" dirty="0">
                <a:latin typeface="Times New Roman" panose="02020603050405020304" pitchFamily="18" charset="0"/>
                <a:cs typeface="Times New Roman" panose="02020603050405020304" pitchFamily="18" charset="0"/>
              </a:rPr>
              <a:t>I would have adapted the “Gracey” 11/12 and 13/14  instrument for the furcation  area. Her calculus was tenacious and deep, and the “after-five” Gracey’s would have helped in the anterior teeth. Overall, the treatment was a success, and the patient and I learned a lot from each other. </a:t>
            </a:r>
          </a:p>
          <a:p>
            <a:endParaRPr lang="zh-CN" altLang="en-US" dirty="0"/>
          </a:p>
        </p:txBody>
      </p:sp>
    </p:spTree>
    <p:extLst>
      <p:ext uri="{BB962C8B-B14F-4D97-AF65-F5344CB8AC3E}">
        <p14:creationId xmlns:p14="http://schemas.microsoft.com/office/powerpoint/2010/main" val="165437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B546D6-BEDE-48A0-A4DE-24A06D5820C2}"/>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Patient Profile</a:t>
            </a:r>
            <a:endParaRPr lang="zh-CN" altLang="en-US"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578BF4E-CA25-475C-A1CD-0D9808A6D3F9}"/>
              </a:ext>
            </a:extLst>
          </p:cNvPr>
          <p:cNvSpPr>
            <a:spLocks noGrp="1"/>
          </p:cNvSpPr>
          <p:nvPr>
            <p:ph idx="1"/>
          </p:nvPr>
        </p:nvSpPr>
        <p:spPr/>
        <p:txBody>
          <a:bodyPr>
            <a:normAutofit/>
          </a:bodyPr>
          <a:lstStyle/>
          <a:p>
            <a:pPr marL="0" indent="0" algn="just">
              <a:buNone/>
            </a:pPr>
            <a:r>
              <a:rPr lang="en-US" altLang="zh-CN" sz="2400" dirty="0">
                <a:latin typeface="Times New Roman" panose="02020603050405020304" pitchFamily="18" charset="0"/>
                <a:cs typeface="Times New Roman" panose="02020603050405020304" pitchFamily="18" charset="0"/>
              </a:rPr>
              <a:t>Ms. G is a 52-year-old Hispanic female.</a:t>
            </a:r>
          </a:p>
          <a:p>
            <a:pPr marL="0" indent="0" algn="just">
              <a:buNone/>
            </a:pPr>
            <a:r>
              <a:rPr lang="en-US" altLang="zh-CN" sz="2400" dirty="0">
                <a:latin typeface="Times New Roman" panose="02020603050405020304" pitchFamily="18" charset="0"/>
                <a:cs typeface="Times New Roman" panose="02020603050405020304" pitchFamily="18" charset="0"/>
              </a:rPr>
              <a:t>Her last dental visit was 2/02/2015 and cleaning was done, Her last X-ray was 2/02/2015 and the 2 PA taken. </a:t>
            </a:r>
          </a:p>
          <a:p>
            <a:pPr marL="0" indent="0" algn="just">
              <a:buNone/>
            </a:pPr>
            <a:r>
              <a:rPr lang="en-US" altLang="zh-CN" sz="2400" dirty="0">
                <a:latin typeface="Times New Roman" panose="02020603050405020304" pitchFamily="18" charset="0"/>
                <a:cs typeface="Times New Roman" panose="02020603050405020304" pitchFamily="18" charset="0"/>
              </a:rPr>
              <a:t>The patient states that she uses a manual toothbrush twice a day with Colgate toothpaste. She does not use mouth rinse, and flosses daily. She is not a drinker and not a smoker.</a:t>
            </a:r>
          </a:p>
          <a:p>
            <a:pPr marL="0" indent="0">
              <a:buNone/>
            </a:pPr>
            <a:endParaRPr lang="en-US" altLang="zh-CN" sz="2400" dirty="0"/>
          </a:p>
          <a:p>
            <a:endParaRPr lang="zh-CN" altLang="en-US" dirty="0"/>
          </a:p>
        </p:txBody>
      </p:sp>
    </p:spTree>
    <p:extLst>
      <p:ext uri="{BB962C8B-B14F-4D97-AF65-F5344CB8AC3E}">
        <p14:creationId xmlns:p14="http://schemas.microsoft.com/office/powerpoint/2010/main" val="2711400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03CB0C-5633-410C-A869-E74BBAA7C19F}"/>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Chief Complaint</a:t>
            </a:r>
            <a:endParaRPr lang="zh-CN" altLang="en-US"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D40D1CF1-9553-4A7B-8958-6FF2177009B5}"/>
              </a:ext>
            </a:extLst>
          </p:cNvPr>
          <p:cNvSpPr>
            <a:spLocks noGrp="1"/>
          </p:cNvSpPr>
          <p:nvPr>
            <p:ph idx="1"/>
          </p:nvPr>
        </p:nvSpPr>
        <p:spPr/>
        <p:txBody>
          <a:bodyPr/>
          <a:lstStyle/>
          <a:p>
            <a:pPr algn="just"/>
            <a:r>
              <a:rPr lang="en-US" altLang="zh-CN" sz="2000" dirty="0">
                <a:solidFill>
                  <a:srgbClr val="000000"/>
                </a:solidFill>
                <a:latin typeface="Times New Roman" panose="02020603050405020304" pitchFamily="18" charset="0"/>
                <a:cs typeface="Times New Roman" panose="02020603050405020304" pitchFamily="18" charset="0"/>
              </a:rPr>
              <a:t>Patient states “Bleeding from the gums”. </a:t>
            </a:r>
          </a:p>
          <a:p>
            <a:pPr algn="just"/>
            <a:r>
              <a:rPr lang="en-US" altLang="zh-CN" sz="2000" dirty="0">
                <a:solidFill>
                  <a:srgbClr val="000000"/>
                </a:solidFill>
                <a:latin typeface="Times New Roman" panose="02020603050405020304" pitchFamily="18" charset="0"/>
                <a:cs typeface="Times New Roman" panose="02020603050405020304" pitchFamily="18" charset="0"/>
              </a:rPr>
              <a:t>Ms. G bleeds from her gums every time she toothbrushes and especially in the lower anterior. </a:t>
            </a:r>
          </a:p>
          <a:p>
            <a:pPr algn="just"/>
            <a:r>
              <a:rPr lang="en-US" altLang="zh-CN" sz="2000" dirty="0">
                <a:solidFill>
                  <a:srgbClr val="000000"/>
                </a:solidFill>
                <a:latin typeface="Times New Roman" panose="02020603050405020304" pitchFamily="18" charset="0"/>
                <a:cs typeface="Times New Roman" panose="02020603050405020304" pitchFamily="18" charset="0"/>
              </a:rPr>
              <a:t>Ms. G was really concerned about the gum bleeding. She does not have health insurance so she come to our school to get the deep cleaning.</a:t>
            </a:r>
          </a:p>
          <a:p>
            <a:pPr algn="just"/>
            <a:r>
              <a:rPr lang="en-US" altLang="zh-CN" sz="2000" dirty="0">
                <a:solidFill>
                  <a:srgbClr val="000000"/>
                </a:solidFill>
                <a:latin typeface="Times New Roman" panose="02020603050405020304" pitchFamily="18" charset="0"/>
                <a:cs typeface="Times New Roman" panose="02020603050405020304" pitchFamily="18" charset="0"/>
              </a:rPr>
              <a:t>Ms. G also mentioned she did not feel great with the overall appearance of her teeth. She wanted to get teeth whitening. </a:t>
            </a:r>
          </a:p>
          <a:p>
            <a:endParaRPr lang="zh-CN" altLang="en-US" dirty="0"/>
          </a:p>
        </p:txBody>
      </p:sp>
    </p:spTree>
    <p:extLst>
      <p:ext uri="{BB962C8B-B14F-4D97-AF65-F5344CB8AC3E}">
        <p14:creationId xmlns:p14="http://schemas.microsoft.com/office/powerpoint/2010/main" val="25896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9E5669-EF0C-4745-88E2-C15B34329610}"/>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Health History Overview</a:t>
            </a:r>
            <a:endParaRPr lang="zh-CN" altLang="en-US"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0162A043-D4FC-45EC-9B14-CBF6031E54F7}"/>
              </a:ext>
            </a:extLst>
          </p:cNvPr>
          <p:cNvSpPr>
            <a:spLocks noGrp="1"/>
          </p:cNvSpPr>
          <p:nvPr>
            <p:ph idx="1"/>
          </p:nvPr>
        </p:nvSpPr>
        <p:spPr/>
        <p:txBody>
          <a:bodyPr/>
          <a:lstStyle/>
          <a:p>
            <a:pPr marL="0" indent="0">
              <a:buNone/>
            </a:pPr>
            <a:r>
              <a:rPr lang="en-US" altLang="zh-CN" sz="2000" dirty="0">
                <a:solidFill>
                  <a:srgbClr val="000000"/>
                </a:solidFill>
                <a:latin typeface="Times New Roman" panose="02020603050405020304" pitchFamily="18" charset="0"/>
                <a:cs typeface="Times New Roman" panose="02020603050405020304" pitchFamily="18" charset="0"/>
              </a:rPr>
              <a:t>Blood Pressure: 129/77, Pulse: 57, temperature :96. ASA: II due to dental anxiety.</a:t>
            </a:r>
          </a:p>
          <a:p>
            <a:pPr marL="0" indent="0">
              <a:buNone/>
            </a:pPr>
            <a:r>
              <a:rPr lang="en-US" altLang="zh-CN" sz="2000" u="sng" dirty="0">
                <a:solidFill>
                  <a:srgbClr val="000000"/>
                </a:solidFill>
                <a:latin typeface="Times New Roman" panose="02020603050405020304" pitchFamily="18" charset="0"/>
                <a:cs typeface="Times New Roman" panose="02020603050405020304" pitchFamily="18" charset="0"/>
              </a:rPr>
              <a:t>Medical Conditions: </a:t>
            </a:r>
          </a:p>
          <a:p>
            <a:r>
              <a:rPr lang="en-US" altLang="zh-CN" sz="2000" dirty="0">
                <a:solidFill>
                  <a:srgbClr val="000000"/>
                </a:solidFill>
                <a:latin typeface="Times New Roman" panose="02020603050405020304" pitchFamily="18" charset="0"/>
                <a:cs typeface="Times New Roman" panose="02020603050405020304" pitchFamily="18" charset="0"/>
              </a:rPr>
              <a:t>None</a:t>
            </a:r>
          </a:p>
          <a:p>
            <a:pPr marL="0" indent="0">
              <a:buNone/>
            </a:pPr>
            <a:r>
              <a:rPr lang="en-US" altLang="zh-CN" sz="2000" u="sng" dirty="0">
                <a:solidFill>
                  <a:srgbClr val="000000"/>
                </a:solidFill>
                <a:latin typeface="Times New Roman" panose="02020603050405020304" pitchFamily="18" charset="0"/>
                <a:cs typeface="Times New Roman" panose="02020603050405020304" pitchFamily="18" charset="0"/>
              </a:rPr>
              <a:t>Current Medications:</a:t>
            </a:r>
          </a:p>
          <a:p>
            <a:r>
              <a:rPr lang="en-US" altLang="zh-CN" sz="2000" dirty="0">
                <a:solidFill>
                  <a:srgbClr val="000000"/>
                </a:solidFill>
                <a:latin typeface="Times New Roman" panose="02020603050405020304" pitchFamily="18" charset="0"/>
                <a:cs typeface="Times New Roman" panose="02020603050405020304" pitchFamily="18" charset="0"/>
              </a:rPr>
              <a:t>None</a:t>
            </a:r>
          </a:p>
          <a:p>
            <a:endParaRPr lang="zh-CN" altLang="en-US" dirty="0"/>
          </a:p>
        </p:txBody>
      </p:sp>
    </p:spTree>
    <p:extLst>
      <p:ext uri="{BB962C8B-B14F-4D97-AF65-F5344CB8AC3E}">
        <p14:creationId xmlns:p14="http://schemas.microsoft.com/office/powerpoint/2010/main" val="2204505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23982-C8DC-4F3F-B046-AC4D5C18EDF1}"/>
              </a:ext>
            </a:extLst>
          </p:cNvPr>
          <p:cNvSpPr>
            <a:spLocks noGrp="1"/>
          </p:cNvSpPr>
          <p:nvPr>
            <p:ph type="title"/>
          </p:nvPr>
        </p:nvSpPr>
        <p:spPr/>
        <p:txBody>
          <a:bodyPr/>
          <a:lstStyle/>
          <a:p>
            <a:endParaRPr lang="zh-CN" altLang="en-US"/>
          </a:p>
        </p:txBody>
      </p:sp>
      <p:sp>
        <p:nvSpPr>
          <p:cNvPr id="3" name="Content Placeholder 2">
            <a:extLst>
              <a:ext uri="{FF2B5EF4-FFF2-40B4-BE49-F238E27FC236}">
                <a16:creationId xmlns:a16="http://schemas.microsoft.com/office/drawing/2014/main" id="{252FA7AA-993B-40E4-A64C-166CBA848126}"/>
              </a:ext>
            </a:extLst>
          </p:cNvPr>
          <p:cNvSpPr>
            <a:spLocks noGrp="1"/>
          </p:cNvSpPr>
          <p:nvPr>
            <p:ph idx="1"/>
          </p:nvPr>
        </p:nvSpPr>
        <p:spPr/>
        <p:txBody>
          <a:bodyPr/>
          <a:lstStyle/>
          <a:p>
            <a:r>
              <a:rPr lang="en-US" altLang="zh-CN" sz="4400" dirty="0"/>
              <a:t>Comprehensive Assessments</a:t>
            </a:r>
          </a:p>
          <a:p>
            <a:endParaRPr lang="zh-CN" altLang="en-US" dirty="0"/>
          </a:p>
        </p:txBody>
      </p:sp>
    </p:spTree>
    <p:extLst>
      <p:ext uri="{BB962C8B-B14F-4D97-AF65-F5344CB8AC3E}">
        <p14:creationId xmlns:p14="http://schemas.microsoft.com/office/powerpoint/2010/main" val="49818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C5FA1C3-99B8-46AE-B315-2EDFDD876B60}"/>
              </a:ext>
            </a:extLst>
          </p:cNvPr>
          <p:cNvSpPr>
            <a:spLocks noGrp="1"/>
          </p:cNvSpPr>
          <p:nvPr>
            <p:ph type="title"/>
          </p:nvPr>
        </p:nvSpPr>
        <p:spPr/>
        <p:txBody>
          <a:bodyPr>
            <a:normAutofit fontScale="90000"/>
          </a:bodyPr>
          <a:lstStyle/>
          <a:p>
            <a:r>
              <a:rPr lang="en-US" altLang="zh-CN" sz="1300" b="1" dirty="0">
                <a:solidFill>
                  <a:srgbClr val="000000"/>
                </a:solidFill>
                <a:latin typeface="Times New Roman" panose="02020603050405020304" pitchFamily="18" charset="0"/>
                <a:cs typeface="Times New Roman" panose="02020603050405020304" pitchFamily="18" charset="0"/>
              </a:rPr>
              <a:t>Radiographic evidence of localized moderate bone loss about 50% present on molars/premolars on all quadrants and lower anterior .</a:t>
            </a:r>
            <a:br>
              <a:rPr lang="en-US" altLang="zh-CN" sz="1300" b="1" dirty="0">
                <a:solidFill>
                  <a:srgbClr val="000000"/>
                </a:solidFill>
                <a:latin typeface="Times New Roman" panose="02020603050405020304" pitchFamily="18" charset="0"/>
                <a:cs typeface="Times New Roman" panose="02020603050405020304" pitchFamily="18" charset="0"/>
              </a:rPr>
            </a:br>
            <a:r>
              <a:rPr lang="en-US" altLang="zh-CN" sz="1300" b="1" dirty="0">
                <a:solidFill>
                  <a:srgbClr val="000000"/>
                </a:solidFill>
                <a:latin typeface="Times New Roman" panose="02020603050405020304" pitchFamily="18" charset="0"/>
                <a:cs typeface="Times New Roman" panose="02020603050405020304" pitchFamily="18" charset="0"/>
              </a:rPr>
              <a:t>Radiographic evidence:</a:t>
            </a:r>
            <a:br>
              <a:rPr lang="en-US" altLang="zh-CN" sz="1300" b="1" dirty="0">
                <a:solidFill>
                  <a:srgbClr val="000000"/>
                </a:solidFill>
                <a:latin typeface="Times New Roman" panose="02020603050405020304" pitchFamily="18" charset="0"/>
                <a:cs typeface="Times New Roman" panose="02020603050405020304" pitchFamily="18" charset="0"/>
              </a:rPr>
            </a:br>
            <a:r>
              <a:rPr lang="en-US" altLang="zh-CN" sz="1300" b="1" dirty="0">
                <a:solidFill>
                  <a:srgbClr val="000000"/>
                </a:solidFill>
                <a:latin typeface="Times New Roman" panose="02020603050405020304" pitchFamily="18" charset="0"/>
                <a:cs typeface="Times New Roman" panose="02020603050405020304" pitchFamily="18" charset="0"/>
              </a:rPr>
              <a:t>Composite restoration on #2-L,# 15-L.</a:t>
            </a:r>
            <a:br>
              <a:rPr lang="en-US" altLang="zh-CN" sz="1300" b="1" dirty="0">
                <a:solidFill>
                  <a:srgbClr val="000000"/>
                </a:solidFill>
                <a:latin typeface="Times New Roman" panose="02020603050405020304" pitchFamily="18" charset="0"/>
                <a:cs typeface="Times New Roman" panose="02020603050405020304" pitchFamily="18" charset="0"/>
              </a:rPr>
            </a:br>
            <a:r>
              <a:rPr lang="en-US" altLang="zh-CN" sz="1300" b="1" dirty="0">
                <a:solidFill>
                  <a:srgbClr val="000000"/>
                </a:solidFill>
                <a:latin typeface="Times New Roman" panose="02020603050405020304" pitchFamily="18" charset="0"/>
                <a:cs typeface="Times New Roman" panose="02020603050405020304" pitchFamily="18" charset="0"/>
              </a:rPr>
              <a:t>Amalgam restorations on #16-O.</a:t>
            </a:r>
            <a:br>
              <a:rPr lang="en-US" altLang="zh-CN" sz="1300" b="1" dirty="0">
                <a:solidFill>
                  <a:srgbClr val="000000"/>
                </a:solidFill>
                <a:latin typeface="Times New Roman" panose="02020603050405020304" pitchFamily="18" charset="0"/>
                <a:cs typeface="Times New Roman" panose="02020603050405020304" pitchFamily="18" charset="0"/>
              </a:rPr>
            </a:br>
            <a:r>
              <a:rPr lang="en-US" altLang="zh-CN" sz="1300" b="1" dirty="0">
                <a:solidFill>
                  <a:srgbClr val="000000"/>
                </a:solidFill>
                <a:latin typeface="Times New Roman" panose="02020603050405020304" pitchFamily="18" charset="0"/>
                <a:cs typeface="Times New Roman" panose="02020603050405020304" pitchFamily="18" charset="0"/>
              </a:rPr>
              <a:t>Missing tooth on #1 and #18.</a:t>
            </a:r>
            <a:br>
              <a:rPr lang="en-US" altLang="zh-CN" sz="1300" b="1" dirty="0">
                <a:solidFill>
                  <a:srgbClr val="000000"/>
                </a:solidFill>
                <a:latin typeface="Times New Roman" panose="02020603050405020304" pitchFamily="18" charset="0"/>
                <a:cs typeface="Times New Roman" panose="02020603050405020304" pitchFamily="18" charset="0"/>
              </a:rPr>
            </a:br>
            <a:r>
              <a:rPr lang="en-US" altLang="zh-CN" sz="1300" b="1" dirty="0">
                <a:solidFill>
                  <a:srgbClr val="000000"/>
                </a:solidFill>
                <a:latin typeface="Times New Roman" panose="02020603050405020304" pitchFamily="18" charset="0"/>
                <a:cs typeface="Times New Roman" panose="02020603050405020304" pitchFamily="18" charset="0"/>
              </a:rPr>
              <a:t>Root tip on #32.</a:t>
            </a:r>
            <a:br>
              <a:rPr lang="en-US" altLang="zh-CN" sz="1300" b="1" dirty="0">
                <a:solidFill>
                  <a:srgbClr val="000000"/>
                </a:solidFill>
                <a:latin typeface="Times New Roman" panose="02020603050405020304" pitchFamily="18" charset="0"/>
                <a:cs typeface="Times New Roman" panose="02020603050405020304" pitchFamily="18" charset="0"/>
              </a:rPr>
            </a:br>
            <a:r>
              <a:rPr lang="en-US" altLang="zh-CN" sz="1300" b="1" dirty="0">
                <a:solidFill>
                  <a:srgbClr val="000000"/>
                </a:solidFill>
                <a:latin typeface="Times New Roman" panose="02020603050405020304" pitchFamily="18" charset="0"/>
                <a:cs typeface="Times New Roman" panose="02020603050405020304" pitchFamily="18" charset="0"/>
              </a:rPr>
              <a:t>Caries on #17-O and 31-D.</a:t>
            </a:r>
            <a:br>
              <a:rPr lang="en-US" altLang="zh-CN" sz="1000" dirty="0">
                <a:solidFill>
                  <a:srgbClr val="000000"/>
                </a:solidFill>
              </a:rPr>
            </a:br>
            <a:endParaRPr lang="zh-CN" altLang="en-US" sz="12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70C136CF-F624-402F-BC2C-1F1FE3A573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3" y="2260306"/>
            <a:ext cx="8596312" cy="3682001"/>
          </a:xfrm>
        </p:spPr>
      </p:pic>
    </p:spTree>
    <p:extLst>
      <p:ext uri="{BB962C8B-B14F-4D97-AF65-F5344CB8AC3E}">
        <p14:creationId xmlns:p14="http://schemas.microsoft.com/office/powerpoint/2010/main" val="180264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C69E-E3BF-4D82-A138-97A116AB82AB}"/>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Summary of Clinical Findings</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519B9E-81FC-4F90-9AAF-767F477F4FDB}"/>
              </a:ext>
            </a:extLst>
          </p:cNvPr>
          <p:cNvSpPr>
            <a:spLocks noGrp="1"/>
          </p:cNvSpPr>
          <p:nvPr>
            <p:ph idx="1"/>
          </p:nvPr>
        </p:nvSpPr>
        <p:spPr/>
        <p:txBody>
          <a:bodyPr>
            <a:normAutofit/>
          </a:bodyPr>
          <a:lstStyle/>
          <a:p>
            <a:pPr marL="0" indent="0" algn="just">
              <a:buNone/>
            </a:pPr>
            <a:r>
              <a:rPr lang="en-US" altLang="zh-CN" u="sng" dirty="0">
                <a:solidFill>
                  <a:srgbClr val="000000"/>
                </a:solidFill>
                <a:latin typeface="Times New Roman" panose="02020603050405020304" pitchFamily="18" charset="0"/>
                <a:cs typeface="Times New Roman" panose="02020603050405020304" pitchFamily="18" charset="0"/>
              </a:rPr>
              <a:t>Extraoral/Intraoral Findings:</a:t>
            </a:r>
            <a:r>
              <a:rPr lang="en-US" altLang="zh-CN" dirty="0">
                <a:solidFill>
                  <a:srgbClr val="000000"/>
                </a:solidFill>
                <a:latin typeface="Times New Roman" panose="02020603050405020304" pitchFamily="18" charset="0"/>
                <a:cs typeface="Times New Roman" panose="02020603050405020304" pitchFamily="18" charset="0"/>
              </a:rPr>
              <a:t> Bilateral enlargered, movable, soft tonsillar lymph nodes (asymptomatic). Coated tongue on the 2/3 of tongue, bite mark on left side of buccal mucosa. Bilateral enlargered red tonsils.</a:t>
            </a:r>
          </a:p>
          <a:p>
            <a:pPr marL="0" indent="0" algn="just">
              <a:buNone/>
            </a:pPr>
            <a:r>
              <a:rPr lang="en-US" altLang="zh-CN" u="sng" dirty="0">
                <a:solidFill>
                  <a:srgbClr val="000000"/>
                </a:solidFill>
                <a:latin typeface="Times New Roman" panose="02020603050405020304" pitchFamily="18" charset="0"/>
                <a:cs typeface="Times New Roman" panose="02020603050405020304" pitchFamily="18" charset="0"/>
              </a:rPr>
              <a:t>Occlusion:</a:t>
            </a:r>
            <a:r>
              <a:rPr lang="en-US" altLang="zh-CN" dirty="0">
                <a:solidFill>
                  <a:srgbClr val="000000"/>
                </a:solidFill>
                <a:latin typeface="Times New Roman" panose="02020603050405020304" pitchFamily="18" charset="0"/>
                <a:cs typeface="Times New Roman" panose="02020603050405020304" pitchFamily="18" charset="0"/>
              </a:rPr>
              <a:t> bilateral class III, overjet 0mm and overbite 0%. Crowded on lower anterior teeth.</a:t>
            </a:r>
          </a:p>
          <a:p>
            <a:pPr marL="0" indent="0" algn="just">
              <a:buNone/>
            </a:pPr>
            <a:r>
              <a:rPr lang="en-US" altLang="zh-CN" dirty="0">
                <a:solidFill>
                  <a:srgbClr val="000000"/>
                </a:solidFill>
                <a:latin typeface="Times New Roman" panose="02020603050405020304" pitchFamily="18" charset="0"/>
                <a:cs typeface="Times New Roman" panose="02020603050405020304" pitchFamily="18" charset="0"/>
              </a:rPr>
              <a:t>Attrition: #22-27 and 6-11.</a:t>
            </a:r>
          </a:p>
          <a:p>
            <a:pPr marL="0" indent="0" algn="just">
              <a:buNone/>
            </a:pPr>
            <a:r>
              <a:rPr lang="en-US" altLang="zh-CN" u="sng" dirty="0">
                <a:solidFill>
                  <a:srgbClr val="000000"/>
                </a:solidFill>
                <a:latin typeface="Times New Roman" panose="02020603050405020304" pitchFamily="18" charset="0"/>
                <a:cs typeface="Times New Roman" panose="02020603050405020304" pitchFamily="18" charset="0"/>
              </a:rPr>
              <a:t>Deposits:</a:t>
            </a:r>
            <a:r>
              <a:rPr lang="en-US" altLang="zh-CN" dirty="0">
                <a:solidFill>
                  <a:srgbClr val="000000"/>
                </a:solidFill>
                <a:latin typeface="Times New Roman" panose="02020603050405020304" pitchFamily="18" charset="0"/>
                <a:cs typeface="Times New Roman" panose="02020603050405020304" pitchFamily="18" charset="0"/>
              </a:rPr>
              <a:t> Generalized heavy subgingival calculus on all quadrants. Localized moderate supragingival calculus on the lower anterior teeth. Localized medium extrinsic stains on the lingual aspect of the lower anterior teeth. </a:t>
            </a:r>
            <a:endParaRPr lang="en-US" altLang="zh-CN" u="sng" dirty="0">
              <a:solidFill>
                <a:srgbClr val="000000"/>
              </a:solidFill>
              <a:latin typeface="Times New Roman" panose="020206030504050203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99995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48C6A-4A48-42C2-B8BC-B7F24C5E7EC8}"/>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Dental Charting</a:t>
            </a:r>
            <a:endParaRPr lang="zh-CN" altLang="en-US" dirty="0">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57075C04-6A05-421B-8A3F-FB5D19BF6A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5499" y="1474909"/>
            <a:ext cx="7198792" cy="4351338"/>
          </a:xfrm>
        </p:spPr>
      </p:pic>
      <p:sp>
        <p:nvSpPr>
          <p:cNvPr id="7" name="TextBox 6">
            <a:extLst>
              <a:ext uri="{FF2B5EF4-FFF2-40B4-BE49-F238E27FC236}">
                <a16:creationId xmlns:a16="http://schemas.microsoft.com/office/drawing/2014/main" id="{C23FF909-4970-4911-981D-2411D2091E11}"/>
              </a:ext>
            </a:extLst>
          </p:cNvPr>
          <p:cNvSpPr txBox="1"/>
          <p:nvPr/>
        </p:nvSpPr>
        <p:spPr>
          <a:xfrm>
            <a:off x="8034291" y="2219417"/>
            <a:ext cx="3470321" cy="2585323"/>
          </a:xfrm>
          <a:prstGeom prst="rect">
            <a:avLst/>
          </a:prstGeom>
          <a:noFill/>
        </p:spPr>
        <p:txBody>
          <a:bodyPr wrap="square" rtlCol="0">
            <a:spAutoFit/>
          </a:bodyPr>
          <a:lstStyle/>
          <a:p>
            <a:br>
              <a:rPr lang="en-US" altLang="zh-CN" sz="1800" b="1" dirty="0">
                <a:solidFill>
                  <a:srgbClr val="000000"/>
                </a:solidFill>
              </a:rPr>
            </a:br>
            <a:r>
              <a:rPr lang="en-US" altLang="zh-CN" sz="1800" b="1" dirty="0">
                <a:solidFill>
                  <a:srgbClr val="000000"/>
                </a:solidFill>
              </a:rPr>
              <a:t>Composite restoration on #2-L,# 15-L.</a:t>
            </a:r>
            <a:br>
              <a:rPr lang="en-US" altLang="zh-CN" sz="1800" b="1" dirty="0">
                <a:solidFill>
                  <a:srgbClr val="000000"/>
                </a:solidFill>
              </a:rPr>
            </a:br>
            <a:r>
              <a:rPr lang="en-US" altLang="zh-CN" sz="1800" b="1" dirty="0">
                <a:solidFill>
                  <a:srgbClr val="000000"/>
                </a:solidFill>
              </a:rPr>
              <a:t>Amalgam restorations on #16-O.</a:t>
            </a:r>
            <a:br>
              <a:rPr lang="en-US" altLang="zh-CN" sz="1800" b="1" dirty="0">
                <a:solidFill>
                  <a:srgbClr val="000000"/>
                </a:solidFill>
              </a:rPr>
            </a:br>
            <a:r>
              <a:rPr lang="en-US" altLang="zh-CN" sz="1800" b="1" dirty="0">
                <a:solidFill>
                  <a:srgbClr val="000000"/>
                </a:solidFill>
              </a:rPr>
              <a:t>Missing tooth on #1 and #18.</a:t>
            </a:r>
          </a:p>
          <a:p>
            <a:r>
              <a:rPr lang="en-US" altLang="zh-CN" sz="1800" b="1" dirty="0">
                <a:solidFill>
                  <a:srgbClr val="000000"/>
                </a:solidFill>
              </a:rPr>
              <a:t>Root tip on #32.</a:t>
            </a:r>
          </a:p>
          <a:p>
            <a:r>
              <a:rPr lang="en-US" altLang="zh-CN" b="1" dirty="0">
                <a:solidFill>
                  <a:srgbClr val="000000"/>
                </a:solidFill>
              </a:rPr>
              <a:t>Caries on #17-O and 31-D.</a:t>
            </a:r>
            <a:br>
              <a:rPr lang="en-US" altLang="zh-CN" sz="1800" b="1" dirty="0">
                <a:solidFill>
                  <a:srgbClr val="000000"/>
                </a:solidFill>
              </a:rPr>
            </a:br>
            <a:endParaRPr lang="zh-CN" altLang="en-US" dirty="0"/>
          </a:p>
        </p:txBody>
      </p:sp>
    </p:spTree>
    <p:extLst>
      <p:ext uri="{BB962C8B-B14F-4D97-AF65-F5344CB8AC3E}">
        <p14:creationId xmlns:p14="http://schemas.microsoft.com/office/powerpoint/2010/main" val="376739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78F74-6A52-4AF0-857B-64DD19D727AF}"/>
              </a:ext>
            </a:extLst>
          </p:cNvPr>
          <p:cNvSpPr>
            <a:spLocks noGrp="1"/>
          </p:cNvSpPr>
          <p:nvPr>
            <p:ph type="title"/>
          </p:nvPr>
        </p:nvSpPr>
        <p:spPr/>
        <p:txBody>
          <a:bodyPr/>
          <a:lstStyle/>
          <a:p>
            <a:pPr algn="ctr"/>
            <a:r>
              <a:rPr lang="en-US" altLang="zh-CN" dirty="0">
                <a:latin typeface="Times New Roman" panose="02020603050405020304" pitchFamily="18" charset="0"/>
                <a:cs typeface="Times New Roman" panose="02020603050405020304" pitchFamily="18" charset="0"/>
              </a:rPr>
              <a:t>Gingival Description and Periodontal Status</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E44314F-2486-429A-B6F8-F71422C1C9E5}"/>
              </a:ext>
            </a:extLst>
          </p:cNvPr>
          <p:cNvSpPr>
            <a:spLocks noGrp="1"/>
          </p:cNvSpPr>
          <p:nvPr>
            <p:ph idx="1"/>
          </p:nvPr>
        </p:nvSpPr>
        <p:spPr/>
        <p:txBody>
          <a:bodyPr/>
          <a:lstStyle/>
          <a:p>
            <a:pPr marL="0" indent="0" algn="just">
              <a:buNone/>
            </a:pPr>
            <a:endParaRPr lang="en-US" altLang="zh-CN" sz="2000" u="sng" dirty="0">
              <a:solidFill>
                <a:srgbClr val="000000"/>
              </a:solidFill>
              <a:latin typeface="Times New Roman" panose="02020603050405020304" pitchFamily="18" charset="0"/>
              <a:cs typeface="Times New Roman" panose="02020603050405020304" pitchFamily="18" charset="0"/>
            </a:endParaRPr>
          </a:p>
          <a:p>
            <a:pPr marL="0" indent="0" algn="just">
              <a:buNone/>
            </a:pPr>
            <a:r>
              <a:rPr lang="en-US" altLang="zh-CN" sz="2000" u="sng" dirty="0">
                <a:solidFill>
                  <a:srgbClr val="000000"/>
                </a:solidFill>
                <a:latin typeface="Times New Roman" panose="02020603050405020304" pitchFamily="18" charset="0"/>
                <a:cs typeface="Times New Roman" panose="02020603050405020304" pitchFamily="18" charset="0"/>
              </a:rPr>
              <a:t>Gingival Description:</a:t>
            </a:r>
            <a:r>
              <a:rPr lang="en-US" altLang="zh-CN" sz="2000" dirty="0">
                <a:solidFill>
                  <a:srgbClr val="000000"/>
                </a:solidFill>
                <a:latin typeface="Times New Roman" panose="02020603050405020304" pitchFamily="18" charset="0"/>
                <a:cs typeface="Times New Roman" panose="02020603050405020304" pitchFamily="18" charset="0"/>
              </a:rPr>
              <a:t> Generalized red, rolled, inflamed marginal gingiva with localized areas of bulbous papilla on the anterior teeth. </a:t>
            </a:r>
          </a:p>
          <a:p>
            <a:pPr marL="0" indent="0" algn="just">
              <a:buNone/>
            </a:pPr>
            <a:r>
              <a:rPr lang="en-US" altLang="zh-CN" sz="2000" u="sng" dirty="0">
                <a:solidFill>
                  <a:srgbClr val="000000"/>
                </a:solidFill>
                <a:latin typeface="Times New Roman" panose="02020603050405020304" pitchFamily="18" charset="0"/>
                <a:cs typeface="Times New Roman" panose="02020603050405020304" pitchFamily="18" charset="0"/>
              </a:rPr>
              <a:t>Periodontal Status:</a:t>
            </a:r>
            <a:r>
              <a:rPr lang="en-US" altLang="zh-CN" sz="2000" dirty="0">
                <a:solidFill>
                  <a:srgbClr val="000000"/>
                </a:solidFill>
                <a:latin typeface="Times New Roman" panose="02020603050405020304" pitchFamily="18" charset="0"/>
                <a:cs typeface="Times New Roman" panose="02020603050405020304" pitchFamily="18" charset="0"/>
              </a:rPr>
              <a:t> Active Periodontal Type III/B with radiographic evidence and furcation degree I and II.</a:t>
            </a:r>
            <a:endParaRPr lang="en-US" altLang="zh-CN" sz="2000" u="sng" dirty="0">
              <a:solidFill>
                <a:srgbClr val="000000"/>
              </a:solidFill>
              <a:latin typeface="Times New Roman" panose="020206030504050203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46593655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236</TotalTime>
  <Words>1128</Words>
  <Application>Microsoft Office PowerPoint</Application>
  <PresentationFormat>Widescreen</PresentationFormat>
  <Paragraphs>72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Times New Roman</vt:lpstr>
      <vt:lpstr>Trebuchet MS</vt:lpstr>
      <vt:lpstr>Wingdings 3</vt:lpstr>
      <vt:lpstr>Facet</vt:lpstr>
      <vt:lpstr>PowerPoint Presentation</vt:lpstr>
      <vt:lpstr>Patient Profile</vt:lpstr>
      <vt:lpstr>Chief Complaint</vt:lpstr>
      <vt:lpstr>Health History Overview</vt:lpstr>
      <vt:lpstr>PowerPoint Presentation</vt:lpstr>
      <vt:lpstr>Radiographic evidence of localized moderate bone loss about 50% present on molars/premolars on all quadrants and lower anterior . Radiographic evidence: Composite restoration on #2-L,# 15-L. Amalgam restorations on #16-O. Missing tooth on #1 and #18. Root tip on #32. Caries on #17-O and 31-D. </vt:lpstr>
      <vt:lpstr>Summary of Clinical Findings</vt:lpstr>
      <vt:lpstr>Dental Charting</vt:lpstr>
      <vt:lpstr>Gingival Description and Periodontal Status</vt:lpstr>
      <vt:lpstr>Periodontal Charting</vt:lpstr>
      <vt:lpstr>Dental Hygiene Care Plan</vt:lpstr>
      <vt:lpstr>Dental Hygiene Diagnosis</vt:lpstr>
      <vt:lpstr>Implementation</vt:lpstr>
      <vt:lpstr>Referrals</vt:lpstr>
      <vt:lpstr>Continued Care Recommendations</vt:lpstr>
      <vt:lpstr>Final Reflection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lesbo</dc:creator>
  <cp:lastModifiedBy>lesbo</cp:lastModifiedBy>
  <cp:revision>18</cp:revision>
  <dcterms:created xsi:type="dcterms:W3CDTF">2021-04-24T22:35:01Z</dcterms:created>
  <dcterms:modified xsi:type="dcterms:W3CDTF">2021-05-06T19:45:03Z</dcterms:modified>
</cp:coreProperties>
</file>