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5" r:id="rId10"/>
    <p:sldId id="264" r:id="rId11"/>
    <p:sldId id="268" r:id="rId12"/>
    <p:sldId id="266"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2517" autoAdjust="0"/>
  </p:normalViewPr>
  <p:slideViewPr>
    <p:cSldViewPr snapToGrid="0">
      <p:cViewPr varScale="1">
        <p:scale>
          <a:sx n="104" d="100"/>
          <a:sy n="104" d="100"/>
        </p:scale>
        <p:origin x="232" y="504"/>
      </p:cViewPr>
      <p:guideLst/>
    </p:cSldViewPr>
  </p:slideViewPr>
  <p:notesTextViewPr>
    <p:cViewPr>
      <p:scale>
        <a:sx n="1" d="1"/>
        <a:sy n="1" d="1"/>
      </p:scale>
      <p:origin x="0" y="0"/>
    </p:cViewPr>
  </p:notesTextViewPr>
  <p:sorterViewPr>
    <p:cViewPr>
      <p:scale>
        <a:sx n="100" d="100"/>
        <a:sy n="100" d="100"/>
      </p:scale>
      <p:origin x="0" y="-5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ltLang="zh-CN"/>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269928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80821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zh-CN"/>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CN"/>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4304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290155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zh-CN"/>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CN"/>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692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ltLang="zh-CN"/>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CN"/>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134611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64487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143667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120485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390297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347468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342826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428979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108763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ltLang="zh-CN"/>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235198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9822D65F-C8D5-4789-A590-4C9B07E8AFEF}" type="datetimeFigureOut">
              <a:rPr lang="zh-CN" altLang="en-US" smtClean="0"/>
              <a:t>2021/5/8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405445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22D65F-C8D5-4789-A590-4C9B07E8AFEF}" type="datetimeFigureOut">
              <a:rPr lang="zh-CN" altLang="en-US" smtClean="0"/>
              <a:t>2021/5/8</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18748427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9BE919-D81C-46A3-A500-58EDDC14F6EF}"/>
              </a:ext>
            </a:extLst>
          </p:cNvPr>
          <p:cNvSpPr>
            <a:spLocks noGrp="1"/>
          </p:cNvSpPr>
          <p:nvPr>
            <p:ph type="title"/>
          </p:nvPr>
        </p:nvSpPr>
        <p:spPr/>
        <p:txBody>
          <a:bodyPr/>
          <a:lstStyle/>
          <a:p>
            <a:endParaRPr lang="zh-CN" altLang="en-US" dirty="0"/>
          </a:p>
        </p:txBody>
      </p:sp>
      <p:sp>
        <p:nvSpPr>
          <p:cNvPr id="9" name="Text Placeholder 8">
            <a:extLst>
              <a:ext uri="{FF2B5EF4-FFF2-40B4-BE49-F238E27FC236}">
                <a16:creationId xmlns:a16="http://schemas.microsoft.com/office/drawing/2014/main" id="{C227823B-AB96-4EF2-9A22-31E19BC37AD9}"/>
              </a:ext>
            </a:extLst>
          </p:cNvPr>
          <p:cNvSpPr>
            <a:spLocks noGrp="1"/>
          </p:cNvSpPr>
          <p:nvPr>
            <p:ph type="body" idx="1"/>
          </p:nvPr>
        </p:nvSpPr>
        <p:spPr/>
        <p:txBody>
          <a:bodyPr>
            <a:normAutofit/>
          </a:bodyPr>
          <a:lstStyle/>
          <a:p>
            <a:pPr algn="ctr"/>
            <a:r>
              <a:rPr lang="en-US" altLang="zh-CN" sz="3600" dirty="0">
                <a:latin typeface="Times New Roman" panose="02020603050405020304" pitchFamily="18" charset="0"/>
                <a:cs typeface="Times New Roman" panose="02020603050405020304" pitchFamily="18" charset="0"/>
              </a:rPr>
              <a:t>Shan Li</a:t>
            </a:r>
            <a:endParaRPr lang="zh-CN" alt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3BD27D6-3381-4E11-B1EC-DA2B8909292D}"/>
              </a:ext>
            </a:extLst>
          </p:cNvPr>
          <p:cNvSpPr txBox="1"/>
          <p:nvPr/>
        </p:nvSpPr>
        <p:spPr>
          <a:xfrm>
            <a:off x="3251369" y="1091681"/>
            <a:ext cx="7656117" cy="1754326"/>
          </a:xfrm>
          <a:prstGeom prst="rect">
            <a:avLst/>
          </a:prstGeom>
          <a:noFill/>
        </p:spPr>
        <p:txBody>
          <a:bodyPr wrap="square">
            <a:spAutoFit/>
          </a:bodyPr>
          <a:lstStyle/>
          <a:p>
            <a:r>
              <a:rPr lang="en-US" altLang="zh-CN" sz="3600" dirty="0">
                <a:latin typeface="Times New Roman" panose="02020603050405020304" pitchFamily="18" charset="0"/>
                <a:cs typeface="Times New Roman" panose="02020603050405020304" pitchFamily="18" charset="0"/>
              </a:rPr>
              <a:t>New York City College of Technology</a:t>
            </a:r>
            <a:br>
              <a:rPr lang="en-US" altLang="zh-CN" sz="3600" dirty="0">
                <a:latin typeface="Times New Roman" panose="02020603050405020304" pitchFamily="18" charset="0"/>
                <a:cs typeface="Times New Roman" panose="02020603050405020304" pitchFamily="18" charset="0"/>
              </a:rPr>
            </a:br>
            <a:r>
              <a:rPr lang="en-US" altLang="zh-CN" sz="3600" dirty="0">
                <a:latin typeface="Times New Roman" panose="02020603050405020304" pitchFamily="18" charset="0"/>
                <a:cs typeface="Times New Roman" panose="02020603050405020304" pitchFamily="18" charset="0"/>
              </a:rPr>
              <a:t>Department of Dental Hygiene</a:t>
            </a:r>
            <a:br>
              <a:rPr lang="en-US" altLang="zh-CN" sz="3600" dirty="0">
                <a:latin typeface="Times New Roman" panose="02020603050405020304" pitchFamily="18" charset="0"/>
                <a:cs typeface="Times New Roman" panose="02020603050405020304" pitchFamily="18" charset="0"/>
              </a:rPr>
            </a:br>
            <a:r>
              <a:rPr lang="en-US" altLang="zh-CN" sz="3600" dirty="0">
                <a:latin typeface="Times New Roman" panose="02020603050405020304" pitchFamily="18" charset="0"/>
                <a:cs typeface="Times New Roman" panose="02020603050405020304" pitchFamily="18" charset="0"/>
              </a:rPr>
              <a:t>Case Presentation</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43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8C6A-4A48-42C2-B8BC-B7F24C5E7EC8}"/>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Dental Charting</a:t>
            </a:r>
            <a:endParaRPr lang="zh-CN" altLang="en-US" dirty="0">
              <a:latin typeface="Times New Roman" panose="02020603050405020304" pitchFamily="18" charset="0"/>
              <a:cs typeface="Times New Roman" panose="02020603050405020304" pitchFamily="18" charset="0"/>
            </a:endParaRPr>
          </a:p>
        </p:txBody>
      </p:sp>
      <p:pic>
        <p:nvPicPr>
          <p:cNvPr id="5" name="Content Placeholder 4" descr="A picture containing text&#10;&#10;Description automatically generated">
            <a:extLst>
              <a:ext uri="{FF2B5EF4-FFF2-40B4-BE49-F238E27FC236}">
                <a16:creationId xmlns:a16="http://schemas.microsoft.com/office/drawing/2014/main" id="{97B22D33-C9D9-4021-A666-DBAC03D264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1153885" y="1905000"/>
            <a:ext cx="6200505" cy="4201886"/>
          </a:xfrm>
        </p:spPr>
      </p:pic>
      <p:sp>
        <p:nvSpPr>
          <p:cNvPr id="7" name="TextBox 6">
            <a:extLst>
              <a:ext uri="{FF2B5EF4-FFF2-40B4-BE49-F238E27FC236}">
                <a16:creationId xmlns:a16="http://schemas.microsoft.com/office/drawing/2014/main" id="{C23FF909-4970-4911-981D-2411D2091E11}"/>
              </a:ext>
            </a:extLst>
          </p:cNvPr>
          <p:cNvSpPr txBox="1"/>
          <p:nvPr/>
        </p:nvSpPr>
        <p:spPr>
          <a:xfrm>
            <a:off x="8034291" y="2219417"/>
            <a:ext cx="3470321" cy="2862322"/>
          </a:xfrm>
          <a:prstGeom prst="rect">
            <a:avLst/>
          </a:prstGeom>
          <a:noFill/>
        </p:spPr>
        <p:txBody>
          <a:bodyPr wrap="square" rtlCol="0">
            <a:spAutoFit/>
          </a:bodyPr>
          <a:lstStyle/>
          <a:p>
            <a:r>
              <a:rPr lang="en-US" altLang="zh-CN" sz="1800" b="1" dirty="0">
                <a:solidFill>
                  <a:srgbClr val="000000"/>
                </a:solidFill>
              </a:rPr>
              <a:t>Sealant on #4.</a:t>
            </a:r>
          </a:p>
          <a:p>
            <a:r>
              <a:rPr lang="en-US" altLang="zh-CN" sz="1800" b="1" dirty="0">
                <a:solidFill>
                  <a:srgbClr val="000000"/>
                </a:solidFill>
              </a:rPr>
              <a:t>Root canal on #31.</a:t>
            </a:r>
            <a:br>
              <a:rPr lang="en-US" altLang="zh-CN" sz="1800" b="1" dirty="0">
                <a:solidFill>
                  <a:srgbClr val="000000"/>
                </a:solidFill>
              </a:rPr>
            </a:br>
            <a:r>
              <a:rPr lang="en-US" altLang="zh-CN" sz="1800" b="1" dirty="0">
                <a:solidFill>
                  <a:srgbClr val="000000"/>
                </a:solidFill>
              </a:rPr>
              <a:t>Composite restoration on #14-MO,# 31-O.</a:t>
            </a:r>
            <a:br>
              <a:rPr lang="en-US" altLang="zh-CN" sz="1800" b="1" dirty="0">
                <a:solidFill>
                  <a:srgbClr val="000000"/>
                </a:solidFill>
              </a:rPr>
            </a:br>
            <a:r>
              <a:rPr lang="en-US" altLang="zh-CN" sz="1800" b="1" dirty="0">
                <a:solidFill>
                  <a:srgbClr val="000000"/>
                </a:solidFill>
              </a:rPr>
              <a:t>Amalgam restorations on #2-DO, #3-O, #13-O, #19-O, #29-O.</a:t>
            </a:r>
            <a:br>
              <a:rPr lang="en-US" altLang="zh-CN" sz="1800" b="1" dirty="0">
                <a:solidFill>
                  <a:srgbClr val="000000"/>
                </a:solidFill>
              </a:rPr>
            </a:br>
            <a:r>
              <a:rPr lang="en-US" altLang="zh-CN" sz="1800" b="1" dirty="0">
                <a:solidFill>
                  <a:srgbClr val="000000"/>
                </a:solidFill>
              </a:rPr>
              <a:t>Missing tooth on #1, #15, #16, #17, #18, #30.</a:t>
            </a:r>
            <a:br>
              <a:rPr lang="en-US" altLang="zh-CN" sz="1800" b="1" dirty="0">
                <a:solidFill>
                  <a:srgbClr val="000000"/>
                </a:solidFill>
              </a:rPr>
            </a:br>
            <a:endParaRPr lang="zh-CN" altLang="en-US" dirty="0"/>
          </a:p>
        </p:txBody>
      </p:sp>
    </p:spTree>
    <p:extLst>
      <p:ext uri="{BB962C8B-B14F-4D97-AF65-F5344CB8AC3E}">
        <p14:creationId xmlns:p14="http://schemas.microsoft.com/office/powerpoint/2010/main" val="376739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8F74-6A52-4AF0-857B-64DD19D727AF}"/>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Gingival Description and Periodontal Status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44314F-2486-429A-B6F8-F71422C1C9E5}"/>
              </a:ext>
            </a:extLst>
          </p:cNvPr>
          <p:cNvSpPr>
            <a:spLocks noGrp="1"/>
          </p:cNvSpPr>
          <p:nvPr>
            <p:ph idx="1"/>
          </p:nvPr>
        </p:nvSpPr>
        <p:spPr/>
        <p:txBody>
          <a:bodyPr/>
          <a:lstStyle/>
          <a:p>
            <a:pPr marL="0" indent="0" algn="just">
              <a:buNone/>
            </a:pPr>
            <a:endParaRPr lang="en-US" altLang="zh-CN" sz="2000" u="sng"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altLang="zh-CN" sz="2000" u="sng" dirty="0">
                <a:solidFill>
                  <a:srgbClr val="000000"/>
                </a:solidFill>
                <a:latin typeface="Times New Roman" panose="02020603050405020304" pitchFamily="18" charset="0"/>
                <a:cs typeface="Times New Roman" panose="02020603050405020304" pitchFamily="18" charset="0"/>
              </a:rPr>
              <a:t>Gingival Description:</a:t>
            </a:r>
            <a:r>
              <a:rPr lang="en-US" altLang="zh-CN" sz="2000" dirty="0">
                <a:solidFill>
                  <a:srgbClr val="000000"/>
                </a:solidFill>
                <a:latin typeface="Times New Roman" panose="02020603050405020304" pitchFamily="18" charset="0"/>
                <a:cs typeface="Times New Roman" panose="02020603050405020304" pitchFamily="18" charset="0"/>
              </a:rPr>
              <a:t> Generalized pink, non stippled, soft, rolled margin on lower anterior. Localized moderate bleeding on probing and inflammation. </a:t>
            </a:r>
          </a:p>
          <a:p>
            <a:pPr marL="0" indent="0" algn="just">
              <a:buNone/>
            </a:pPr>
            <a:r>
              <a:rPr lang="en-US" altLang="zh-CN" sz="2000" u="sng" dirty="0">
                <a:solidFill>
                  <a:srgbClr val="000000"/>
                </a:solidFill>
                <a:latin typeface="Times New Roman" panose="02020603050405020304" pitchFamily="18" charset="0"/>
                <a:cs typeface="Times New Roman" panose="02020603050405020304" pitchFamily="18" charset="0"/>
              </a:rPr>
              <a:t>Periodontal Status:</a:t>
            </a:r>
            <a:r>
              <a:rPr lang="en-US" altLang="zh-CN" sz="2000" dirty="0">
                <a:solidFill>
                  <a:srgbClr val="000000"/>
                </a:solidFill>
                <a:latin typeface="Times New Roman" panose="02020603050405020304" pitchFamily="18" charset="0"/>
                <a:cs typeface="Times New Roman" panose="02020603050405020304" pitchFamily="18" charset="0"/>
              </a:rPr>
              <a:t> Active Periodontal Type III/B with radiographic evidence and generalized recession. </a:t>
            </a:r>
            <a:endParaRPr lang="en-US" altLang="zh-CN" sz="2000" u="sng"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46593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3957-5805-475A-B3B3-82249E59E08D}"/>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Periodontal Charting</a:t>
            </a:r>
            <a:endParaRPr lang="zh-CN" alt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B70343-F08A-428A-8473-7C3BF6C41793}"/>
              </a:ext>
            </a:extLst>
          </p:cNvPr>
          <p:cNvSpPr txBox="1"/>
          <p:nvPr/>
        </p:nvSpPr>
        <p:spPr>
          <a:xfrm>
            <a:off x="1367161" y="5495226"/>
            <a:ext cx="10360241" cy="1477328"/>
          </a:xfrm>
          <a:prstGeom prst="rect">
            <a:avLst/>
          </a:prstGeom>
          <a:noFill/>
        </p:spPr>
        <p:txBody>
          <a:bodyPr wrap="square" rtlCol="0">
            <a:spAutoFit/>
          </a:bodyPr>
          <a:lstStyle/>
          <a:p>
            <a:pPr algn="just"/>
            <a:r>
              <a:rPr lang="en-US" altLang="zh-CN" dirty="0">
                <a:solidFill>
                  <a:srgbClr val="000000"/>
                </a:solidFill>
                <a:latin typeface="Times New Roman" panose="02020603050405020304" pitchFamily="18" charset="0"/>
                <a:cs typeface="Times New Roman" panose="02020603050405020304" pitchFamily="18" charset="0"/>
              </a:rPr>
              <a:t>Generalized moderate bleeding on all quadrants.</a:t>
            </a:r>
          </a:p>
          <a:p>
            <a:pPr algn="just"/>
            <a:r>
              <a:rPr lang="en-US" altLang="zh-CN" dirty="0">
                <a:solidFill>
                  <a:srgbClr val="000000"/>
                </a:solidFill>
                <a:latin typeface="Times New Roman" panose="02020603050405020304" pitchFamily="18" charset="0"/>
                <a:cs typeface="Times New Roman" panose="02020603050405020304" pitchFamily="18" charset="0"/>
              </a:rPr>
              <a:t>Localized probing depth readings of 3-5mm found on the all molars/premolars.</a:t>
            </a:r>
          </a:p>
          <a:p>
            <a:pPr algn="just"/>
            <a:r>
              <a:rPr lang="en-US" altLang="zh-CN" dirty="0">
                <a:solidFill>
                  <a:srgbClr val="000000"/>
                </a:solidFill>
                <a:latin typeface="Times New Roman" panose="02020603050405020304" pitchFamily="18" charset="0"/>
                <a:cs typeface="Times New Roman" panose="02020603050405020304" pitchFamily="18" charset="0"/>
              </a:rPr>
              <a:t>Localized gingival recession on all molars/premolars and lower anterior, </a:t>
            </a:r>
            <a:r>
              <a:rPr lang="en-US" altLang="zh-CN" dirty="0" err="1">
                <a:solidFill>
                  <a:srgbClr val="000000"/>
                </a:solidFill>
                <a:latin typeface="Times New Roman" panose="02020603050405020304" pitchFamily="18" charset="0"/>
                <a:cs typeface="Times New Roman" panose="02020603050405020304" pitchFamily="18" charset="0"/>
              </a:rPr>
              <a:t>furcations</a:t>
            </a:r>
            <a:r>
              <a:rPr lang="en-US" altLang="zh-CN" dirty="0">
                <a:solidFill>
                  <a:srgbClr val="000000"/>
                </a:solidFill>
                <a:latin typeface="Times New Roman" panose="02020603050405020304" pitchFamily="18" charset="0"/>
                <a:cs typeface="Times New Roman" panose="02020603050405020304" pitchFamily="18" charset="0"/>
              </a:rPr>
              <a:t> on #19 and 31. mobility on lower anterior.</a:t>
            </a:r>
          </a:p>
          <a:p>
            <a:endParaRPr lang="zh-CN" altLang="en-US" dirty="0"/>
          </a:p>
        </p:txBody>
      </p:sp>
      <p:pic>
        <p:nvPicPr>
          <p:cNvPr id="7" name="Content Placeholder 6" descr="A picture containing graphical user interface&#10;&#10;Description automatically generated">
            <a:extLst>
              <a:ext uri="{FF2B5EF4-FFF2-40B4-BE49-F238E27FC236}">
                <a16:creationId xmlns:a16="http://schemas.microsoft.com/office/drawing/2014/main" id="{963323A3-9090-234B-B862-FD94F0E66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2941" y="1260389"/>
            <a:ext cx="7735329" cy="4234837"/>
          </a:xfrm>
        </p:spPr>
      </p:pic>
    </p:spTree>
    <p:extLst>
      <p:ext uri="{BB962C8B-B14F-4D97-AF65-F5344CB8AC3E}">
        <p14:creationId xmlns:p14="http://schemas.microsoft.com/office/powerpoint/2010/main" val="93598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1713-EBA2-4B7D-944C-BE57708244D1}"/>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Dental Hygiene Diagnosis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671B1A-826F-4C92-88D4-7317208F9A57}"/>
              </a:ext>
            </a:extLst>
          </p:cNvPr>
          <p:cNvSpPr>
            <a:spLocks noGrp="1"/>
          </p:cNvSpPr>
          <p:nvPr>
            <p:ph idx="1"/>
          </p:nvPr>
        </p:nvSpPr>
        <p:spPr/>
        <p:txBody>
          <a:bodyPr>
            <a:normAutofit fontScale="92500" lnSpcReduction="20000"/>
          </a:bodyPr>
          <a:lstStyle/>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Periodontal Diagnosis:</a:t>
            </a:r>
          </a:p>
          <a:p>
            <a:pPr marL="0" indent="0" algn="just">
              <a:buNone/>
            </a:pPr>
            <a:r>
              <a:rPr lang="en-US" altLang="zh-CN" dirty="0">
                <a:solidFill>
                  <a:srgbClr val="000000"/>
                </a:solidFill>
                <a:latin typeface="Times New Roman" panose="02020603050405020304" pitchFamily="18" charset="0"/>
                <a:cs typeface="Times New Roman" panose="02020603050405020304" pitchFamily="18" charset="0"/>
              </a:rPr>
              <a:t>Type III/B active Periodontitis due to multiple factors:</a:t>
            </a:r>
          </a:p>
          <a:p>
            <a:pPr algn="just"/>
            <a:r>
              <a:rPr lang="en-US" altLang="zh-CN" dirty="0">
                <a:solidFill>
                  <a:srgbClr val="000000"/>
                </a:solidFill>
                <a:latin typeface="Times New Roman" panose="02020603050405020304" pitchFamily="18" charset="0"/>
                <a:cs typeface="Times New Roman" panose="02020603050405020304" pitchFamily="18" charset="0"/>
              </a:rPr>
              <a:t>Patient chief complaint was based on her concern of bleeding gums.</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moderate bleeding on probing and exploring. </a:t>
            </a:r>
          </a:p>
          <a:p>
            <a:pPr algn="just"/>
            <a:r>
              <a:rPr lang="en-US" altLang="zh-CN" dirty="0">
                <a:solidFill>
                  <a:srgbClr val="000000"/>
                </a:solidFill>
                <a:latin typeface="Times New Roman" panose="02020603050405020304" pitchFamily="18" charset="0"/>
                <a:cs typeface="Times New Roman" panose="02020603050405020304" pitchFamily="18" charset="0"/>
              </a:rPr>
              <a:t>Radiographic evidence of generalized horizontal bone loss about 40%.</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moderate inflammation on all quadrants. Localized probing depth readings of 3-4mm found on the molars/premolars and  teeth. Generalized recession 1-5 mm</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probing depth readings of 2-4mm on all quadrants. </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heavy subgingival calculus on all quadrants. Localized moderate supragingival calculus on the lower anterior teeth.</a:t>
            </a:r>
          </a:p>
          <a:p>
            <a:pPr algn="just"/>
            <a:r>
              <a:rPr lang="en-US" altLang="zh-CN" dirty="0">
                <a:solidFill>
                  <a:srgbClr val="000000"/>
                </a:solidFill>
                <a:latin typeface="Times New Roman" panose="02020603050405020304" pitchFamily="18" charset="0"/>
                <a:cs typeface="Times New Roman" panose="02020603050405020304" pitchFamily="18" charset="0"/>
              </a:rPr>
              <a:t>Localized visible biofilm on the mandibular anterior teeth.</a:t>
            </a:r>
          </a:p>
          <a:p>
            <a:pPr algn="just"/>
            <a:r>
              <a:rPr lang="en-US" altLang="zh-CN" dirty="0">
                <a:solidFill>
                  <a:srgbClr val="000000"/>
                </a:solidFill>
                <a:latin typeface="Times New Roman" panose="02020603050405020304" pitchFamily="18" charset="0"/>
                <a:cs typeface="Times New Roman" panose="02020603050405020304" pitchFamily="18" charset="0"/>
              </a:rPr>
              <a:t>Very slight mandibular crowding which gave the patient difficulty to stay free of biofilm.</a:t>
            </a:r>
            <a:endParaRPr lang="en-US" altLang="zh-CN" u="sng"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55960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B92E-BA6D-431E-9F33-8FB26F454141}"/>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Dental Hygiene Care Plan</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421DB1-CE60-48A5-A0B8-C45A59BF7496}"/>
              </a:ext>
            </a:extLst>
          </p:cNvPr>
          <p:cNvSpPr>
            <a:spLocks noGrp="1"/>
          </p:cNvSpPr>
          <p:nvPr>
            <p:ph idx="1"/>
          </p:nvPr>
        </p:nvSpPr>
        <p:spPr/>
        <p:txBody>
          <a:bodyPr>
            <a:normAutofit/>
          </a:bodyPr>
          <a:lstStyle/>
          <a:p>
            <a:pPr marL="0" indent="0" algn="just">
              <a:buNone/>
            </a:pPr>
            <a:r>
              <a:rPr lang="en-US" altLang="zh-CN" sz="1800" u="sng" dirty="0">
                <a:solidFill>
                  <a:srgbClr val="000000"/>
                </a:solidFill>
                <a:latin typeface="Times New Roman" panose="02020603050405020304" pitchFamily="18" charset="0"/>
                <a:cs typeface="Times New Roman" panose="02020603050405020304" pitchFamily="18" charset="0"/>
              </a:rPr>
              <a:t>Visit One: </a:t>
            </a:r>
          </a:p>
          <a:p>
            <a:pPr algn="just"/>
            <a:r>
              <a:rPr lang="en-US" altLang="zh-CN" sz="1800" dirty="0">
                <a:solidFill>
                  <a:srgbClr val="000000"/>
                </a:solidFill>
                <a:latin typeface="Times New Roman" panose="02020603050405020304" pitchFamily="18" charset="0"/>
                <a:cs typeface="Times New Roman" panose="02020603050405020304" pitchFamily="18" charset="0"/>
              </a:rPr>
              <a:t>PI/OHI: Electric toothbrushing. </a:t>
            </a:r>
          </a:p>
          <a:p>
            <a:pPr algn="just"/>
            <a:r>
              <a:rPr lang="en-US" altLang="zh-CN" sz="1800" dirty="0">
                <a:solidFill>
                  <a:srgbClr val="000000"/>
                </a:solidFill>
                <a:latin typeface="Times New Roman" panose="02020603050405020304" pitchFamily="18" charset="0"/>
                <a:cs typeface="Times New Roman" panose="02020603050405020304" pitchFamily="18" charset="0"/>
              </a:rPr>
              <a:t>Exposure of digital radiographs FMS.</a:t>
            </a:r>
          </a:p>
          <a:p>
            <a:pPr algn="just"/>
            <a:r>
              <a:rPr lang="en-US" altLang="zh-CN" sz="1800" dirty="0">
                <a:solidFill>
                  <a:srgbClr val="000000"/>
                </a:solidFill>
                <a:latin typeface="Times New Roman" panose="02020603050405020304" pitchFamily="18" charset="0"/>
                <a:cs typeface="Times New Roman" panose="02020603050405020304" pitchFamily="18" charset="0"/>
              </a:rPr>
              <a:t>Debridement </a:t>
            </a:r>
            <a:r>
              <a:rPr lang="en-US" altLang="zh-CN" dirty="0">
                <a:solidFill>
                  <a:srgbClr val="000000"/>
                </a:solidFill>
                <a:latin typeface="Times New Roman" panose="02020603050405020304" pitchFamily="18" charset="0"/>
                <a:cs typeface="Times New Roman" panose="02020603050405020304" pitchFamily="18" charset="0"/>
              </a:rPr>
              <a:t>UR </a:t>
            </a:r>
            <a:r>
              <a:rPr lang="en-US" altLang="zh-CN" sz="1800" dirty="0">
                <a:solidFill>
                  <a:srgbClr val="000000"/>
                </a:solidFill>
                <a:latin typeface="Times New Roman" panose="02020603050405020304" pitchFamily="18" charset="0"/>
                <a:cs typeface="Times New Roman" panose="02020603050405020304" pitchFamily="18" charset="0"/>
              </a:rPr>
              <a:t>with hand instruments.</a:t>
            </a:r>
          </a:p>
          <a:p>
            <a:pPr marL="0" indent="0" algn="just">
              <a:buNone/>
            </a:pPr>
            <a:r>
              <a:rPr lang="en-US" altLang="zh-CN" sz="1800" u="sng" dirty="0">
                <a:solidFill>
                  <a:srgbClr val="000000"/>
                </a:solidFill>
                <a:latin typeface="Times New Roman" panose="02020603050405020304" pitchFamily="18" charset="0"/>
                <a:cs typeface="Times New Roman" panose="02020603050405020304" pitchFamily="18" charset="0"/>
              </a:rPr>
              <a:t>Visit Two:</a:t>
            </a:r>
          </a:p>
          <a:p>
            <a:pPr algn="just"/>
            <a:r>
              <a:rPr lang="en-US" altLang="zh-CN" sz="1800" dirty="0">
                <a:solidFill>
                  <a:srgbClr val="000000"/>
                </a:solidFill>
                <a:latin typeface="Times New Roman" panose="02020603050405020304" pitchFamily="18" charset="0"/>
                <a:cs typeface="Times New Roman" panose="02020603050405020304" pitchFamily="18" charset="0"/>
              </a:rPr>
              <a:t>PI/OHI: Dental Flossing, oral rinse and toothpaste.</a:t>
            </a:r>
          </a:p>
          <a:p>
            <a:pPr algn="just"/>
            <a:r>
              <a:rPr lang="en-US" altLang="zh-CN" sz="1800" dirty="0">
                <a:solidFill>
                  <a:srgbClr val="000000"/>
                </a:solidFill>
                <a:latin typeface="Times New Roman" panose="02020603050405020304" pitchFamily="18" charset="0"/>
                <a:cs typeface="Times New Roman" panose="02020603050405020304" pitchFamily="18" charset="0"/>
              </a:rPr>
              <a:t>Debridement of quadrant UL,LL and LR with hand instruments.</a:t>
            </a:r>
          </a:p>
          <a:p>
            <a:r>
              <a:rPr lang="en-US" altLang="zh-CN" sz="1800" dirty="0">
                <a:solidFill>
                  <a:srgbClr val="000000"/>
                </a:solidFill>
                <a:latin typeface="Times New Roman" panose="02020603050405020304" pitchFamily="18" charset="0"/>
                <a:cs typeface="Times New Roman" panose="02020603050405020304" pitchFamily="18" charset="0"/>
              </a:rPr>
              <a:t>Engine polish with fine paste and administration 5% of fluoride varnish. Post –op instruction given.</a:t>
            </a:r>
          </a:p>
          <a:p>
            <a:endParaRPr lang="zh-CN" altLang="en-US" dirty="0"/>
          </a:p>
        </p:txBody>
      </p:sp>
    </p:spTree>
    <p:extLst>
      <p:ext uri="{BB962C8B-B14F-4D97-AF65-F5344CB8AC3E}">
        <p14:creationId xmlns:p14="http://schemas.microsoft.com/office/powerpoint/2010/main" val="16941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9D68-8E45-4E2E-8253-0BE71F72513E}"/>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Implementation</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C8DBB82-CF0C-402C-9C13-94ECAF5CFF9D}"/>
              </a:ext>
            </a:extLst>
          </p:cNvPr>
          <p:cNvSpPr>
            <a:spLocks noGrp="1"/>
          </p:cNvSpPr>
          <p:nvPr>
            <p:ph idx="1"/>
          </p:nvPr>
        </p:nvSpPr>
        <p:spPr/>
        <p:txBody>
          <a:bodyPr>
            <a:normAutofit/>
          </a:bodyPr>
          <a:lstStyle/>
          <a:p>
            <a:pPr marL="0" indent="0" algn="just">
              <a:buNone/>
            </a:pPr>
            <a:r>
              <a:rPr lang="en-US" altLang="zh-CN" sz="2000" dirty="0">
                <a:latin typeface="Times New Roman" panose="02020603050405020304" pitchFamily="18" charset="0"/>
                <a:cs typeface="Times New Roman" panose="02020603050405020304" pitchFamily="18" charset="0"/>
              </a:rPr>
              <a:t>The challenge that I faced throughout her treatment was that I was not able to use the Ultrasonics. </a:t>
            </a:r>
          </a:p>
          <a:p>
            <a:pPr marL="0" indent="0" algn="just">
              <a:buNone/>
            </a:pPr>
            <a:r>
              <a:rPr lang="en-US" altLang="zh-CN" sz="2000" dirty="0">
                <a:latin typeface="Times New Roman" panose="02020603050405020304" pitchFamily="18" charset="0"/>
                <a:cs typeface="Times New Roman" panose="02020603050405020304" pitchFamily="18" charset="0"/>
              </a:rPr>
              <a:t>Ms. S was a very cooperative patient, she has had a couple of deep cleanings done in our school by Ultrasonic. She asked me why we can not use the Ultrasonic because she thought the hand instruments were too slow. I explained to her that  under the CDC guideline we were not allowed to use the Ultrasonics this semester. Hand instrument is the same compared to Ultrasonic but less pain.</a:t>
            </a:r>
          </a:p>
          <a:p>
            <a:pPr marL="0" indent="0" algn="just">
              <a:buNone/>
            </a:pPr>
            <a:r>
              <a:rPr lang="en-US" altLang="zh-CN" sz="2000" dirty="0">
                <a:latin typeface="Times New Roman" panose="02020603050405020304" pitchFamily="18" charset="0"/>
                <a:cs typeface="Times New Roman" panose="02020603050405020304" pitchFamily="18" charset="0"/>
              </a:rPr>
              <a:t>A thing that I learned from this treatment was how to adapt the instruments when scaled the furcation area. I was instructed by Professor when scaled </a:t>
            </a:r>
            <a:r>
              <a:rPr lang="en-US" altLang="zh-CN" sz="2000" dirty="0" err="1">
                <a:latin typeface="Times New Roman" panose="02020603050405020304" pitchFamily="18" charset="0"/>
                <a:cs typeface="Times New Roman" panose="02020603050405020304" pitchFamily="18" charset="0"/>
              </a:rPr>
              <a:t>furcations</a:t>
            </a:r>
            <a:r>
              <a:rPr lang="en-US" altLang="zh-CN" sz="2000" dirty="0">
                <a:latin typeface="Times New Roman" panose="02020603050405020304" pitchFamily="18" charset="0"/>
                <a:cs typeface="Times New Roman" panose="02020603050405020304" pitchFamily="18" charset="0"/>
              </a:rPr>
              <a:t> area in #19 and 31.</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11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2F33-DE7F-4C97-8AC4-81D43468C5F3}"/>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Referrals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3190DC-4EDB-4C53-ABD0-E5F28DF4E421}"/>
              </a:ext>
            </a:extLst>
          </p:cNvPr>
          <p:cNvSpPr>
            <a:spLocks noGrp="1"/>
          </p:cNvSpPr>
          <p:nvPr>
            <p:ph idx="1"/>
          </p:nvPr>
        </p:nvSpPr>
        <p:spPr/>
        <p:txBody>
          <a:bodyPr>
            <a:normAutofit/>
          </a:bodyPr>
          <a:lstStyle/>
          <a:p>
            <a:pPr marL="0" indent="0" algn="just">
              <a:buNone/>
            </a:pPr>
            <a:r>
              <a:rPr lang="en-US" altLang="zh-CN" sz="3200" dirty="0">
                <a:latin typeface="Times New Roman" panose="02020603050405020304" pitchFamily="18" charset="0"/>
                <a:cs typeface="Times New Roman" panose="02020603050405020304" pitchFamily="18" charset="0"/>
              </a:rPr>
              <a:t>The patient was referred to the periodontists because periodontal disease stage III/B. </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12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4CA-5133-4F45-8D4F-F641A4F067E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Continued Care Recommendations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B25A27-9CAC-4D55-99A2-F01853A877ED}"/>
              </a:ext>
            </a:extLst>
          </p:cNvPr>
          <p:cNvSpPr>
            <a:spLocks noGrp="1"/>
          </p:cNvSpPr>
          <p:nvPr>
            <p:ph idx="1"/>
          </p:nvPr>
        </p:nvSpPr>
        <p:spPr/>
        <p:txBody>
          <a:bodyPr/>
          <a:lstStyle/>
          <a:p>
            <a:pPr marL="0" indent="0" algn="just">
              <a:buNone/>
            </a:pPr>
            <a:r>
              <a:rPr lang="en-US" altLang="zh-CN" sz="2000" dirty="0">
                <a:latin typeface="Times New Roman" panose="02020603050405020304" pitchFamily="18" charset="0"/>
                <a:cs typeface="Times New Roman" panose="02020603050405020304" pitchFamily="18" charset="0"/>
              </a:rPr>
              <a:t>The </a:t>
            </a:r>
            <a:r>
              <a:rPr lang="en-US" altLang="zh-CN" sz="2000" dirty="0" err="1">
                <a:latin typeface="Times New Roman" panose="02020603050405020304" pitchFamily="18" charset="0"/>
                <a:cs typeface="Times New Roman" panose="02020603050405020304" pitchFamily="18" charset="0"/>
              </a:rPr>
              <a:t>recare</a:t>
            </a:r>
            <a:r>
              <a:rPr lang="en-US" altLang="zh-CN" sz="2000" dirty="0">
                <a:latin typeface="Times New Roman" panose="02020603050405020304" pitchFamily="18" charset="0"/>
                <a:cs typeface="Times New Roman" panose="02020603050405020304" pitchFamily="18" charset="0"/>
              </a:rPr>
              <a:t> recommendation interval given to the patient is three months.</a:t>
            </a:r>
          </a:p>
          <a:p>
            <a:pPr marL="0" indent="0" algn="just">
              <a:buNone/>
            </a:pPr>
            <a:r>
              <a:rPr lang="en-US" altLang="zh-CN" sz="2000" dirty="0">
                <a:latin typeface="Times New Roman" panose="02020603050405020304" pitchFamily="18" charset="0"/>
                <a:cs typeface="Times New Roman" panose="02020603050405020304" pitchFamily="18" charset="0"/>
              </a:rPr>
              <a:t>A 3-month </a:t>
            </a:r>
            <a:r>
              <a:rPr lang="en-US" altLang="zh-CN" sz="2000" dirty="0" err="1">
                <a:latin typeface="Times New Roman" panose="02020603050405020304" pitchFamily="18" charset="0"/>
                <a:cs typeface="Times New Roman" panose="02020603050405020304" pitchFamily="18" charset="0"/>
              </a:rPr>
              <a:t>recare</a:t>
            </a:r>
            <a:r>
              <a:rPr lang="en-US" altLang="zh-CN" sz="2000" dirty="0">
                <a:latin typeface="Times New Roman" panose="02020603050405020304" pitchFamily="18" charset="0"/>
                <a:cs typeface="Times New Roman" panose="02020603050405020304" pitchFamily="18" charset="0"/>
              </a:rPr>
              <a:t> was recommended to the patient due to the radiographic evidence of bone loss and the generalized subgingival calculus. She has difficulty to maintain the proper oral hygiene in the lower anterior because the crowded teeth. We would like to be updated about the patient incorporation of the oral hygiene instructions and diet in her daily routine because our goal is to help her achieve stable oral health. </a:t>
            </a:r>
          </a:p>
          <a:p>
            <a:endParaRPr lang="zh-CN" altLang="en-US" dirty="0"/>
          </a:p>
        </p:txBody>
      </p:sp>
    </p:spTree>
    <p:extLst>
      <p:ext uri="{BB962C8B-B14F-4D97-AF65-F5344CB8AC3E}">
        <p14:creationId xmlns:p14="http://schemas.microsoft.com/office/powerpoint/2010/main" val="411175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BB54-A87D-437A-9CA1-337844A682C0}"/>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Final Reflection </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270BB4-FC8D-470C-BE4E-D1139A6D6D3A}"/>
              </a:ext>
            </a:extLst>
          </p:cNvPr>
          <p:cNvSpPr>
            <a:spLocks noGrp="1"/>
          </p:cNvSpPr>
          <p:nvPr>
            <p:ph idx="1"/>
          </p:nvPr>
        </p:nvSpPr>
        <p:spPr/>
        <p:txBody>
          <a:bodyPr/>
          <a:lstStyle/>
          <a:p>
            <a:r>
              <a:rPr lang="en-US" altLang="zh-CN" sz="2000" dirty="0">
                <a:latin typeface="Times New Roman" panose="02020603050405020304" pitchFamily="18" charset="0"/>
                <a:cs typeface="Times New Roman" panose="02020603050405020304" pitchFamily="18" charset="0"/>
              </a:rPr>
              <a:t>Ms. S was a very cooperate patient, she was willing to change her habit and lifestyle in order to maintain good oral hygiene. </a:t>
            </a:r>
          </a:p>
          <a:p>
            <a:r>
              <a:rPr lang="en-US" altLang="zh-CN" sz="2000" dirty="0">
                <a:latin typeface="Times New Roman" panose="02020603050405020304" pitchFamily="18" charset="0"/>
                <a:cs typeface="Times New Roman" panose="02020603050405020304" pitchFamily="18" charset="0"/>
              </a:rPr>
              <a:t> I would have adapted the “Gracey” 11/12 and 13/14  instrument for the furcation  area. Her calculus was not really tenacious but deep, and the “after-five” Gracey’s would have helped in the anterior teeth. Overall, the treatment was a success, and the patient and I learned a lot from each other. </a:t>
            </a:r>
          </a:p>
          <a:p>
            <a:endParaRPr lang="zh-CN" altLang="en-US" dirty="0"/>
          </a:p>
        </p:txBody>
      </p:sp>
    </p:spTree>
    <p:extLst>
      <p:ext uri="{BB962C8B-B14F-4D97-AF65-F5344CB8AC3E}">
        <p14:creationId xmlns:p14="http://schemas.microsoft.com/office/powerpoint/2010/main" val="165437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546D6-BEDE-48A0-A4DE-24A06D5820C2}"/>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Patient Profile</a:t>
            </a:r>
            <a:endParaRPr lang="zh-CN" alt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78BF4E-CA25-475C-A1CD-0D9808A6D3F9}"/>
              </a:ext>
            </a:extLst>
          </p:cNvPr>
          <p:cNvSpPr>
            <a:spLocks noGrp="1"/>
          </p:cNvSpPr>
          <p:nvPr>
            <p:ph idx="1"/>
          </p:nvPr>
        </p:nvSpPr>
        <p:spPr/>
        <p:txBody>
          <a:bodyPr>
            <a:normAutofit/>
          </a:bodyPr>
          <a:lstStyle/>
          <a:p>
            <a:pPr marL="0" indent="0" algn="just">
              <a:buNone/>
            </a:pPr>
            <a:r>
              <a:rPr lang="en-US" altLang="zh-CN" sz="2400" dirty="0">
                <a:latin typeface="Times New Roman" panose="02020603050405020304" pitchFamily="18" charset="0"/>
                <a:cs typeface="Times New Roman" panose="02020603050405020304" pitchFamily="18" charset="0"/>
              </a:rPr>
              <a:t>Ms. S is a 62-year-old Hispanic female.</a:t>
            </a:r>
          </a:p>
          <a:p>
            <a:pPr marL="0" indent="0" algn="just">
              <a:buNone/>
            </a:pPr>
            <a:r>
              <a:rPr lang="en-US" altLang="zh-CN" sz="2400" dirty="0">
                <a:latin typeface="Times New Roman" panose="02020603050405020304" pitchFamily="18" charset="0"/>
                <a:cs typeface="Times New Roman" panose="02020603050405020304" pitchFamily="18" charset="0"/>
              </a:rPr>
              <a:t>Her last dental visit was 3/20/2019 and filling was done, and last dental hygiene visit was in 12/14/2019 and a dental prophylaxis was fulfilled . Her last X-ray was 3/20/2019 and the 1 PA taken. </a:t>
            </a:r>
          </a:p>
          <a:p>
            <a:pPr marL="0" indent="0" algn="just">
              <a:buNone/>
            </a:pPr>
            <a:r>
              <a:rPr lang="en-US" altLang="zh-CN" sz="2400" dirty="0">
                <a:latin typeface="Times New Roman" panose="02020603050405020304" pitchFamily="18" charset="0"/>
                <a:cs typeface="Times New Roman" panose="02020603050405020304" pitchFamily="18" charset="0"/>
              </a:rPr>
              <a:t>The patient states that she uses an electric toothbrush twice a day with Colgate toothpaste. She flosses and uses a tongue scraper daily. She stated that she uses Listerine mouth rinse a couple times a day. She is not a drinker and not a smoker.</a:t>
            </a:r>
          </a:p>
          <a:p>
            <a:pPr marL="0" indent="0">
              <a:buNone/>
            </a:pPr>
            <a:endParaRPr lang="en-US" altLang="zh-CN" sz="2400" dirty="0"/>
          </a:p>
          <a:p>
            <a:endParaRPr lang="zh-CN" altLang="en-US" dirty="0"/>
          </a:p>
        </p:txBody>
      </p:sp>
    </p:spTree>
    <p:extLst>
      <p:ext uri="{BB962C8B-B14F-4D97-AF65-F5344CB8AC3E}">
        <p14:creationId xmlns:p14="http://schemas.microsoft.com/office/powerpoint/2010/main" val="271140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3CB0C-5633-410C-A869-E74BBAA7C19F}"/>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Chief Complaint</a:t>
            </a:r>
            <a:endParaRPr lang="zh-CN" alt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40D1CF1-9553-4A7B-8958-6FF2177009B5}"/>
              </a:ext>
            </a:extLst>
          </p:cNvPr>
          <p:cNvSpPr>
            <a:spLocks noGrp="1"/>
          </p:cNvSpPr>
          <p:nvPr>
            <p:ph idx="1"/>
          </p:nvPr>
        </p:nvSpPr>
        <p:spPr/>
        <p:txBody>
          <a:bodyPr/>
          <a:lstStyle/>
          <a:p>
            <a:pPr algn="just"/>
            <a:r>
              <a:rPr lang="en-US" altLang="zh-CN" sz="2000" dirty="0">
                <a:solidFill>
                  <a:srgbClr val="000000"/>
                </a:solidFill>
                <a:latin typeface="Times New Roman" panose="02020603050405020304" pitchFamily="18" charset="0"/>
                <a:cs typeface="Times New Roman" panose="02020603050405020304" pitchFamily="18" charset="0"/>
              </a:rPr>
              <a:t>Patient states “Bleeding from the gums”. </a:t>
            </a:r>
          </a:p>
          <a:p>
            <a:pPr algn="just"/>
            <a:r>
              <a:rPr lang="en-US" altLang="zh-CN" sz="2000" dirty="0">
                <a:solidFill>
                  <a:srgbClr val="000000"/>
                </a:solidFill>
                <a:latin typeface="Times New Roman" panose="02020603050405020304" pitchFamily="18" charset="0"/>
                <a:cs typeface="Times New Roman" panose="02020603050405020304" pitchFamily="18" charset="0"/>
              </a:rPr>
              <a:t>Ms. S bleeds from her gums every time she toothbrushes and especially in the lower anterior. </a:t>
            </a:r>
          </a:p>
          <a:p>
            <a:pPr algn="just"/>
            <a:r>
              <a:rPr lang="en-US" altLang="zh-CN" sz="2000" dirty="0">
                <a:solidFill>
                  <a:srgbClr val="000000"/>
                </a:solidFill>
                <a:latin typeface="Times New Roman" panose="02020603050405020304" pitchFamily="18" charset="0"/>
                <a:cs typeface="Times New Roman" panose="02020603050405020304" pitchFamily="18" charset="0"/>
              </a:rPr>
              <a:t>Ms. S was really concerned about the gum bleeding. She comes every couple months to our school for cleaning.  </a:t>
            </a:r>
          </a:p>
          <a:p>
            <a:pPr algn="just"/>
            <a:r>
              <a:rPr lang="en-US" altLang="zh-CN" sz="2000" dirty="0">
                <a:solidFill>
                  <a:srgbClr val="000000"/>
                </a:solidFill>
                <a:latin typeface="Times New Roman" panose="02020603050405020304" pitchFamily="18" charset="0"/>
                <a:cs typeface="Times New Roman" panose="02020603050405020304" pitchFamily="18" charset="0"/>
              </a:rPr>
              <a:t>Ms. S also mentioned she did not feel great with the overall appearance of her teeth. She wanted to get teeth whitening. </a:t>
            </a:r>
          </a:p>
          <a:p>
            <a:endParaRPr lang="zh-CN" altLang="en-US" dirty="0"/>
          </a:p>
        </p:txBody>
      </p:sp>
    </p:spTree>
    <p:extLst>
      <p:ext uri="{BB962C8B-B14F-4D97-AF65-F5344CB8AC3E}">
        <p14:creationId xmlns:p14="http://schemas.microsoft.com/office/powerpoint/2010/main" val="25896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E5669-EF0C-4745-88E2-C15B34329610}"/>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Health History Overview</a:t>
            </a:r>
            <a:endParaRPr lang="zh-CN" alt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162A043-D4FC-45EC-9B14-CBF6031E54F7}"/>
              </a:ext>
            </a:extLst>
          </p:cNvPr>
          <p:cNvSpPr>
            <a:spLocks noGrp="1"/>
          </p:cNvSpPr>
          <p:nvPr>
            <p:ph idx="1"/>
          </p:nvPr>
        </p:nvSpPr>
        <p:spPr/>
        <p:txBody>
          <a:bodyPr/>
          <a:lstStyle/>
          <a:p>
            <a:pPr marL="0" indent="0">
              <a:buNone/>
            </a:pPr>
            <a:r>
              <a:rPr lang="en-US" altLang="zh-CN" sz="2000" dirty="0">
                <a:solidFill>
                  <a:srgbClr val="000000"/>
                </a:solidFill>
                <a:latin typeface="Times New Roman" panose="02020603050405020304" pitchFamily="18" charset="0"/>
                <a:cs typeface="Times New Roman" panose="02020603050405020304" pitchFamily="18" charset="0"/>
              </a:rPr>
              <a:t>Blood Pressure: 130/90, Pulse: 76, temperature :96.9 ASA: II.</a:t>
            </a:r>
          </a:p>
          <a:p>
            <a:pPr marL="0" indent="0">
              <a:buNone/>
            </a:pPr>
            <a:r>
              <a:rPr lang="en-US" altLang="zh-CN" sz="2000" u="sng" dirty="0">
                <a:solidFill>
                  <a:srgbClr val="000000"/>
                </a:solidFill>
                <a:latin typeface="Times New Roman" panose="02020603050405020304" pitchFamily="18" charset="0"/>
                <a:cs typeface="Times New Roman" panose="02020603050405020304" pitchFamily="18" charset="0"/>
              </a:rPr>
              <a:t>Medical Conditions: </a:t>
            </a:r>
          </a:p>
          <a:p>
            <a:r>
              <a:rPr lang="en-US" altLang="zh-CN" sz="2000" dirty="0">
                <a:solidFill>
                  <a:srgbClr val="000000"/>
                </a:solidFill>
                <a:latin typeface="Times New Roman" panose="02020603050405020304" pitchFamily="18" charset="0"/>
                <a:cs typeface="Times New Roman" panose="02020603050405020304" pitchFamily="18" charset="0"/>
              </a:rPr>
              <a:t>Hypothyroidism.</a:t>
            </a:r>
          </a:p>
          <a:p>
            <a:pPr marL="0" indent="0">
              <a:buNone/>
            </a:pPr>
            <a:r>
              <a:rPr lang="en-US" altLang="zh-CN" sz="2000" u="sng" dirty="0">
                <a:solidFill>
                  <a:srgbClr val="000000"/>
                </a:solidFill>
                <a:latin typeface="Times New Roman" panose="02020603050405020304" pitchFamily="18" charset="0"/>
                <a:cs typeface="Times New Roman" panose="02020603050405020304" pitchFamily="18" charset="0"/>
              </a:rPr>
              <a:t>Current Medications:</a:t>
            </a:r>
          </a:p>
          <a:p>
            <a:r>
              <a:rPr lang="en-US" altLang="zh-CN" sz="2000" dirty="0">
                <a:solidFill>
                  <a:srgbClr val="000000"/>
                </a:solidFill>
                <a:latin typeface="Times New Roman" panose="02020603050405020304" pitchFamily="18" charset="0"/>
                <a:cs typeface="Times New Roman" panose="02020603050405020304" pitchFamily="18" charset="0"/>
              </a:rPr>
              <a:t>Vitamin C,D, Calcium and Biotin.</a:t>
            </a:r>
          </a:p>
          <a:p>
            <a:r>
              <a:rPr lang="en-US" altLang="zh-CN" sz="2000" dirty="0">
                <a:solidFill>
                  <a:srgbClr val="000000"/>
                </a:solidFill>
                <a:latin typeface="Times New Roman" panose="02020603050405020304" pitchFamily="18" charset="0"/>
                <a:cs typeface="Times New Roman" panose="02020603050405020304" pitchFamily="18" charset="0"/>
              </a:rPr>
              <a:t>Levothyroxine: 50mg/day for the treatment of Hypothyroidism.</a:t>
            </a:r>
          </a:p>
          <a:p>
            <a:endParaRPr lang="zh-CN" altLang="en-US" dirty="0"/>
          </a:p>
        </p:txBody>
      </p:sp>
    </p:spTree>
    <p:extLst>
      <p:ext uri="{BB962C8B-B14F-4D97-AF65-F5344CB8AC3E}">
        <p14:creationId xmlns:p14="http://schemas.microsoft.com/office/powerpoint/2010/main" val="220450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B574F-818D-4E9F-A0BF-44B8B7F4DCB4}"/>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Hypothyroidism</a:t>
            </a:r>
            <a:endParaRPr lang="zh-CN" altLang="en-US"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0D8659CA-2167-4E1A-BE7E-5B4E62AED1B4}"/>
              </a:ext>
            </a:extLst>
          </p:cNvPr>
          <p:cNvSpPr>
            <a:spLocks noGrp="1"/>
          </p:cNvSpPr>
          <p:nvPr>
            <p:ph idx="1"/>
          </p:nvPr>
        </p:nvSpPr>
        <p:spPr/>
        <p:txBody>
          <a:bodyPr>
            <a:normAutofit fontScale="92500" lnSpcReduction="20000"/>
          </a:bodyPr>
          <a:lstStyle/>
          <a:p>
            <a:pPr marL="0" indent="0" algn="just">
              <a:buNone/>
            </a:pPr>
            <a:r>
              <a:rPr lang="en-US" altLang="zh-CN" dirty="0">
                <a:solidFill>
                  <a:schemeClr val="tx1"/>
                </a:solidFill>
                <a:latin typeface="Times New Roman" panose="02020603050405020304" pitchFamily="18" charset="0"/>
                <a:cs typeface="Times New Roman" panose="02020603050405020304" pitchFamily="18" charset="0"/>
              </a:rPr>
              <a:t>According to the American Thyroid Association, it states; “Hypothyroidism means that the thyroid gland can’t make enough thyroid hormone to keep the body running normally. People are hypothyroid if they have little thyroid hormone in the blood”. </a:t>
            </a:r>
          </a:p>
          <a:p>
            <a:pPr marL="0" indent="0" algn="just">
              <a:buNone/>
            </a:pPr>
            <a:r>
              <a:rPr lang="en-US" altLang="zh-CN" dirty="0">
                <a:solidFill>
                  <a:schemeClr val="tx1"/>
                </a:solidFill>
                <a:latin typeface="Times New Roman" panose="02020603050405020304" pitchFamily="18" charset="0"/>
                <a:cs typeface="Times New Roman" panose="02020603050405020304" pitchFamily="18" charset="0"/>
              </a:rPr>
              <a:t>Women are more likely to develop hypothyroidism than men. </a:t>
            </a:r>
          </a:p>
          <a:p>
            <a:pPr marL="0" indent="0" algn="just">
              <a:buNone/>
            </a:pPr>
            <a:r>
              <a:rPr lang="en-US" altLang="zh-CN" dirty="0">
                <a:solidFill>
                  <a:schemeClr val="tx1"/>
                </a:solidFill>
                <a:latin typeface="Times New Roman" panose="02020603050405020304" pitchFamily="18" charset="0"/>
                <a:cs typeface="Times New Roman" panose="02020603050405020304" pitchFamily="18" charset="0"/>
              </a:rPr>
              <a:t>The causes of hypothyroidism are radiation treatment to the thyroid, Hashimoto’s Disease, thyroiditis, surgical removal of part or all of the thyroid, and some medications. The signs and symptoms are fatigue, weight gain, puffy face, cold intolerance, depression, dry skin, and slow heart rate. </a:t>
            </a:r>
          </a:p>
          <a:p>
            <a:pPr marL="0" indent="0" algn="just">
              <a:buNone/>
            </a:pPr>
            <a:r>
              <a:rPr lang="en-US" altLang="zh-CN" dirty="0">
                <a:solidFill>
                  <a:srgbClr val="000000"/>
                </a:solidFill>
                <a:latin typeface="Times New Roman" panose="02020603050405020304" pitchFamily="18" charset="0"/>
                <a:cs typeface="Times New Roman" panose="02020603050405020304" pitchFamily="18" charset="0"/>
              </a:rPr>
              <a:t>Ms. S is currently being treated with Levothyroxine 0.05mg/day to control the disease.</a:t>
            </a:r>
          </a:p>
          <a:p>
            <a:pPr marL="0" indent="0" algn="just">
              <a:buNone/>
            </a:pPr>
            <a:endParaRPr lang="en-US" altLang="zh-CN"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altLang="zh-CN" u="sng" dirty="0">
                <a:solidFill>
                  <a:schemeClr val="tx1"/>
                </a:solidFill>
                <a:latin typeface="Times New Roman" panose="02020603050405020304" pitchFamily="18" charset="0"/>
                <a:cs typeface="Times New Roman" panose="02020603050405020304" pitchFamily="18" charset="0"/>
              </a:rPr>
              <a:t>References:</a:t>
            </a:r>
          </a:p>
          <a:p>
            <a:pPr marL="0" indent="0" algn="just">
              <a:buNone/>
            </a:pPr>
            <a:r>
              <a:rPr lang="en-US" altLang="zh-CN" dirty="0">
                <a:solidFill>
                  <a:schemeClr val="tx1"/>
                </a:solidFill>
                <a:latin typeface="Times New Roman" panose="02020603050405020304" pitchFamily="18" charset="0"/>
                <a:cs typeface="Times New Roman" panose="02020603050405020304" pitchFamily="18" charset="0"/>
              </a:rPr>
              <a:t>https://www.thyroid.org/hypothyroidism/</a:t>
            </a:r>
          </a:p>
          <a:p>
            <a:pPr marL="0" indent="0" algn="just">
              <a:buNone/>
            </a:pPr>
            <a:r>
              <a:rPr lang="en-US" altLang="zh-CN" dirty="0">
                <a:solidFill>
                  <a:schemeClr val="tx1"/>
                </a:solidFill>
                <a:latin typeface="Times New Roman" panose="02020603050405020304" pitchFamily="18" charset="0"/>
                <a:cs typeface="Times New Roman" panose="02020603050405020304" pitchFamily="18" charset="0"/>
              </a:rPr>
              <a:t>https://www.niddk.nih.gov/health-information/endocrine-diseases/hypothyroidism</a:t>
            </a:r>
          </a:p>
          <a:p>
            <a:endParaRPr lang="zh-CN" altLang="en-US" dirty="0"/>
          </a:p>
        </p:txBody>
      </p:sp>
    </p:spTree>
    <p:extLst>
      <p:ext uri="{BB962C8B-B14F-4D97-AF65-F5344CB8AC3E}">
        <p14:creationId xmlns:p14="http://schemas.microsoft.com/office/powerpoint/2010/main" val="318579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6F6A-2F27-4C90-932B-F26B4E1345A4}"/>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Dental Hygiene Management</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1CE77A-959C-4B34-AD48-BA5F3FC27311}"/>
              </a:ext>
            </a:extLst>
          </p:cNvPr>
          <p:cNvSpPr>
            <a:spLocks noGrp="1"/>
          </p:cNvSpPr>
          <p:nvPr>
            <p:ph idx="1"/>
          </p:nvPr>
        </p:nvSpPr>
        <p:spPr/>
        <p:txBody>
          <a:bodyPr>
            <a:normAutofit/>
          </a:bodyPr>
          <a:lstStyle/>
          <a:p>
            <a:pPr marL="0" indent="0" algn="just">
              <a:buNone/>
            </a:pPr>
            <a:r>
              <a:rPr lang="en-US" altLang="zh-CN" sz="2000" dirty="0">
                <a:solidFill>
                  <a:srgbClr val="000000"/>
                </a:solidFill>
                <a:latin typeface="Times New Roman" panose="02020603050405020304" pitchFamily="18" charset="0"/>
                <a:cs typeface="Times New Roman" panose="02020603050405020304" pitchFamily="18" charset="0"/>
              </a:rPr>
              <a:t>The dental hygienist should consult with the physician before proceeding with any dental hygiene treatment for all medical conditions.</a:t>
            </a:r>
          </a:p>
          <a:p>
            <a:pPr marL="0" indent="0" algn="just">
              <a:buNone/>
            </a:pPr>
            <a:r>
              <a:rPr lang="en-US" altLang="zh-CN" sz="2000" dirty="0">
                <a:solidFill>
                  <a:srgbClr val="000000"/>
                </a:solidFill>
                <a:latin typeface="Times New Roman" panose="02020603050405020304" pitchFamily="18" charset="0"/>
                <a:cs typeface="Times New Roman" panose="02020603050405020304" pitchFamily="18" charset="0"/>
              </a:rPr>
              <a:t>There are no contraindications to any dental hygiene care for hypothyroidism. </a:t>
            </a:r>
          </a:p>
          <a:p>
            <a:pPr marL="0" indent="0" algn="just">
              <a:buNone/>
            </a:pPr>
            <a:r>
              <a:rPr lang="en-US" altLang="zh-CN" sz="2000" dirty="0">
                <a:solidFill>
                  <a:srgbClr val="000000"/>
                </a:solidFill>
                <a:latin typeface="Times New Roman" panose="02020603050405020304" pitchFamily="18" charset="0"/>
                <a:cs typeface="Times New Roman" panose="02020603050405020304" pitchFamily="18" charset="0"/>
              </a:rPr>
              <a:t>No precautions are necessary when using a vasoconstrictor for a patient who is controlled under Levothyroxine. The clinician must take into consideration delayed wound healing for patients with Hypothyroidism.  </a:t>
            </a:r>
          </a:p>
          <a:p>
            <a:pPr marL="0" indent="0" algn="just">
              <a:buNone/>
            </a:pPr>
            <a:endParaRPr lang="en-US" altLang="zh-CN" sz="20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1200" dirty="0"/>
              <a:t>Lee, Kyung-</a:t>
            </a:r>
            <a:r>
              <a:rPr lang="en-US" sz="1200" dirty="0" err="1"/>
              <a:t>Jin</a:t>
            </a:r>
            <a:r>
              <a:rPr lang="en-US" sz="1200" dirty="0"/>
              <a:t> et al. “Management of hyperthyroid patients in dental emergencies: a case report.” </a:t>
            </a:r>
            <a:r>
              <a:rPr lang="en-US" sz="1200" i="1" dirty="0"/>
              <a:t>Journal of dental anesthesia and pain medicine</a:t>
            </a:r>
            <a:r>
              <a:rPr lang="en-US" sz="1200" dirty="0"/>
              <a:t> vol. 16,2 (2016): 147-150. doi:10.17245/jdapm.2016.16.2.147</a:t>
            </a:r>
            <a:endParaRPr lang="en-US" altLang="zh-CN" sz="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11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3982-C8DC-4F3F-B046-AC4D5C18EDF1}"/>
              </a:ext>
            </a:extLst>
          </p:cNvPr>
          <p:cNvSpPr>
            <a:spLocks noGrp="1"/>
          </p:cNvSpPr>
          <p:nvPr>
            <p:ph type="title"/>
          </p:nvPr>
        </p:nvSpPr>
        <p:spPr/>
        <p:txBody>
          <a:bodyPr/>
          <a:lstStyle/>
          <a:p>
            <a:endParaRPr lang="zh-CN" altLang="en-US"/>
          </a:p>
        </p:txBody>
      </p:sp>
      <p:sp>
        <p:nvSpPr>
          <p:cNvPr id="3" name="Content Placeholder 2">
            <a:extLst>
              <a:ext uri="{FF2B5EF4-FFF2-40B4-BE49-F238E27FC236}">
                <a16:creationId xmlns:a16="http://schemas.microsoft.com/office/drawing/2014/main" id="{252FA7AA-993B-40E4-A64C-166CBA848126}"/>
              </a:ext>
            </a:extLst>
          </p:cNvPr>
          <p:cNvSpPr>
            <a:spLocks noGrp="1"/>
          </p:cNvSpPr>
          <p:nvPr>
            <p:ph idx="1"/>
          </p:nvPr>
        </p:nvSpPr>
        <p:spPr/>
        <p:txBody>
          <a:bodyPr/>
          <a:lstStyle/>
          <a:p>
            <a:r>
              <a:rPr lang="en-US" altLang="zh-CN" sz="4400" dirty="0"/>
              <a:t>Comprehensive Assessments</a:t>
            </a:r>
          </a:p>
          <a:p>
            <a:endParaRPr lang="zh-CN" altLang="en-US" dirty="0"/>
          </a:p>
        </p:txBody>
      </p:sp>
    </p:spTree>
    <p:extLst>
      <p:ext uri="{BB962C8B-B14F-4D97-AF65-F5344CB8AC3E}">
        <p14:creationId xmlns:p14="http://schemas.microsoft.com/office/powerpoint/2010/main" val="49818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5FA1C3-99B8-46AE-B315-2EDFDD876B60}"/>
              </a:ext>
            </a:extLst>
          </p:cNvPr>
          <p:cNvSpPr>
            <a:spLocks noGrp="1"/>
          </p:cNvSpPr>
          <p:nvPr>
            <p:ph type="title"/>
          </p:nvPr>
        </p:nvSpPr>
        <p:spPr/>
        <p:txBody>
          <a:bodyPr>
            <a:normAutofit fontScale="90000"/>
          </a:bodyPr>
          <a:lstStyle/>
          <a:p>
            <a:r>
              <a:rPr lang="en-US" altLang="zh-CN" sz="1300" b="1" dirty="0">
                <a:solidFill>
                  <a:srgbClr val="000000"/>
                </a:solidFill>
              </a:rPr>
              <a:t>Radiographic evidence of localized moderate bone loss present on molars/premolars on all quadrants. Localized minimal bone loss on upper and lower anterior teeth.</a:t>
            </a:r>
            <a:br>
              <a:rPr lang="en-US" altLang="zh-CN" sz="1300" b="1" dirty="0">
                <a:solidFill>
                  <a:srgbClr val="000000"/>
                </a:solidFill>
              </a:rPr>
            </a:br>
            <a:r>
              <a:rPr lang="en-US" altLang="zh-CN" sz="1300" b="1" dirty="0">
                <a:solidFill>
                  <a:srgbClr val="000000"/>
                </a:solidFill>
              </a:rPr>
              <a:t>Radiographic evidence of Sealant on #4.</a:t>
            </a:r>
            <a:br>
              <a:rPr lang="en-US" altLang="zh-CN" sz="1300" b="1" dirty="0">
                <a:solidFill>
                  <a:srgbClr val="000000"/>
                </a:solidFill>
              </a:rPr>
            </a:br>
            <a:r>
              <a:rPr lang="en-US" altLang="zh-CN" sz="1300" b="1" dirty="0">
                <a:solidFill>
                  <a:srgbClr val="000000"/>
                </a:solidFill>
              </a:rPr>
              <a:t>Root canal on #31.</a:t>
            </a:r>
            <a:br>
              <a:rPr lang="en-US" altLang="zh-CN" sz="1300" b="1" dirty="0">
                <a:solidFill>
                  <a:srgbClr val="000000"/>
                </a:solidFill>
              </a:rPr>
            </a:br>
            <a:r>
              <a:rPr lang="en-US" altLang="zh-CN" sz="1300" b="1" dirty="0">
                <a:solidFill>
                  <a:srgbClr val="000000"/>
                </a:solidFill>
              </a:rPr>
              <a:t>Composite restoration on #14-MO,# 31-O.</a:t>
            </a:r>
            <a:br>
              <a:rPr lang="en-US" altLang="zh-CN" sz="1300" b="1" dirty="0">
                <a:solidFill>
                  <a:srgbClr val="000000"/>
                </a:solidFill>
              </a:rPr>
            </a:br>
            <a:r>
              <a:rPr lang="en-US" altLang="zh-CN" sz="1300" b="1" dirty="0">
                <a:solidFill>
                  <a:srgbClr val="000000"/>
                </a:solidFill>
              </a:rPr>
              <a:t>Amalgam restorations on #2-DO, #3-O, #13-O, #19-O, #29-O.</a:t>
            </a:r>
            <a:br>
              <a:rPr lang="en-US" altLang="zh-CN" sz="1300" b="1" dirty="0">
                <a:solidFill>
                  <a:srgbClr val="000000"/>
                </a:solidFill>
              </a:rPr>
            </a:br>
            <a:r>
              <a:rPr lang="en-US" altLang="zh-CN" sz="1300" b="1" dirty="0">
                <a:solidFill>
                  <a:srgbClr val="000000"/>
                </a:solidFill>
              </a:rPr>
              <a:t>Missing tooth on #1, #15, #16, #17, #18, #30.</a:t>
            </a:r>
            <a:br>
              <a:rPr lang="en-US" altLang="zh-CN" sz="1300" b="1" dirty="0">
                <a:solidFill>
                  <a:srgbClr val="000000"/>
                </a:solidFill>
              </a:rPr>
            </a:br>
            <a:r>
              <a:rPr lang="en-US" altLang="zh-CN" sz="1300" b="1" dirty="0">
                <a:solidFill>
                  <a:srgbClr val="000000"/>
                </a:solidFill>
              </a:rPr>
              <a:t>Localized interproximal subgingival calculus on molars and premolars.</a:t>
            </a:r>
            <a:br>
              <a:rPr lang="en-US" altLang="zh-CN" sz="1000" dirty="0">
                <a:solidFill>
                  <a:srgbClr val="000000"/>
                </a:solidFill>
              </a:rPr>
            </a:br>
            <a:endParaRPr lang="zh-CN" altLang="en-US" sz="1200" dirty="0">
              <a:latin typeface="Times New Roman" panose="02020603050405020304" pitchFamily="18" charset="0"/>
              <a:cs typeface="Times New Roman" panose="02020603050405020304" pitchFamily="18" charset="0"/>
            </a:endParaRPr>
          </a:p>
        </p:txBody>
      </p:sp>
      <p:pic>
        <p:nvPicPr>
          <p:cNvPr id="9" name="Content Placeholder 8" descr="Graphical user interface&#10;&#10;Description automatically generated with medium confidence">
            <a:extLst>
              <a:ext uri="{FF2B5EF4-FFF2-40B4-BE49-F238E27FC236}">
                <a16:creationId xmlns:a16="http://schemas.microsoft.com/office/drawing/2014/main" id="{B0256C2B-7EAD-46E8-A562-9AD11C7870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590800"/>
            <a:ext cx="8497233" cy="3778250"/>
          </a:xfrm>
        </p:spPr>
      </p:pic>
    </p:spTree>
    <p:extLst>
      <p:ext uri="{BB962C8B-B14F-4D97-AF65-F5344CB8AC3E}">
        <p14:creationId xmlns:p14="http://schemas.microsoft.com/office/powerpoint/2010/main" val="180264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C69E-E3BF-4D82-A138-97A116AB82AB}"/>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Summary of Clinical Findings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519B9E-81FC-4F90-9AAF-767F477F4FDB}"/>
              </a:ext>
            </a:extLst>
          </p:cNvPr>
          <p:cNvSpPr>
            <a:spLocks noGrp="1"/>
          </p:cNvSpPr>
          <p:nvPr>
            <p:ph idx="1"/>
          </p:nvPr>
        </p:nvSpPr>
        <p:spPr/>
        <p:txBody>
          <a:bodyPr/>
          <a:lstStyle/>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Extraoral/Intraoral Findings:</a:t>
            </a:r>
            <a:r>
              <a:rPr lang="en-US" altLang="zh-CN" dirty="0">
                <a:solidFill>
                  <a:srgbClr val="000000"/>
                </a:solidFill>
                <a:latin typeface="Times New Roman" panose="02020603050405020304" pitchFamily="18" charset="0"/>
                <a:cs typeface="Times New Roman" panose="02020603050405020304" pitchFamily="18" charset="0"/>
              </a:rPr>
              <a:t> Bilateral submandibular nodes mobile (asymptomatic).3x2 mm red mole slightly raised in anterior right temple area. 5x3 mm black mole slightly raised in left temple area. </a:t>
            </a:r>
          </a:p>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Occlusion:</a:t>
            </a:r>
            <a:r>
              <a:rPr lang="en-US" altLang="zh-CN" dirty="0">
                <a:solidFill>
                  <a:srgbClr val="000000"/>
                </a:solidFill>
                <a:latin typeface="Times New Roman" panose="02020603050405020304" pitchFamily="18" charset="0"/>
                <a:cs typeface="Times New Roman" panose="02020603050405020304" pitchFamily="18" charset="0"/>
              </a:rPr>
              <a:t> Class I by molar in left side and by canine on the right side, overjet 5mm and overbite 25%.</a:t>
            </a:r>
          </a:p>
          <a:p>
            <a:pPr marL="0" indent="0" algn="just">
              <a:buNone/>
            </a:pPr>
            <a:r>
              <a:rPr lang="en-US" altLang="zh-CN" dirty="0">
                <a:solidFill>
                  <a:srgbClr val="000000"/>
                </a:solidFill>
                <a:latin typeface="Times New Roman" panose="02020603050405020304" pitchFamily="18" charset="0"/>
                <a:cs typeface="Times New Roman" panose="02020603050405020304" pitchFamily="18" charset="0"/>
              </a:rPr>
              <a:t>Mobility: Class I on # 22-26 and # 19, Class II on # 20.</a:t>
            </a:r>
          </a:p>
          <a:p>
            <a:pPr marL="0" indent="0" algn="just">
              <a:buNone/>
            </a:pPr>
            <a:r>
              <a:rPr lang="en-US" altLang="zh-CN" dirty="0">
                <a:solidFill>
                  <a:srgbClr val="000000"/>
                </a:solidFill>
                <a:latin typeface="Times New Roman" panose="02020603050405020304" pitchFamily="18" charset="0"/>
                <a:cs typeface="Times New Roman" panose="02020603050405020304" pitchFamily="18" charset="0"/>
              </a:rPr>
              <a:t>Abfraction: All posterior teeth.</a:t>
            </a:r>
          </a:p>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Deposits:</a:t>
            </a:r>
            <a:r>
              <a:rPr lang="en-US" altLang="zh-CN" dirty="0">
                <a:solidFill>
                  <a:srgbClr val="000000"/>
                </a:solidFill>
                <a:latin typeface="Times New Roman" panose="02020603050405020304" pitchFamily="18" charset="0"/>
                <a:cs typeface="Times New Roman" panose="02020603050405020304" pitchFamily="18" charset="0"/>
              </a:rPr>
              <a:t> Generalized heavy subgingival calculus on all quadrants. Localized moderate supragingival calculus on the lower anterior teeth. Localized moderate extrinsic stains on the lingual aspect of the lower anterior teeth. </a:t>
            </a:r>
            <a:endParaRPr lang="en-US" altLang="zh-CN" u="sng"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9999555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450</TotalTime>
  <Words>1398</Words>
  <Application>Microsoft Macintosh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Trebuchet MS</vt:lpstr>
      <vt:lpstr>Wingdings 3</vt:lpstr>
      <vt:lpstr>Facet</vt:lpstr>
      <vt:lpstr>PowerPoint Presentation</vt:lpstr>
      <vt:lpstr>Patient Profile</vt:lpstr>
      <vt:lpstr>Chief Complaint</vt:lpstr>
      <vt:lpstr>Health History Overview</vt:lpstr>
      <vt:lpstr>Hypothyroidism</vt:lpstr>
      <vt:lpstr>Dental Hygiene Management</vt:lpstr>
      <vt:lpstr>PowerPoint Presentation</vt:lpstr>
      <vt:lpstr>Radiographic evidence of localized moderate bone loss present on molars/premolars on all quadrants. Localized minimal bone loss on upper and lower anterior teeth. Radiographic evidence of Sealant on #4. Root canal on #31. Composite restoration on #14-MO,# 31-O. Amalgam restorations on #2-DO, #3-O, #13-O, #19-O, #29-O. Missing tooth on #1, #15, #16, #17, #18, #30. Localized interproximal subgingival calculus on molars and premolars. </vt:lpstr>
      <vt:lpstr>Summary of Clinical Findings</vt:lpstr>
      <vt:lpstr>Dental Charting</vt:lpstr>
      <vt:lpstr>Gingival Description and Periodontal Status</vt:lpstr>
      <vt:lpstr>Periodontal Charting</vt:lpstr>
      <vt:lpstr>Dental Hygiene Diagnosis</vt:lpstr>
      <vt:lpstr>Dental Hygiene Care Plan</vt:lpstr>
      <vt:lpstr>Implementation</vt:lpstr>
      <vt:lpstr>Referrals</vt:lpstr>
      <vt:lpstr>Continued Care Recommendations</vt:lpstr>
      <vt:lpstr>Final 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lesbo</dc:creator>
  <cp:lastModifiedBy>Shan.Li1@mail.citytech.cuny.edu</cp:lastModifiedBy>
  <cp:revision>28</cp:revision>
  <dcterms:created xsi:type="dcterms:W3CDTF">2021-04-24T01:39:32Z</dcterms:created>
  <dcterms:modified xsi:type="dcterms:W3CDTF">2021-05-09T02:39:53Z</dcterms:modified>
</cp:coreProperties>
</file>