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Gill Sans"/>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font" Target="fonts/GillSans-bold.fntdata"/><Relationship Id="rId12" Type="http://schemas.openxmlformats.org/officeDocument/2006/relationships/slide" Target="slides/slide8.xml"/><Relationship Id="rId23" Type="http://schemas.openxmlformats.org/officeDocument/2006/relationships/font" Target="fonts/Gill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aytondentalsmiles.com/services/general-dentistry/"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be.medchrome.com/2013/04/brushing-technique-bass-and-modified.html?m=1"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oaklandpress.com/news/nation-world-news/ask-the-gentle-dentist-yes-flossing-definitely-is-important/article_b1987a43-cff6-5d1f-a281-95a4a2fd71d3.html"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isterineprofessional.com/products/oral-care-routine/go-beyond-brushin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ntalhealth.org/denturecareguideline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illinglydentalcare.com/periodontal-disease.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isterine.in/oral-health-lung-problems-pneumonia-in-elderly"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torschoen.com/oral-health-heart-disease-connected/"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comiedentistry.com/diabetes-oral-health/"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edownsdentistry.com/what-is-plaque-and-why-is-it-harmfu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https://www.daytondentalsmiles.com/services/general-dentistry/</a:t>
            </a:r>
            <a:endParaRPr/>
          </a:p>
        </p:txBody>
      </p:sp>
      <p:sp>
        <p:nvSpPr>
          <p:cNvPr id="170" name="Google Shape;17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https://tube.medchrome.com/2013/04/brushing-technique-bass-and-modified.html?m=1</a:t>
            </a:r>
            <a:endParaRPr/>
          </a:p>
        </p:txBody>
      </p:sp>
      <p:sp>
        <p:nvSpPr>
          <p:cNvPr id="177" name="Google Shape;17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https://www.theoaklandpress.com/news/nation-world-news/ask-the-gentle-dentist-yes-flossing-definitely-is-important/article_b1987a43-cff6-5d1f-a281-95a4a2fd71d3.html</a:t>
            </a:r>
            <a:endParaRPr/>
          </a:p>
        </p:txBody>
      </p:sp>
      <p:sp>
        <p:nvSpPr>
          <p:cNvPr id="189" name="Google Shape;18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https://www.listerineprofessional.com/products/oral-care-routine/go-beyond-brushing</a:t>
            </a:r>
            <a:endParaRPr/>
          </a:p>
        </p:txBody>
      </p:sp>
      <p:sp>
        <p:nvSpPr>
          <p:cNvPr id="199" name="Google Shape;19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https://www.dentalhealth.org/denturecareguidelines</a:t>
            </a:r>
            <a:endParaRPr/>
          </a:p>
        </p:txBody>
      </p:sp>
      <p:sp>
        <p:nvSpPr>
          <p:cNvPr id="206" name="Google Shape;20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d0c6d828f7_4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d0c6d828f7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 to use Fixodent Cream Adhesive?</a:t>
            </a:r>
            <a:endParaRPr/>
          </a:p>
          <a:p>
            <a:pPr indent="-298450" lvl="0" marL="457200" rtl="0" algn="l">
              <a:spcBef>
                <a:spcPts val="0"/>
              </a:spcBef>
              <a:spcAft>
                <a:spcPts val="0"/>
              </a:spcAft>
              <a:buSzPts val="1100"/>
              <a:buAutoNum type="arabicPeriod"/>
            </a:pPr>
            <a:r>
              <a:rPr lang="en-US"/>
              <a:t>clean and dry dentures</a:t>
            </a:r>
            <a:endParaRPr/>
          </a:p>
          <a:p>
            <a:pPr indent="-298450" lvl="0" marL="457200" rtl="0" algn="l">
              <a:spcBef>
                <a:spcPts val="0"/>
              </a:spcBef>
              <a:spcAft>
                <a:spcPts val="0"/>
              </a:spcAft>
              <a:buSzPts val="1100"/>
              <a:buAutoNum type="arabicPeriod"/>
            </a:pPr>
            <a:r>
              <a:rPr lang="en-US"/>
              <a:t>apply dentures and hold thin strips </a:t>
            </a:r>
            <a:endParaRPr/>
          </a:p>
          <a:p>
            <a:pPr indent="-298450" lvl="0" marL="457200" rtl="0" algn="l">
              <a:spcBef>
                <a:spcPts val="0"/>
              </a:spcBef>
              <a:spcAft>
                <a:spcPts val="0"/>
              </a:spcAft>
              <a:buSzPts val="1100"/>
              <a:buAutoNum type="arabicPeriod"/>
            </a:pPr>
            <a:r>
              <a:rPr lang="en-US"/>
              <a:t>insert dentures and hold briefly in place</a:t>
            </a:r>
            <a:endParaRPr/>
          </a:p>
          <a:p>
            <a:pPr indent="-298450" lvl="0" marL="457200" rtl="0" algn="l">
              <a:spcBef>
                <a:spcPts val="0"/>
              </a:spcBef>
              <a:spcAft>
                <a:spcPts val="0"/>
              </a:spcAft>
              <a:buSzPts val="1100"/>
              <a:buAutoNum type="arabicPeriod"/>
            </a:pPr>
            <a:r>
              <a:rPr lang="en-US"/>
              <a:t>DO NOT use more product than 6 strips or about 3 inches total length</a:t>
            </a:r>
            <a:endParaRPr/>
          </a:p>
          <a:p>
            <a:pPr indent="-298450" lvl="0" marL="457200" rtl="0" algn="l">
              <a:spcBef>
                <a:spcPts val="0"/>
              </a:spcBef>
              <a:spcAft>
                <a:spcPts val="0"/>
              </a:spcAft>
              <a:buSzPts val="1100"/>
              <a:buAutoNum type="arabicPeriod"/>
            </a:pPr>
            <a:r>
              <a:rPr lang="en-US"/>
              <a:t>DO NOT use product more than once per day</a:t>
            </a:r>
            <a:endParaRPr/>
          </a:p>
          <a:p>
            <a:pPr indent="-298450" lvl="0" marL="457200" rtl="0" algn="l">
              <a:spcBef>
                <a:spcPts val="0"/>
              </a:spcBef>
              <a:spcAft>
                <a:spcPts val="0"/>
              </a:spcAft>
              <a:buSzPts val="1100"/>
              <a:buAutoNum type="arabicPeriod"/>
            </a:pPr>
            <a:r>
              <a:rPr lang="en-US"/>
              <a:t>DO NOT use excess product for poorly fitting dentures</a:t>
            </a:r>
            <a:endParaRPr/>
          </a:p>
          <a:p>
            <a:pPr indent="-298450" lvl="0" marL="457200" rtl="0" algn="l">
              <a:spcBef>
                <a:spcPts val="0"/>
              </a:spcBef>
              <a:spcAft>
                <a:spcPts val="0"/>
              </a:spcAft>
              <a:buSzPts val="1100"/>
              <a:buAutoNum type="arabicPeriod"/>
            </a:pPr>
            <a:r>
              <a:rPr lang="en-US"/>
              <a:t>consult your dentist regularly to ensure you have properly fitting dentures. poorly fitting dentures may impair your health.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d0c6d828f7_4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d0c6d828f7_4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6075" lvl="0" marL="457200" rtl="0" algn="l">
              <a:spcBef>
                <a:spcPts val="0"/>
              </a:spcBef>
              <a:spcAft>
                <a:spcPts val="0"/>
              </a:spcAft>
              <a:buClr>
                <a:srgbClr val="333333"/>
              </a:buClr>
              <a:buSzPts val="1850"/>
              <a:buFont typeface="Times New Roman"/>
              <a:buAutoNum type="arabicPeriod"/>
            </a:pPr>
            <a:r>
              <a:rPr lang="en-US" sz="1850">
                <a:solidFill>
                  <a:srgbClr val="333333"/>
                </a:solidFill>
                <a:latin typeface="Times New Roman"/>
                <a:ea typeface="Times New Roman"/>
                <a:cs typeface="Times New Roman"/>
                <a:sym typeface="Times New Roman"/>
              </a:rPr>
              <a:t>Drop one tablet into warm water but not hot to cover denture or appliance.</a:t>
            </a:r>
            <a:endParaRPr sz="1850">
              <a:solidFill>
                <a:srgbClr val="333333"/>
              </a:solidFill>
              <a:latin typeface="Times New Roman"/>
              <a:ea typeface="Times New Roman"/>
              <a:cs typeface="Times New Roman"/>
              <a:sym typeface="Times New Roman"/>
            </a:endParaRPr>
          </a:p>
          <a:p>
            <a:pPr indent="-346075" lvl="0" marL="457200" rtl="0" algn="l">
              <a:spcBef>
                <a:spcPts val="0"/>
              </a:spcBef>
              <a:spcAft>
                <a:spcPts val="0"/>
              </a:spcAft>
              <a:buClr>
                <a:srgbClr val="333333"/>
              </a:buClr>
              <a:buSzPts val="1850"/>
              <a:buFont typeface="Times New Roman"/>
              <a:buAutoNum type="arabicPeriod"/>
            </a:pPr>
            <a:r>
              <a:rPr lang="en-US" sz="1850">
                <a:solidFill>
                  <a:srgbClr val="333333"/>
                </a:solidFill>
                <a:latin typeface="Times New Roman"/>
                <a:ea typeface="Times New Roman"/>
                <a:cs typeface="Times New Roman"/>
                <a:sym typeface="Times New Roman"/>
              </a:rPr>
              <a:t>Place denture into effervescing solution, which will change color as it cleans.</a:t>
            </a:r>
            <a:endParaRPr sz="1850">
              <a:solidFill>
                <a:srgbClr val="333333"/>
              </a:solidFill>
              <a:latin typeface="Times New Roman"/>
              <a:ea typeface="Times New Roman"/>
              <a:cs typeface="Times New Roman"/>
              <a:sym typeface="Times New Roman"/>
            </a:endParaRPr>
          </a:p>
          <a:p>
            <a:pPr indent="-346075" lvl="0" marL="457200" rtl="0" algn="l">
              <a:spcBef>
                <a:spcPts val="0"/>
              </a:spcBef>
              <a:spcAft>
                <a:spcPts val="0"/>
              </a:spcAft>
              <a:buClr>
                <a:srgbClr val="333333"/>
              </a:buClr>
              <a:buSzPts val="1850"/>
              <a:buFont typeface="Times New Roman"/>
              <a:buAutoNum type="arabicPeriod"/>
            </a:pPr>
            <a:r>
              <a:rPr lang="en-US" sz="1850">
                <a:solidFill>
                  <a:srgbClr val="333333"/>
                </a:solidFill>
                <a:latin typeface="Times New Roman"/>
                <a:ea typeface="Times New Roman"/>
                <a:cs typeface="Times New Roman"/>
                <a:sym typeface="Times New Roman"/>
              </a:rPr>
              <a:t> Remove and rinse denture after 5 minutes.</a:t>
            </a:r>
            <a:endParaRPr sz="1850">
              <a:solidFill>
                <a:srgbClr val="333333"/>
              </a:solidFill>
              <a:latin typeface="Times New Roman"/>
              <a:ea typeface="Times New Roman"/>
              <a:cs typeface="Times New Roman"/>
              <a:sym typeface="Times New Roman"/>
            </a:endParaRPr>
          </a:p>
          <a:p>
            <a:pPr indent="-346075" lvl="0" marL="457200" rtl="0" algn="l">
              <a:spcBef>
                <a:spcPts val="0"/>
              </a:spcBef>
              <a:spcAft>
                <a:spcPts val="0"/>
              </a:spcAft>
              <a:buClr>
                <a:srgbClr val="333333"/>
              </a:buClr>
              <a:buSzPts val="1850"/>
              <a:buFont typeface="Times New Roman"/>
              <a:buAutoNum type="arabicPeriod"/>
            </a:pPr>
            <a:r>
              <a:rPr lang="en-US" sz="1850">
                <a:solidFill>
                  <a:srgbClr val="333333"/>
                </a:solidFill>
                <a:latin typeface="Times New Roman"/>
                <a:ea typeface="Times New Roman"/>
                <a:cs typeface="Times New Roman"/>
                <a:sym typeface="Times New Roman"/>
              </a:rPr>
              <a:t>for best result, brush denture using Efferdent anti-bacterial denture cleanser solution and rinse again. Immediately throw away solution. DO NOT rinse mouth with solution.</a:t>
            </a:r>
            <a:endParaRPr sz="1850">
              <a:solidFill>
                <a:srgbClr val="333333"/>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d0c6d828f7_9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d0c6d828f7_9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https://www.killinglydentalcare.com/periodontal-disease.html</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https://www.listerine.in/oral-health-lung-problems-pneumonia-in-elderly</a:t>
            </a:r>
            <a:endParaRPr/>
          </a:p>
        </p:txBody>
      </p:sp>
      <p:sp>
        <p:nvSpPr>
          <p:cNvPr id="122" name="Google Shape;12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https://doctorschoen.com/oral-health-heart-disease-connected/</a:t>
            </a:r>
            <a:endParaRPr/>
          </a:p>
        </p:txBody>
      </p:sp>
      <p:sp>
        <p:nvSpPr>
          <p:cNvPr id="129" name="Google Shape;12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96850" lvl="0" marL="228600" rtl="0" algn="l">
              <a:lnSpc>
                <a:spcPct val="120000"/>
              </a:lnSpc>
              <a:spcBef>
                <a:spcPts val="0"/>
              </a:spcBef>
              <a:spcAft>
                <a:spcPts val="0"/>
              </a:spcAft>
              <a:buClr>
                <a:srgbClr val="B71E42"/>
              </a:buClr>
              <a:buSzPts val="1500"/>
              <a:buChar char="•"/>
            </a:pPr>
            <a:r>
              <a:rPr lang="en-US" sz="1500">
                <a:solidFill>
                  <a:schemeClr val="dk1"/>
                </a:solidFill>
                <a:latin typeface="Gill Sans"/>
                <a:ea typeface="Gill Sans"/>
                <a:cs typeface="Gill Sans"/>
                <a:sym typeface="Gill Sans"/>
              </a:rPr>
              <a:t>People with poorly controlled diabetes are greater risk for dental problems. They are more likely to have infections of their gums and the bones that hold their teeth in place, because diabetes can reduce the blood supply to the gums. High blood sugar may also cause dry mouth and make gum disease worse.</a:t>
            </a:r>
            <a:endParaRPr sz="1500">
              <a:solidFill>
                <a:schemeClr val="dk1"/>
              </a:solidFill>
              <a:latin typeface="Gill Sans"/>
              <a:ea typeface="Gill Sans"/>
              <a:cs typeface="Gill Sans"/>
              <a:sym typeface="Gill Sans"/>
            </a:endParaRPr>
          </a:p>
          <a:p>
            <a:pPr indent="0" lvl="0" marL="228600" rtl="0" algn="l">
              <a:lnSpc>
                <a:spcPct val="120000"/>
              </a:lnSpc>
              <a:spcBef>
                <a:spcPts val="0"/>
              </a:spcBef>
              <a:spcAft>
                <a:spcPts val="0"/>
              </a:spcAft>
              <a:buNone/>
            </a:pPr>
            <a:r>
              <a:rPr lang="en-US" sz="2000" u="sng">
                <a:solidFill>
                  <a:schemeClr val="hlink"/>
                </a:solidFill>
                <a:latin typeface="Gill Sans"/>
                <a:ea typeface="Gill Sans"/>
                <a:cs typeface="Gill Sans"/>
                <a:sym typeface="Gill Sans"/>
                <a:hlinkClick r:id="rId2"/>
              </a:rPr>
              <a:t>https://mcomiedentistry.com/diabetes-oral-health/</a:t>
            </a:r>
            <a:endParaRPr sz="2000">
              <a:solidFill>
                <a:schemeClr val="dk1"/>
              </a:solidFill>
              <a:latin typeface="Gill Sans"/>
              <a:ea typeface="Gill Sans"/>
              <a:cs typeface="Gill Sans"/>
              <a:sym typeface="Gill Sans"/>
            </a:endParaRPr>
          </a:p>
        </p:txBody>
      </p:sp>
      <p:sp>
        <p:nvSpPr>
          <p:cNvPr id="141" name="Google Shape;1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1000"/>
              </a:spcBef>
              <a:spcAft>
                <a:spcPts val="0"/>
              </a:spcAft>
              <a:buClr>
                <a:schemeClr val="dk1"/>
              </a:buClr>
              <a:buSzPts val="2000"/>
              <a:buFont typeface="Arial"/>
              <a:buNone/>
            </a:pPr>
            <a:r>
              <a:rPr lang="en-US" sz="1500">
                <a:solidFill>
                  <a:schemeClr val="dk1"/>
                </a:solidFill>
                <a:latin typeface="Gill Sans"/>
                <a:ea typeface="Gill Sans"/>
                <a:cs typeface="Gill Sans"/>
                <a:sym typeface="Gill Sans"/>
              </a:rPr>
              <a:t>Dental plaque is the root cause of many oral health issues. It is a sticky, colorless or light yellowish film that is constantly forming on your teeth. Dental plaque usually begins forming on teeth 4-12 hours after brushing, which is why it is so important to brush thoroughly at least twice a day and floss daily.</a:t>
            </a:r>
            <a:endParaRPr sz="1500">
              <a:solidFill>
                <a:schemeClr val="dk1"/>
              </a:solidFill>
              <a:latin typeface="Gill Sans"/>
              <a:ea typeface="Gill Sans"/>
              <a:cs typeface="Gill Sans"/>
              <a:sym typeface="Gill Sans"/>
            </a:endParaRPr>
          </a:p>
          <a:p>
            <a:pPr indent="0" lvl="0" marL="0" rtl="0" algn="l">
              <a:lnSpc>
                <a:spcPct val="120000"/>
              </a:lnSpc>
              <a:spcBef>
                <a:spcPts val="1000"/>
              </a:spcBef>
              <a:spcAft>
                <a:spcPts val="0"/>
              </a:spcAft>
              <a:buClr>
                <a:schemeClr val="dk1"/>
              </a:buClr>
              <a:buSzPts val="2000"/>
              <a:buFont typeface="Arial"/>
              <a:buNone/>
            </a:pPr>
            <a:r>
              <a:rPr lang="en-US" sz="2000" u="sng">
                <a:solidFill>
                  <a:schemeClr val="hlink"/>
                </a:solidFill>
                <a:latin typeface="Gill Sans"/>
                <a:ea typeface="Gill Sans"/>
                <a:cs typeface="Gill Sans"/>
                <a:sym typeface="Gill Sans"/>
                <a:hlinkClick r:id="rId2"/>
              </a:rPr>
              <a:t>https://www.ledownsdentistry.com/what-is-plaque-and-why-is-it-harmful/</a:t>
            </a:r>
            <a:endParaRPr sz="20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a:p>
        </p:txBody>
      </p:sp>
      <p:sp>
        <p:nvSpPr>
          <p:cNvPr id="148" name="Google Shape;14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38125" lvl="0" marL="228600" rtl="0" algn="l">
              <a:lnSpc>
                <a:spcPct val="120000"/>
              </a:lnSpc>
              <a:spcBef>
                <a:spcPts val="0"/>
              </a:spcBef>
              <a:spcAft>
                <a:spcPts val="0"/>
              </a:spcAft>
              <a:buClr>
                <a:srgbClr val="B71E42"/>
              </a:buClr>
              <a:buSzPts val="2000"/>
              <a:buChar char="•"/>
            </a:pPr>
            <a:r>
              <a:rPr lang="en-US" sz="2000">
                <a:solidFill>
                  <a:schemeClr val="dk1"/>
                </a:solidFill>
                <a:latin typeface="Gill Sans"/>
                <a:ea typeface="Gill Sans"/>
                <a:cs typeface="Gill Sans"/>
                <a:sym typeface="Gill Sans"/>
              </a:rPr>
              <a:t>Gingivitis and periodontitis are both types of periodontal disease.</a:t>
            </a:r>
            <a:endParaRPr sz="2000">
              <a:solidFill>
                <a:schemeClr val="dk1"/>
              </a:solidFill>
              <a:latin typeface="Gill Sans"/>
              <a:ea typeface="Gill Sans"/>
              <a:cs typeface="Gill Sans"/>
              <a:sym typeface="Gill Sans"/>
            </a:endParaRPr>
          </a:p>
          <a:p>
            <a:pPr indent="-238125" lvl="0" marL="228600" rtl="0" algn="l">
              <a:lnSpc>
                <a:spcPct val="120000"/>
              </a:lnSpc>
              <a:spcBef>
                <a:spcPts val="1000"/>
              </a:spcBef>
              <a:spcAft>
                <a:spcPts val="0"/>
              </a:spcAft>
              <a:buClr>
                <a:srgbClr val="B71E42"/>
              </a:buClr>
              <a:buSzPts val="2000"/>
              <a:buChar char="•"/>
            </a:pPr>
            <a:r>
              <a:rPr lang="en-US" sz="2000">
                <a:solidFill>
                  <a:schemeClr val="dk1"/>
                </a:solidFill>
                <a:latin typeface="Gill Sans"/>
                <a:ea typeface="Gill Sans"/>
                <a:cs typeface="Gill Sans"/>
                <a:sym typeface="Gill Sans"/>
              </a:rPr>
              <a:t>Gingivitis is an early stage of gum disease caused by plaque buildup on teeth. If plaque isn’t properly removed, it will build up at the gum line and can result in inflammation. Symptoms of gingivitis include irritated or red gums that may bleed when brushing or flossing.</a:t>
            </a:r>
            <a:endParaRPr sz="2000">
              <a:solidFill>
                <a:schemeClr val="dk1"/>
              </a:solidFill>
              <a:latin typeface="Gill Sans"/>
              <a:ea typeface="Gill Sans"/>
              <a:cs typeface="Gill Sans"/>
              <a:sym typeface="Gill Sans"/>
            </a:endParaRPr>
          </a:p>
          <a:p>
            <a:pPr indent="-238125" lvl="0" marL="228600" rtl="0" algn="l">
              <a:lnSpc>
                <a:spcPct val="120000"/>
              </a:lnSpc>
              <a:spcBef>
                <a:spcPts val="1000"/>
              </a:spcBef>
              <a:spcAft>
                <a:spcPts val="0"/>
              </a:spcAft>
              <a:buClr>
                <a:srgbClr val="B71E42"/>
              </a:buClr>
              <a:buSzPts val="2000"/>
              <a:buChar char="•"/>
            </a:pPr>
            <a:r>
              <a:rPr lang="en-US" sz="2000">
                <a:solidFill>
                  <a:schemeClr val="dk1"/>
                </a:solidFill>
                <a:latin typeface="Gill Sans"/>
                <a:ea typeface="Gill Sans"/>
                <a:cs typeface="Gill Sans"/>
                <a:sym typeface="Gill Sans"/>
              </a:rPr>
              <a:t>Periodontitis is the later, more severe stages of gum disease, which carries symptoms and health implication such as receding gums, damage to the bone and connective tissue around teeth, and tooth loss.</a:t>
            </a:r>
            <a:endParaRPr sz="2000">
              <a:solidFill>
                <a:schemeClr val="dk1"/>
              </a:solidFill>
              <a:latin typeface="Gill Sans"/>
              <a:ea typeface="Gill Sans"/>
              <a:cs typeface="Gill Sans"/>
              <a:sym typeface="Gill Sans"/>
            </a:endParaRPr>
          </a:p>
          <a:p>
            <a:pPr indent="-238125" lvl="0" marL="228600" rtl="0" algn="l">
              <a:lnSpc>
                <a:spcPct val="120000"/>
              </a:lnSpc>
              <a:spcBef>
                <a:spcPts val="1000"/>
              </a:spcBef>
              <a:spcAft>
                <a:spcPts val="0"/>
              </a:spcAft>
              <a:buClr>
                <a:srgbClr val="B71E42"/>
              </a:buClr>
              <a:buSzPts val="2000"/>
              <a:buChar char="•"/>
            </a:pPr>
            <a:r>
              <a:rPr lang="en-US" sz="2000">
                <a:solidFill>
                  <a:schemeClr val="dk1"/>
                </a:solidFill>
                <a:latin typeface="Gill Sans"/>
                <a:ea typeface="Gill Sans"/>
                <a:cs typeface="Gill Sans"/>
                <a:sym typeface="Gill Sans"/>
              </a:rPr>
              <a:t>The key difference is that gingivitis is reversible, while periodontitis is not.</a:t>
            </a:r>
            <a:endParaRPr/>
          </a:p>
        </p:txBody>
      </p:sp>
      <p:sp>
        <p:nvSpPr>
          <p:cNvPr id="162" name="Google Shape;16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2"/>
          <p:cNvSpPr txBox="1"/>
          <p:nvPr>
            <p:ph type="ctrTitle"/>
          </p:nvPr>
        </p:nvSpPr>
        <p:spPr>
          <a:xfrm>
            <a:off x="2417779" y="802298"/>
            <a:ext cx="8637073" cy="2541431"/>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6600"/>
              <a:buFont typeface="Gill Sans"/>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2417780" y="3531204"/>
            <a:ext cx="8637072"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1000"/>
              </a:spcBef>
              <a:spcAft>
                <a:spcPts val="0"/>
              </a:spcAft>
              <a:buSzPts val="1800"/>
              <a:buNone/>
              <a:defRPr b="0" sz="180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17" name="Google Shape;17;p2"/>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2416500" y="329307"/>
            <a:ext cx="4973915"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1437664"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0" name="Google Shape;20;p2"/>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1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1"/>
          <p:cNvSpPr txBox="1"/>
          <p:nvPr>
            <p:ph idx="1" type="body"/>
          </p:nvPr>
        </p:nvSpPr>
        <p:spPr>
          <a:xfrm rot="5400000">
            <a:off x="4527910" y="-1060599"/>
            <a:ext cx="3450613" cy="960327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85" name="Google Shape;85;p1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8" name="Google Shape;88;p11"/>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12"/>
          <p:cNvSpPr txBox="1"/>
          <p:nvPr>
            <p:ph type="title"/>
          </p:nvPr>
        </p:nvSpPr>
        <p:spPr>
          <a:xfrm rot="5400000">
            <a:off x="7917038" y="2321047"/>
            <a:ext cx="4659889" cy="161574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2"/>
          <p:cNvSpPr txBox="1"/>
          <p:nvPr>
            <p:ph idx="1" type="body"/>
          </p:nvPr>
        </p:nvSpPr>
        <p:spPr>
          <a:xfrm rot="5400000">
            <a:off x="3029143" y="-785498"/>
            <a:ext cx="4659889" cy="782883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2" name="Google Shape;92;p12"/>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12"/>
          <p:cNvCxnSpPr/>
          <p:nvPr/>
        </p:nvCxnSpPr>
        <p:spPr>
          <a:xfrm>
            <a:off x="9439111" y="798973"/>
            <a:ext cx="0" cy="4659889"/>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4" name="Google Shape;24;p3"/>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7" name="Google Shape;27;p3"/>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1454239" y="3806195"/>
            <a:ext cx="8630446"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1000"/>
              </a:spcBef>
              <a:spcAft>
                <a:spcPts val="0"/>
              </a:spcAft>
              <a:buSzPts val="1800"/>
              <a:buNone/>
              <a:defRPr sz="1800">
                <a:solidFill>
                  <a:schemeClr val="dk1"/>
                </a:solidFill>
              </a:defRPr>
            </a:lvl1pPr>
            <a:lvl2pPr indent="-228600" lvl="1" marL="914400" algn="l">
              <a:lnSpc>
                <a:spcPct val="120000"/>
              </a:lnSpc>
              <a:spcBef>
                <a:spcPts val="500"/>
              </a:spcBef>
              <a:spcAft>
                <a:spcPts val="0"/>
              </a:spcAft>
              <a:buSzPts val="1800"/>
              <a:buNone/>
              <a:defRPr sz="18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31" name="Google Shape;31;p4"/>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4" name="Google Shape;34;p4"/>
          <p:cNvCxnSpPr/>
          <p:nvPr/>
        </p:nvCxnSpPr>
        <p:spPr>
          <a:xfrm>
            <a:off x="1454239" y="3804985"/>
            <a:ext cx="863044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5"/>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
          <p:cNvSpPr txBox="1"/>
          <p:nvPr>
            <p:ph idx="1" type="body"/>
          </p:nvPr>
        </p:nvSpPr>
        <p:spPr>
          <a:xfrm>
            <a:off x="1447331" y="2010878"/>
            <a:ext cx="4645152" cy="344859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8" name="Google Shape;38;p5"/>
          <p:cNvSpPr txBox="1"/>
          <p:nvPr>
            <p:ph idx="2" type="body"/>
          </p:nvPr>
        </p:nvSpPr>
        <p:spPr>
          <a:xfrm>
            <a:off x="6413771" y="2017343"/>
            <a:ext cx="4645152" cy="344152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9" name="Google Shape;39;p5"/>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2" name="Google Shape;42;p5"/>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6"/>
          <p:cNvSpPr txBox="1"/>
          <p:nvPr>
            <p:ph type="title"/>
          </p:nvPr>
        </p:nvSpPr>
        <p:spPr>
          <a:xfrm>
            <a:off x="1447191" y="804163"/>
            <a:ext cx="9607661" cy="105631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6"/>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46" name="Google Shape;46;p6"/>
          <p:cNvSpPr txBox="1"/>
          <p:nvPr>
            <p:ph idx="2" type="body"/>
          </p:nvPr>
        </p:nvSpPr>
        <p:spPr>
          <a:xfrm>
            <a:off x="1447191" y="2824269"/>
            <a:ext cx="4645152" cy="264445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7" name="Google Shape;47;p6"/>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48" name="Google Shape;48;p6"/>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9" name="Google Shape;49;p6"/>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2" name="Google Shape;52;p6"/>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7"/>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7"/>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8" name="Google Shape;58;p7"/>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8"/>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9"/>
          <p:cNvSpPr txBox="1"/>
          <p:nvPr>
            <p:ph type="title"/>
          </p:nvPr>
        </p:nvSpPr>
        <p:spPr>
          <a:xfrm>
            <a:off x="1444671" y="798973"/>
            <a:ext cx="3273099"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
          <p:cNvSpPr txBox="1"/>
          <p:nvPr>
            <p:ph idx="1" type="body"/>
          </p:nvPr>
        </p:nvSpPr>
        <p:spPr>
          <a:xfrm>
            <a:off x="5043714" y="798974"/>
            <a:ext cx="6012470" cy="4658826"/>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6" name="Google Shape;66;p9"/>
          <p:cNvSpPr txBox="1"/>
          <p:nvPr>
            <p:ph idx="2" type="body"/>
          </p:nvPr>
        </p:nvSpPr>
        <p:spPr>
          <a:xfrm>
            <a:off x="1444671" y="3205491"/>
            <a:ext cx="3275013" cy="224818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67" name="Google Shape;67;p9"/>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0" name="Google Shape;70;p9"/>
          <p:cNvCxnSpPr/>
          <p:nvPr/>
        </p:nvCxnSpPr>
        <p:spPr>
          <a:xfrm>
            <a:off x="1448280" y="3205491"/>
            <a:ext cx="326949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grpSp>
        <p:nvGrpSpPr>
          <p:cNvPr id="72" name="Google Shape;72;p10"/>
          <p:cNvGrpSpPr/>
          <p:nvPr/>
        </p:nvGrpSpPr>
        <p:grpSpPr>
          <a:xfrm>
            <a:off x="7477387" y="482170"/>
            <a:ext cx="4074533" cy="5149101"/>
            <a:chOff x="7477387" y="482170"/>
            <a:chExt cx="4074533" cy="5149101"/>
          </a:xfrm>
        </p:grpSpPr>
        <p:sp>
          <p:nvSpPr>
            <p:cNvPr id="73" name="Google Shape;73;p10"/>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0"/>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10"/>
          <p:cNvSpPr txBox="1"/>
          <p:nvPr>
            <p:ph type="title"/>
          </p:nvPr>
        </p:nvSpPr>
        <p:spPr>
          <a:xfrm>
            <a:off x="1451206" y="1129513"/>
            <a:ext cx="5532328"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0"/>
          <p:cNvSpPr/>
          <p:nvPr>
            <p:ph idx="2" type="pic"/>
          </p:nvPr>
        </p:nvSpPr>
        <p:spPr>
          <a:xfrm>
            <a:off x="8124389" y="1122542"/>
            <a:ext cx="2791171" cy="3866327"/>
          </a:xfrm>
          <a:prstGeom prst="rect">
            <a:avLst/>
          </a:prstGeom>
          <a:solidFill>
            <a:srgbClr val="D8D8D8"/>
          </a:solidFill>
          <a:ln>
            <a:noFill/>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accent1"/>
              </a:buClr>
              <a:buSzPts val="3200"/>
              <a:buFont typeface="Arial"/>
              <a:buNone/>
              <a:defRPr b="0" i="0" sz="3200" u="none" cap="none" strike="noStrike">
                <a:solidFill>
                  <a:schemeClr val="dk1"/>
                </a:solidFill>
                <a:latin typeface="Gill Sans"/>
                <a:ea typeface="Gill Sans"/>
                <a:cs typeface="Gill Sans"/>
                <a:sym typeface="Gill Sans"/>
              </a:defRPr>
            </a:lvl1pPr>
            <a:lvl2pPr lvl="1" marR="0" rtl="0" algn="l">
              <a:lnSpc>
                <a:spcPct val="120000"/>
              </a:lnSpc>
              <a:spcBef>
                <a:spcPts val="500"/>
              </a:spcBef>
              <a:spcAft>
                <a:spcPts val="0"/>
              </a:spcAft>
              <a:buClr>
                <a:schemeClr val="accent1"/>
              </a:buClr>
              <a:buSzPts val="2800"/>
              <a:buFont typeface="Arial"/>
              <a:buNone/>
              <a:defRPr b="0" i="0" sz="2800" u="none" cap="none" strike="noStrike">
                <a:solidFill>
                  <a:schemeClr val="dk1"/>
                </a:solidFill>
                <a:latin typeface="Gill Sans"/>
                <a:ea typeface="Gill Sans"/>
                <a:cs typeface="Gill Sans"/>
                <a:sym typeface="Gill Sans"/>
              </a:defRPr>
            </a:lvl2pPr>
            <a:lvl3pPr lvl="2" marR="0" rtl="0" algn="l">
              <a:lnSpc>
                <a:spcPct val="120000"/>
              </a:lnSpc>
              <a:spcBef>
                <a:spcPts val="500"/>
              </a:spcBef>
              <a:spcAft>
                <a:spcPts val="0"/>
              </a:spcAft>
              <a:buClr>
                <a:schemeClr val="accent1"/>
              </a:buClr>
              <a:buSzPts val="2400"/>
              <a:buFont typeface="Arial"/>
              <a:buNone/>
              <a:defRPr b="0" i="0" sz="2400" u="none" cap="none" strike="noStrike">
                <a:solidFill>
                  <a:schemeClr val="dk1"/>
                </a:solidFill>
                <a:latin typeface="Gill Sans"/>
                <a:ea typeface="Gill Sans"/>
                <a:cs typeface="Gill Sans"/>
                <a:sym typeface="Gill Sans"/>
              </a:defRPr>
            </a:lvl3pPr>
            <a:lvl4pPr lvl="3"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Gill Sans"/>
                <a:ea typeface="Gill Sans"/>
                <a:cs typeface="Gill Sans"/>
                <a:sym typeface="Gill Sans"/>
              </a:defRPr>
            </a:lvl4pPr>
            <a:lvl5pPr lvl="4"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Gill Sans"/>
                <a:ea typeface="Gill Sans"/>
                <a:cs typeface="Gill Sans"/>
                <a:sym typeface="Gill Sans"/>
              </a:defRPr>
            </a:lvl5pPr>
            <a:lvl6pPr lvl="5"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Gill Sans"/>
                <a:ea typeface="Gill Sans"/>
                <a:cs typeface="Gill Sans"/>
                <a:sym typeface="Gill Sans"/>
              </a:defRPr>
            </a:lvl6pPr>
            <a:lvl7pPr lvl="6"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Gill Sans"/>
                <a:ea typeface="Gill Sans"/>
                <a:cs typeface="Gill Sans"/>
                <a:sym typeface="Gill Sans"/>
              </a:defRPr>
            </a:lvl7pPr>
            <a:lvl8pPr lvl="7"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Gill Sans"/>
                <a:ea typeface="Gill Sans"/>
                <a:cs typeface="Gill Sans"/>
                <a:sym typeface="Gill Sans"/>
              </a:defRPr>
            </a:lvl8pPr>
            <a:lvl9pPr lvl="8"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Gill Sans"/>
                <a:ea typeface="Gill Sans"/>
                <a:cs typeface="Gill Sans"/>
                <a:sym typeface="Gill Sans"/>
              </a:defRPr>
            </a:lvl9pPr>
          </a:lstStyle>
          <a:p/>
        </p:txBody>
      </p:sp>
      <p:sp>
        <p:nvSpPr>
          <p:cNvPr id="77" name="Google Shape;77;p10"/>
          <p:cNvSpPr txBox="1"/>
          <p:nvPr>
            <p:ph idx="1" type="body"/>
          </p:nvPr>
        </p:nvSpPr>
        <p:spPr>
          <a:xfrm>
            <a:off x="1450329" y="3145992"/>
            <a:ext cx="5524404" cy="20037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18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8" name="Google Shape;78;p10"/>
          <p:cNvSpPr txBox="1"/>
          <p:nvPr>
            <p:ph idx="10" type="dt"/>
          </p:nvPr>
        </p:nvSpPr>
        <p:spPr>
          <a:xfrm>
            <a:off x="1447382" y="5469856"/>
            <a:ext cx="5527351" cy="32012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1" type="ftr"/>
          </p:nvPr>
        </p:nvSpPr>
        <p:spPr>
          <a:xfrm>
            <a:off x="1447382" y="318640"/>
            <a:ext cx="5541004" cy="32093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1" name="Google Shape;81;p10"/>
          <p:cNvCxnSpPr/>
          <p:nvPr/>
        </p:nvCxnSpPr>
        <p:spPr>
          <a:xfrm>
            <a:off x="1447382" y="3143605"/>
            <a:ext cx="552735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 name="Google Shape;7;p1"/>
          <p:cNvPicPr preferRelativeResize="0"/>
          <p:nvPr/>
        </p:nvPicPr>
        <p:blipFill rotWithShape="1">
          <a:blip r:embed="rId1">
            <a:alphaModFix/>
          </a:blip>
          <a:srcRect b="-1538" l="0" r="0" t="1538"/>
          <a:stretch/>
        </p:blipFill>
        <p:spPr>
          <a:xfrm>
            <a:off x="0" y="6126480"/>
            <a:ext cx="12192000" cy="742950"/>
          </a:xfrm>
          <a:prstGeom prst="rect">
            <a:avLst/>
          </a:prstGeom>
          <a:noFill/>
          <a:ln>
            <a:noFill/>
          </a:ln>
        </p:spPr>
      </p:pic>
      <p:sp>
        <p:nvSpPr>
          <p:cNvPr id="8" name="Google Shape;8;p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Gill Sans"/>
              <a:buNone/>
              <a:defRPr b="0" i="0" sz="3200" u="none" cap="none" strike="noStrik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Gill Sans"/>
                <a:ea typeface="Gill Sans"/>
                <a:cs typeface="Gill Sans"/>
                <a:sym typeface="Gill Sans"/>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Gill Sans"/>
                <a:ea typeface="Gill Sans"/>
                <a:cs typeface="Gill Sans"/>
                <a:sym typeface="Gill Sans"/>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sp>
        <p:nvSpPr>
          <p:cNvPr id="10" name="Google Shape;10;p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1" name="Google Shape;11;p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2" name="Google Shape;12;p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Gill Sans"/>
                <a:ea typeface="Gill Sans"/>
                <a:cs typeface="Gill Sans"/>
                <a:sym typeface="Gill Sans"/>
              </a:defRPr>
            </a:lvl1pPr>
            <a:lvl2pPr indent="0" lvl="1" marL="0" marR="0" rtl="0" algn="r">
              <a:spcBef>
                <a:spcPts val="0"/>
              </a:spcBef>
              <a:buNone/>
              <a:defRPr b="0" i="0" sz="2800" u="none" cap="none" strike="noStrike">
                <a:solidFill>
                  <a:schemeClr val="accent1"/>
                </a:solidFill>
                <a:latin typeface="Gill Sans"/>
                <a:ea typeface="Gill Sans"/>
                <a:cs typeface="Gill Sans"/>
                <a:sym typeface="Gill Sans"/>
              </a:defRPr>
            </a:lvl2pPr>
            <a:lvl3pPr indent="0" lvl="2" marL="0" marR="0" rtl="0" algn="r">
              <a:spcBef>
                <a:spcPts val="0"/>
              </a:spcBef>
              <a:buNone/>
              <a:defRPr b="0" i="0" sz="2800" u="none" cap="none" strike="noStrike">
                <a:solidFill>
                  <a:schemeClr val="accent1"/>
                </a:solidFill>
                <a:latin typeface="Gill Sans"/>
                <a:ea typeface="Gill Sans"/>
                <a:cs typeface="Gill Sans"/>
                <a:sym typeface="Gill Sans"/>
              </a:defRPr>
            </a:lvl3pPr>
            <a:lvl4pPr indent="0" lvl="3" marL="0" marR="0" rtl="0" algn="r">
              <a:spcBef>
                <a:spcPts val="0"/>
              </a:spcBef>
              <a:buNone/>
              <a:defRPr b="0" i="0" sz="2800" u="none" cap="none" strike="noStrike">
                <a:solidFill>
                  <a:schemeClr val="accent1"/>
                </a:solidFill>
                <a:latin typeface="Gill Sans"/>
                <a:ea typeface="Gill Sans"/>
                <a:cs typeface="Gill Sans"/>
                <a:sym typeface="Gill Sans"/>
              </a:defRPr>
            </a:lvl4pPr>
            <a:lvl5pPr indent="0" lvl="4" marL="0" marR="0" rtl="0" algn="r">
              <a:spcBef>
                <a:spcPts val="0"/>
              </a:spcBef>
              <a:buNone/>
              <a:defRPr b="0" i="0" sz="2800" u="none" cap="none" strike="noStrike">
                <a:solidFill>
                  <a:schemeClr val="accent1"/>
                </a:solidFill>
                <a:latin typeface="Gill Sans"/>
                <a:ea typeface="Gill Sans"/>
                <a:cs typeface="Gill Sans"/>
                <a:sym typeface="Gill Sans"/>
              </a:defRPr>
            </a:lvl5pPr>
            <a:lvl6pPr indent="0" lvl="5" marL="0" marR="0" rtl="0" algn="r">
              <a:spcBef>
                <a:spcPts val="0"/>
              </a:spcBef>
              <a:buNone/>
              <a:defRPr b="0" i="0" sz="2800" u="none" cap="none" strike="noStrike">
                <a:solidFill>
                  <a:schemeClr val="accent1"/>
                </a:solidFill>
                <a:latin typeface="Gill Sans"/>
                <a:ea typeface="Gill Sans"/>
                <a:cs typeface="Gill Sans"/>
                <a:sym typeface="Gill Sans"/>
              </a:defRPr>
            </a:lvl6pPr>
            <a:lvl7pPr indent="0" lvl="6" marL="0" marR="0" rtl="0" algn="r">
              <a:spcBef>
                <a:spcPts val="0"/>
              </a:spcBef>
              <a:buNone/>
              <a:defRPr b="0" i="0" sz="2800" u="none" cap="none" strike="noStrike">
                <a:solidFill>
                  <a:schemeClr val="accent1"/>
                </a:solidFill>
                <a:latin typeface="Gill Sans"/>
                <a:ea typeface="Gill Sans"/>
                <a:cs typeface="Gill Sans"/>
                <a:sym typeface="Gill Sans"/>
              </a:defRPr>
            </a:lvl7pPr>
            <a:lvl8pPr indent="0" lvl="7" marL="0" marR="0" rtl="0" algn="r">
              <a:spcBef>
                <a:spcPts val="0"/>
              </a:spcBef>
              <a:buNone/>
              <a:defRPr b="0" i="0" sz="2800" u="none" cap="none" strike="noStrike">
                <a:solidFill>
                  <a:schemeClr val="accent1"/>
                </a:solidFill>
                <a:latin typeface="Gill Sans"/>
                <a:ea typeface="Gill Sans"/>
                <a:cs typeface="Gill Sans"/>
                <a:sym typeface="Gill Sans"/>
              </a:defRPr>
            </a:lvl8pPr>
            <a:lvl9pPr indent="0" lvl="8" marL="0" marR="0" rtl="0" algn="r">
              <a:spcBef>
                <a:spcPts val="0"/>
              </a:spcBef>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1"/>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3"/>
          <p:cNvSpPr txBox="1"/>
          <p:nvPr>
            <p:ph type="ctrTitle"/>
          </p:nvPr>
        </p:nvSpPr>
        <p:spPr>
          <a:xfrm>
            <a:off x="113150" y="802300"/>
            <a:ext cx="11956800" cy="2541300"/>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Gill Sans"/>
              <a:buNone/>
            </a:pPr>
            <a:r>
              <a:rPr lang="en-US" sz="5100"/>
              <a:t>  Oral Health is A Mirror to General Health</a:t>
            </a:r>
            <a:endParaRPr sz="6300"/>
          </a:p>
        </p:txBody>
      </p:sp>
      <p:sp>
        <p:nvSpPr>
          <p:cNvPr id="101" name="Google Shape;101;p13"/>
          <p:cNvSpPr txBox="1"/>
          <p:nvPr>
            <p:ph idx="1" type="subTitle"/>
          </p:nvPr>
        </p:nvSpPr>
        <p:spPr>
          <a:xfrm>
            <a:off x="2417780" y="3531204"/>
            <a:ext cx="8637072" cy="977621"/>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1800"/>
              <a:buNone/>
            </a:pPr>
            <a:r>
              <a:t/>
            </a:r>
            <a:endParaRPr/>
          </a:p>
          <a:p>
            <a:pPr indent="0" lvl="0" marL="0" rtl="0" algn="l">
              <a:lnSpc>
                <a:spcPct val="120000"/>
              </a:lnSpc>
              <a:spcBef>
                <a:spcPts val="0"/>
              </a:spcBef>
              <a:spcAft>
                <a:spcPts val="0"/>
              </a:spcAft>
              <a:buSzPts val="1800"/>
              <a:buNone/>
            </a:pPr>
            <a:r>
              <a:rPr lang="en-US"/>
              <a:t>BY SHAN LI, CAROL ZHENG, and MI LIM KIM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171" name="Shape 171"/>
        <p:cNvGrpSpPr/>
        <p:nvPr/>
      </p:nvGrpSpPr>
      <p:grpSpPr>
        <a:xfrm>
          <a:off x="0" y="0"/>
          <a:ext cx="0" cy="0"/>
          <a:chOff x="0" y="0"/>
          <a:chExt cx="0" cy="0"/>
        </a:xfrm>
      </p:grpSpPr>
      <p:sp>
        <p:nvSpPr>
          <p:cNvPr id="172" name="Google Shape;172;p22"/>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sz="3100"/>
              <a:t>HOW CAN WE PROMOTE A BETTER ORAL HYGIENE?</a:t>
            </a:r>
            <a:br>
              <a:rPr lang="en-US"/>
            </a:br>
            <a:r>
              <a:rPr lang="en-US"/>
              <a:t>DAILY PLAQUE CONTROL!</a:t>
            </a:r>
            <a:endParaRPr/>
          </a:p>
        </p:txBody>
      </p:sp>
      <p:sp>
        <p:nvSpPr>
          <p:cNvPr id="173" name="Google Shape;173;p22"/>
          <p:cNvSpPr txBox="1"/>
          <p:nvPr>
            <p:ph idx="1" type="body"/>
          </p:nvPr>
        </p:nvSpPr>
        <p:spPr>
          <a:xfrm>
            <a:off x="1451575" y="2015725"/>
            <a:ext cx="3830700" cy="3450600"/>
          </a:xfrm>
          <a:prstGeom prst="rect">
            <a:avLst/>
          </a:prstGeom>
          <a:noFill/>
          <a:ln>
            <a:noFill/>
          </a:ln>
        </p:spPr>
        <p:txBody>
          <a:bodyPr anchorCtr="0" anchor="t" bIns="45700" lIns="91425" spcFirstLastPara="1" rIns="91425" wrap="square" tIns="45700">
            <a:normAutofit/>
          </a:bodyPr>
          <a:lstStyle/>
          <a:p>
            <a:pPr indent="-292100" lvl="0" marL="228600" rtl="0" algn="l">
              <a:lnSpc>
                <a:spcPct val="120000"/>
              </a:lnSpc>
              <a:spcBef>
                <a:spcPts val="0"/>
              </a:spcBef>
              <a:spcAft>
                <a:spcPts val="0"/>
              </a:spcAft>
              <a:buSzPts val="3000"/>
              <a:buChar char="•"/>
            </a:pPr>
            <a:r>
              <a:rPr lang="en-US" sz="3000"/>
              <a:t>Toothbrushing</a:t>
            </a:r>
            <a:endParaRPr sz="3000"/>
          </a:p>
          <a:p>
            <a:pPr indent="-292100" lvl="0" marL="228600" rtl="0" algn="l">
              <a:lnSpc>
                <a:spcPct val="120000"/>
              </a:lnSpc>
              <a:spcBef>
                <a:spcPts val="1000"/>
              </a:spcBef>
              <a:spcAft>
                <a:spcPts val="0"/>
              </a:spcAft>
              <a:buSzPts val="3000"/>
              <a:buChar char="•"/>
            </a:pPr>
            <a:r>
              <a:rPr lang="en-US" sz="3000"/>
              <a:t>Flossing</a:t>
            </a:r>
            <a:endParaRPr sz="3000"/>
          </a:p>
          <a:p>
            <a:pPr indent="-292100" lvl="0" marL="228600" rtl="0" algn="l">
              <a:lnSpc>
                <a:spcPct val="120000"/>
              </a:lnSpc>
              <a:spcBef>
                <a:spcPts val="1000"/>
              </a:spcBef>
              <a:spcAft>
                <a:spcPts val="0"/>
              </a:spcAft>
              <a:buSzPts val="3000"/>
              <a:buChar char="•"/>
            </a:pPr>
            <a:r>
              <a:rPr lang="en-US" sz="3000"/>
              <a:t>Rinsing</a:t>
            </a:r>
            <a:endParaRPr sz="3000"/>
          </a:p>
          <a:p>
            <a:pPr indent="0" lvl="0" marL="0" rtl="0" algn="l">
              <a:lnSpc>
                <a:spcPct val="120000"/>
              </a:lnSpc>
              <a:spcBef>
                <a:spcPts val="1000"/>
              </a:spcBef>
              <a:spcAft>
                <a:spcPts val="0"/>
              </a:spcAft>
              <a:buSzPts val="2000"/>
              <a:buNone/>
            </a:pPr>
            <a:r>
              <a:t/>
            </a:r>
            <a:endParaRPr/>
          </a:p>
        </p:txBody>
      </p:sp>
      <p:pic>
        <p:nvPicPr>
          <p:cNvPr descr="Icon&#10;&#10;Description automatically generated" id="174" name="Google Shape;174;p22"/>
          <p:cNvPicPr preferRelativeResize="0"/>
          <p:nvPr/>
        </p:nvPicPr>
        <p:blipFill rotWithShape="1">
          <a:blip r:embed="rId3">
            <a:alphaModFix/>
          </a:blip>
          <a:srcRect b="0" l="0" r="0" t="0"/>
          <a:stretch/>
        </p:blipFill>
        <p:spPr>
          <a:xfrm>
            <a:off x="5389700" y="2309875"/>
            <a:ext cx="6291000" cy="3026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178" name="Shape 178"/>
        <p:cNvGrpSpPr/>
        <p:nvPr/>
      </p:nvGrpSpPr>
      <p:grpSpPr>
        <a:xfrm>
          <a:off x="0" y="0"/>
          <a:ext cx="0" cy="0"/>
          <a:chOff x="0" y="0"/>
          <a:chExt cx="0" cy="0"/>
        </a:xfrm>
      </p:grpSpPr>
      <p:sp>
        <p:nvSpPr>
          <p:cNvPr id="179" name="Google Shape;179;p23"/>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cxnSp>
        <p:nvCxnSpPr>
          <p:cNvPr id="180" name="Google Shape;180;p23"/>
          <p:cNvCxnSpPr/>
          <p:nvPr/>
        </p:nvCxnSpPr>
        <p:spPr>
          <a:xfrm>
            <a:off x="1453896" y="1847088"/>
            <a:ext cx="4177373" cy="0"/>
          </a:xfrm>
          <a:prstGeom prst="straightConnector1">
            <a:avLst/>
          </a:prstGeom>
          <a:noFill/>
          <a:ln cap="flat" cmpd="sng" w="31750">
            <a:solidFill>
              <a:schemeClr val="accent1"/>
            </a:solidFill>
            <a:prstDash val="solid"/>
            <a:round/>
            <a:headEnd len="sm" w="sm" type="none"/>
            <a:tailEnd len="sm" w="sm" type="none"/>
          </a:ln>
        </p:spPr>
      </p:cxnSp>
      <p:sp>
        <p:nvSpPr>
          <p:cNvPr id="181" name="Google Shape;181;p23"/>
          <p:cNvSpPr txBox="1"/>
          <p:nvPr>
            <p:ph type="title"/>
          </p:nvPr>
        </p:nvSpPr>
        <p:spPr>
          <a:xfrm>
            <a:off x="1451580" y="804520"/>
            <a:ext cx="4176511"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TOOTHBRUSHING</a:t>
            </a:r>
            <a:br>
              <a:rPr lang="en-US"/>
            </a:br>
            <a:r>
              <a:rPr lang="en-US" sz="1400"/>
              <a:t>REMOVE PLAQUE ON THE SURFACE OF TEETH</a:t>
            </a:r>
            <a:endParaRPr/>
          </a:p>
        </p:txBody>
      </p:sp>
      <p:sp>
        <p:nvSpPr>
          <p:cNvPr id="182" name="Google Shape;182;p23"/>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83" name="Google Shape;183;p23"/>
          <p:cNvSpPr txBox="1"/>
          <p:nvPr>
            <p:ph idx="1" type="body"/>
          </p:nvPr>
        </p:nvSpPr>
        <p:spPr>
          <a:xfrm>
            <a:off x="1451581" y="2015732"/>
            <a:ext cx="4172212" cy="3450613"/>
          </a:xfrm>
          <a:prstGeom prst="rect">
            <a:avLst/>
          </a:prstGeom>
          <a:noFill/>
          <a:ln>
            <a:noFill/>
          </a:ln>
        </p:spPr>
        <p:txBody>
          <a:bodyPr anchorCtr="0" anchor="t" bIns="45700" lIns="91425" spcFirstLastPara="1" rIns="91425" wrap="square" tIns="45700">
            <a:normAutofit/>
          </a:bodyPr>
          <a:lstStyle/>
          <a:p>
            <a:pPr indent="-260350" lvl="0" marL="228600" rtl="0" algn="l">
              <a:lnSpc>
                <a:spcPct val="120000"/>
              </a:lnSpc>
              <a:spcBef>
                <a:spcPts val="0"/>
              </a:spcBef>
              <a:spcAft>
                <a:spcPts val="0"/>
              </a:spcAft>
              <a:buSzPts val="2500"/>
              <a:buChar char="•"/>
            </a:pPr>
            <a:r>
              <a:rPr lang="en-US" sz="2500"/>
              <a:t>Soft toothbrush</a:t>
            </a:r>
            <a:endParaRPr sz="2500"/>
          </a:p>
          <a:p>
            <a:pPr indent="-260350" lvl="0" marL="228600" rtl="0" algn="l">
              <a:lnSpc>
                <a:spcPct val="120000"/>
              </a:lnSpc>
              <a:spcBef>
                <a:spcPts val="1000"/>
              </a:spcBef>
              <a:spcAft>
                <a:spcPts val="0"/>
              </a:spcAft>
              <a:buSzPts val="2500"/>
              <a:buChar char="•"/>
            </a:pPr>
            <a:r>
              <a:rPr lang="en-US" sz="2500"/>
              <a:t>Modified bass toothbrushing method</a:t>
            </a:r>
            <a:endParaRPr sz="2500"/>
          </a:p>
          <a:p>
            <a:pPr indent="-260350" lvl="0" marL="228600" rtl="0" algn="l">
              <a:lnSpc>
                <a:spcPct val="120000"/>
              </a:lnSpc>
              <a:spcBef>
                <a:spcPts val="1000"/>
              </a:spcBef>
              <a:spcAft>
                <a:spcPts val="0"/>
              </a:spcAft>
              <a:buSzPts val="2500"/>
              <a:buChar char="•"/>
            </a:pPr>
            <a:r>
              <a:rPr lang="en-US" sz="2500"/>
              <a:t>Brush for 2 minutes</a:t>
            </a:r>
            <a:endParaRPr sz="2500"/>
          </a:p>
          <a:p>
            <a:pPr indent="-260350" lvl="0" marL="228600" rtl="0" algn="l">
              <a:lnSpc>
                <a:spcPct val="120000"/>
              </a:lnSpc>
              <a:spcBef>
                <a:spcPts val="1000"/>
              </a:spcBef>
              <a:spcAft>
                <a:spcPts val="0"/>
              </a:spcAft>
              <a:buSzPts val="2500"/>
              <a:buChar char="•"/>
            </a:pPr>
            <a:r>
              <a:rPr lang="en-US" sz="2500"/>
              <a:t>Brush at least twice daily</a:t>
            </a:r>
            <a:endParaRPr sz="2500"/>
          </a:p>
        </p:txBody>
      </p:sp>
      <p:pic>
        <p:nvPicPr>
          <p:cNvPr descr="A picture containing diagram&#10;&#10;Description automatically generated" id="184" name="Google Shape;184;p23"/>
          <p:cNvPicPr preferRelativeResize="0"/>
          <p:nvPr/>
        </p:nvPicPr>
        <p:blipFill rotWithShape="1">
          <a:blip r:embed="rId3">
            <a:alphaModFix/>
          </a:blip>
          <a:srcRect b="0" l="0" r="0" t="0"/>
          <a:stretch/>
        </p:blipFill>
        <p:spPr>
          <a:xfrm>
            <a:off x="5980600" y="216950"/>
            <a:ext cx="5837375" cy="5495074"/>
          </a:xfrm>
          <a:prstGeom prst="rect">
            <a:avLst/>
          </a:prstGeom>
          <a:noFill/>
          <a:ln>
            <a:noFill/>
          </a:ln>
        </p:spPr>
      </p:pic>
      <p:pic>
        <p:nvPicPr>
          <p:cNvPr id="185" name="Google Shape;185;p23"/>
          <p:cNvPicPr preferRelativeResize="0"/>
          <p:nvPr/>
        </p:nvPicPr>
        <p:blipFill rotWithShape="1">
          <a:blip r:embed="rId4">
            <a:alphaModFix/>
          </a:blip>
          <a:srcRect b="-1538" l="0" r="0" t="1538"/>
          <a:stretch/>
        </p:blipFill>
        <p:spPr>
          <a:xfrm>
            <a:off x="0" y="6126480"/>
            <a:ext cx="12192000" cy="742950"/>
          </a:xfrm>
          <a:prstGeom prst="rect">
            <a:avLst/>
          </a:prstGeom>
          <a:noFill/>
          <a:ln>
            <a:noFill/>
          </a:ln>
        </p:spPr>
      </p:pic>
      <p:cxnSp>
        <p:nvCxnSpPr>
          <p:cNvPr id="186" name="Google Shape;186;p23"/>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190" name="Shape 190"/>
        <p:cNvGrpSpPr/>
        <p:nvPr/>
      </p:nvGrpSpPr>
      <p:grpSpPr>
        <a:xfrm>
          <a:off x="0" y="0"/>
          <a:ext cx="0" cy="0"/>
          <a:chOff x="0" y="0"/>
          <a:chExt cx="0" cy="0"/>
        </a:xfrm>
      </p:grpSpPr>
      <p:sp>
        <p:nvSpPr>
          <p:cNvPr id="191" name="Google Shape;191;p24"/>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92" name="Google Shape;192;p24"/>
          <p:cNvSpPr txBox="1"/>
          <p:nvPr>
            <p:ph type="title"/>
          </p:nvPr>
        </p:nvSpPr>
        <p:spPr>
          <a:xfrm>
            <a:off x="1451580" y="804519"/>
            <a:ext cx="4325112" cy="104923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Gill Sans"/>
              <a:buNone/>
            </a:pPr>
            <a:r>
              <a:rPr lang="en-US" sz="3600"/>
              <a:t>FLOSSING</a:t>
            </a:r>
            <a:br>
              <a:rPr lang="en-US" sz="2200"/>
            </a:br>
            <a:r>
              <a:rPr lang="en-US" sz="1800"/>
              <a:t>REMOVES PLAQUES BETWEEN TEETH AND UNDER GUMS</a:t>
            </a:r>
            <a:endParaRPr/>
          </a:p>
        </p:txBody>
      </p:sp>
      <p:cxnSp>
        <p:nvCxnSpPr>
          <p:cNvPr id="193" name="Google Shape;193;p24"/>
          <p:cNvCxnSpPr/>
          <p:nvPr/>
        </p:nvCxnSpPr>
        <p:spPr>
          <a:xfrm>
            <a:off x="1451579" y="1853754"/>
            <a:ext cx="4325112" cy="0"/>
          </a:xfrm>
          <a:prstGeom prst="straightConnector1">
            <a:avLst/>
          </a:prstGeom>
          <a:noFill/>
          <a:ln cap="flat" cmpd="sng" w="31750">
            <a:solidFill>
              <a:schemeClr val="accent1"/>
            </a:solidFill>
            <a:prstDash val="solid"/>
            <a:round/>
            <a:headEnd len="sm" w="sm" type="none"/>
            <a:tailEnd len="sm" w="sm" type="none"/>
          </a:ln>
        </p:spPr>
      </p:cxnSp>
      <p:sp>
        <p:nvSpPr>
          <p:cNvPr id="194" name="Google Shape;194;p24"/>
          <p:cNvSpPr/>
          <p:nvPr/>
        </p:nvSpPr>
        <p:spPr>
          <a:xfrm>
            <a:off x="0" y="2019476"/>
            <a:ext cx="12192000" cy="4838524"/>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95" name="Google Shape;195;p24"/>
          <p:cNvSpPr txBox="1"/>
          <p:nvPr>
            <p:ph idx="1" type="body"/>
          </p:nvPr>
        </p:nvSpPr>
        <p:spPr>
          <a:xfrm>
            <a:off x="1451579" y="2015732"/>
            <a:ext cx="4325113" cy="4074172"/>
          </a:xfrm>
          <a:prstGeom prst="rect">
            <a:avLst/>
          </a:prstGeom>
          <a:noFill/>
          <a:ln>
            <a:noFill/>
          </a:ln>
        </p:spPr>
        <p:txBody>
          <a:bodyPr anchorCtr="0" anchor="t" bIns="45700" lIns="91425" spcFirstLastPara="1" rIns="91425" wrap="square" tIns="45700">
            <a:normAutofit/>
          </a:bodyPr>
          <a:lstStyle/>
          <a:p>
            <a:pPr indent="-266700" lvl="0" marL="228600" rtl="0" algn="l">
              <a:lnSpc>
                <a:spcPct val="120000"/>
              </a:lnSpc>
              <a:spcBef>
                <a:spcPts val="0"/>
              </a:spcBef>
              <a:spcAft>
                <a:spcPts val="0"/>
              </a:spcAft>
              <a:buSzPts val="2600"/>
              <a:buChar char="•"/>
            </a:pPr>
            <a:r>
              <a:rPr lang="en-US" sz="2600"/>
              <a:t>Up and down motion</a:t>
            </a:r>
            <a:endParaRPr sz="2600"/>
          </a:p>
          <a:p>
            <a:pPr indent="0" lvl="0" marL="228600" rtl="0" algn="l">
              <a:lnSpc>
                <a:spcPct val="120000"/>
              </a:lnSpc>
              <a:spcBef>
                <a:spcPts val="0"/>
              </a:spcBef>
              <a:spcAft>
                <a:spcPts val="0"/>
              </a:spcAft>
              <a:buNone/>
            </a:pPr>
            <a:r>
              <a:t/>
            </a:r>
            <a:endParaRPr sz="2600"/>
          </a:p>
          <a:p>
            <a:pPr indent="-266700" lvl="0" marL="228600" rtl="0" algn="l">
              <a:lnSpc>
                <a:spcPct val="120000"/>
              </a:lnSpc>
              <a:spcBef>
                <a:spcPts val="1000"/>
              </a:spcBef>
              <a:spcAft>
                <a:spcPts val="0"/>
              </a:spcAft>
              <a:buSzPts val="2600"/>
              <a:buChar char="•"/>
            </a:pPr>
            <a:r>
              <a:rPr lang="en-US" sz="2600"/>
              <a:t>Careful not to cut into gums</a:t>
            </a:r>
            <a:endParaRPr sz="2600"/>
          </a:p>
          <a:p>
            <a:pPr indent="0" lvl="0" marL="228600" rtl="0" algn="l">
              <a:lnSpc>
                <a:spcPct val="120000"/>
              </a:lnSpc>
              <a:spcBef>
                <a:spcPts val="1000"/>
              </a:spcBef>
              <a:spcAft>
                <a:spcPts val="0"/>
              </a:spcAft>
              <a:buNone/>
            </a:pPr>
            <a:r>
              <a:t/>
            </a:r>
            <a:endParaRPr sz="2600"/>
          </a:p>
          <a:p>
            <a:pPr indent="-266700" lvl="0" marL="228600" rtl="0" algn="l">
              <a:lnSpc>
                <a:spcPct val="120000"/>
              </a:lnSpc>
              <a:spcBef>
                <a:spcPts val="1000"/>
              </a:spcBef>
              <a:spcAft>
                <a:spcPts val="0"/>
              </a:spcAft>
              <a:buSzPts val="2600"/>
              <a:buChar char="•"/>
            </a:pPr>
            <a:r>
              <a:rPr lang="en-US" sz="2600"/>
              <a:t>Flossing daily</a:t>
            </a:r>
            <a:endParaRPr sz="2600"/>
          </a:p>
        </p:txBody>
      </p:sp>
      <p:pic>
        <p:nvPicPr>
          <p:cNvPr descr="Diagram&#10;&#10;Description automatically generated" id="196" name="Google Shape;196;p24"/>
          <p:cNvPicPr preferRelativeResize="0"/>
          <p:nvPr/>
        </p:nvPicPr>
        <p:blipFill rotWithShape="1">
          <a:blip r:embed="rId3">
            <a:alphaModFix/>
          </a:blip>
          <a:srcRect b="0" l="0" r="0" t="0"/>
          <a:stretch/>
        </p:blipFill>
        <p:spPr>
          <a:xfrm>
            <a:off x="6096000" y="483450"/>
            <a:ext cx="5727224" cy="5477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200" name="Shape 200"/>
        <p:cNvGrpSpPr/>
        <p:nvPr/>
      </p:nvGrpSpPr>
      <p:grpSpPr>
        <a:xfrm>
          <a:off x="0" y="0"/>
          <a:ext cx="0" cy="0"/>
          <a:chOff x="0" y="0"/>
          <a:chExt cx="0" cy="0"/>
        </a:xfrm>
      </p:grpSpPr>
      <p:sp>
        <p:nvSpPr>
          <p:cNvPr id="201" name="Google Shape;201;p25"/>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Gill Sans"/>
              <a:buNone/>
            </a:pPr>
            <a:r>
              <a:rPr lang="en-US" sz="3600"/>
              <a:t>RINSING </a:t>
            </a:r>
            <a:br>
              <a:rPr lang="en-US"/>
            </a:br>
            <a:r>
              <a:rPr lang="en-US" sz="1600"/>
              <a:t>KILLS BACTERIA IN THE MOUTH </a:t>
            </a:r>
            <a:endParaRPr/>
          </a:p>
        </p:txBody>
      </p:sp>
      <p:sp>
        <p:nvSpPr>
          <p:cNvPr id="202" name="Google Shape;202;p25"/>
          <p:cNvSpPr txBox="1"/>
          <p:nvPr>
            <p:ph idx="1" type="body"/>
          </p:nvPr>
        </p:nvSpPr>
        <p:spPr>
          <a:xfrm>
            <a:off x="1451579" y="2015734"/>
            <a:ext cx="4162555" cy="3450613"/>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1900"/>
              <a:buChar char="•"/>
            </a:pPr>
            <a:r>
              <a:rPr lang="en-US" sz="1900"/>
              <a:t>Rinse after brushing</a:t>
            </a:r>
            <a:endParaRPr/>
          </a:p>
          <a:p>
            <a:pPr indent="-228600" lvl="0" marL="228600" rtl="0" algn="l">
              <a:lnSpc>
                <a:spcPct val="110000"/>
              </a:lnSpc>
              <a:spcBef>
                <a:spcPts val="1000"/>
              </a:spcBef>
              <a:spcAft>
                <a:spcPts val="0"/>
              </a:spcAft>
              <a:buSzPts val="1900"/>
              <a:buChar char="•"/>
            </a:pPr>
            <a:r>
              <a:rPr lang="en-US" sz="1900"/>
              <a:t>Pour 20ml mouthwash into a cup</a:t>
            </a:r>
            <a:endParaRPr/>
          </a:p>
          <a:p>
            <a:pPr indent="-228600" lvl="0" marL="228600" rtl="0" algn="l">
              <a:lnSpc>
                <a:spcPct val="110000"/>
              </a:lnSpc>
              <a:spcBef>
                <a:spcPts val="1000"/>
              </a:spcBef>
              <a:spcAft>
                <a:spcPts val="0"/>
              </a:spcAft>
              <a:buSzPts val="1900"/>
              <a:buChar char="•"/>
            </a:pPr>
            <a:r>
              <a:rPr lang="en-US" sz="1900"/>
              <a:t>Empty the cup into your mouth</a:t>
            </a:r>
            <a:endParaRPr/>
          </a:p>
          <a:p>
            <a:pPr indent="-228600" lvl="0" marL="228600" rtl="0" algn="l">
              <a:lnSpc>
                <a:spcPct val="110000"/>
              </a:lnSpc>
              <a:spcBef>
                <a:spcPts val="1000"/>
              </a:spcBef>
              <a:spcAft>
                <a:spcPts val="0"/>
              </a:spcAft>
              <a:buSzPts val="1900"/>
              <a:buChar char="•"/>
            </a:pPr>
            <a:r>
              <a:rPr lang="en-US" sz="1900"/>
              <a:t>Do not dilute the solution with water</a:t>
            </a:r>
            <a:endParaRPr/>
          </a:p>
          <a:p>
            <a:pPr indent="-228600" lvl="0" marL="228600" rtl="0" algn="l">
              <a:lnSpc>
                <a:spcPct val="110000"/>
              </a:lnSpc>
              <a:spcBef>
                <a:spcPts val="1000"/>
              </a:spcBef>
              <a:spcAft>
                <a:spcPts val="0"/>
              </a:spcAft>
              <a:buSzPts val="1900"/>
              <a:buChar char="•"/>
            </a:pPr>
            <a:r>
              <a:rPr lang="en-US" sz="1900"/>
              <a:t>Swish for 30 seconds</a:t>
            </a:r>
            <a:endParaRPr/>
          </a:p>
          <a:p>
            <a:pPr indent="-228600" lvl="0" marL="228600" rtl="0" algn="l">
              <a:lnSpc>
                <a:spcPct val="110000"/>
              </a:lnSpc>
              <a:spcBef>
                <a:spcPts val="1000"/>
              </a:spcBef>
              <a:spcAft>
                <a:spcPts val="0"/>
              </a:spcAft>
              <a:buSzPts val="1900"/>
              <a:buChar char="•"/>
            </a:pPr>
            <a:r>
              <a:rPr lang="en-US" sz="1900"/>
              <a:t>Spit the solution out</a:t>
            </a:r>
            <a:endParaRPr/>
          </a:p>
          <a:p>
            <a:pPr indent="-228600" lvl="0" marL="228600" rtl="0" algn="l">
              <a:lnSpc>
                <a:spcPct val="110000"/>
              </a:lnSpc>
              <a:spcBef>
                <a:spcPts val="1000"/>
              </a:spcBef>
              <a:spcAft>
                <a:spcPts val="0"/>
              </a:spcAft>
              <a:buSzPts val="1900"/>
              <a:buChar char="•"/>
            </a:pPr>
            <a:r>
              <a:rPr lang="en-US" sz="1900"/>
              <a:t>No drinking, no eating, no rinsing with water in 30 minutes </a:t>
            </a:r>
            <a:endParaRPr/>
          </a:p>
        </p:txBody>
      </p:sp>
      <p:pic>
        <p:nvPicPr>
          <p:cNvPr descr="A picture containing text&#10;&#10;Description automatically generated" id="203" name="Google Shape;203;p25"/>
          <p:cNvPicPr preferRelativeResize="0"/>
          <p:nvPr/>
        </p:nvPicPr>
        <p:blipFill rotWithShape="1">
          <a:blip r:embed="rId3">
            <a:alphaModFix/>
          </a:blip>
          <a:srcRect b="0" l="0" r="0" t="0"/>
          <a:stretch/>
        </p:blipFill>
        <p:spPr>
          <a:xfrm>
            <a:off x="5614134" y="2490849"/>
            <a:ext cx="5767128" cy="21050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207" name="Shape 207"/>
        <p:cNvGrpSpPr/>
        <p:nvPr/>
      </p:nvGrpSpPr>
      <p:grpSpPr>
        <a:xfrm>
          <a:off x="0" y="0"/>
          <a:ext cx="0" cy="0"/>
          <a:chOff x="0" y="0"/>
          <a:chExt cx="0" cy="0"/>
        </a:xfrm>
      </p:grpSpPr>
      <p:sp>
        <p:nvSpPr>
          <p:cNvPr id="208" name="Google Shape;208;p26"/>
          <p:cNvSpPr txBox="1"/>
          <p:nvPr>
            <p:ph type="title"/>
          </p:nvPr>
        </p:nvSpPr>
        <p:spPr>
          <a:xfrm>
            <a:off x="1451579" y="804520"/>
            <a:ext cx="9603275" cy="893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Gill Sans"/>
              <a:buNone/>
            </a:pPr>
            <a:r>
              <a:rPr lang="en-US" sz="3600"/>
              <a:t>DENTURE CARE</a:t>
            </a:r>
            <a:br>
              <a:rPr lang="en-US" sz="3600"/>
            </a:br>
            <a:r>
              <a:rPr lang="en-US" sz="1600"/>
              <a:t>PLAQUE WILL ALSO FORM ON DENTURES AND PARTIAL DENTURES</a:t>
            </a:r>
            <a:endParaRPr/>
          </a:p>
        </p:txBody>
      </p:sp>
      <p:sp>
        <p:nvSpPr>
          <p:cNvPr id="209" name="Google Shape;209;p26"/>
          <p:cNvSpPr txBox="1"/>
          <p:nvPr>
            <p:ph idx="1" type="body"/>
          </p:nvPr>
        </p:nvSpPr>
        <p:spPr>
          <a:xfrm>
            <a:off x="1451579" y="2015734"/>
            <a:ext cx="4158849" cy="3450613"/>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1400"/>
              <a:buChar char="•"/>
            </a:pPr>
            <a:r>
              <a:rPr lang="en-US" sz="1400"/>
              <a:t>Placing a denture in water (or a denture cleanser solution) when it is not being worn</a:t>
            </a:r>
            <a:endParaRPr/>
          </a:p>
          <a:p>
            <a:pPr indent="-228600" lvl="0" marL="228600" rtl="0" algn="l">
              <a:lnSpc>
                <a:spcPct val="110000"/>
              </a:lnSpc>
              <a:spcBef>
                <a:spcPts val="1000"/>
              </a:spcBef>
              <a:spcAft>
                <a:spcPts val="0"/>
              </a:spcAft>
              <a:buSzPts val="1400"/>
              <a:buChar char="•"/>
            </a:pPr>
            <a:r>
              <a:rPr lang="en-US" sz="1400"/>
              <a:t>Use a denture brush or hard nailbrush and scrub off plaque and food particles on teeth including the outside and inside denture under running water</a:t>
            </a:r>
            <a:endParaRPr/>
          </a:p>
          <a:p>
            <a:pPr indent="-228600" lvl="0" marL="228600" rtl="0" algn="l">
              <a:lnSpc>
                <a:spcPct val="110000"/>
              </a:lnSpc>
              <a:spcBef>
                <a:spcPts val="1000"/>
              </a:spcBef>
              <a:spcAft>
                <a:spcPts val="0"/>
              </a:spcAft>
              <a:buSzPts val="1400"/>
              <a:buChar char="•"/>
            </a:pPr>
            <a:r>
              <a:rPr lang="en-US" sz="1400"/>
              <a:t>Denture should NEVER be placed in hot or boiling water</a:t>
            </a:r>
            <a:endParaRPr/>
          </a:p>
          <a:p>
            <a:pPr indent="-228600" lvl="0" marL="228600" rtl="0" algn="l">
              <a:lnSpc>
                <a:spcPct val="110000"/>
              </a:lnSpc>
              <a:spcBef>
                <a:spcPts val="1000"/>
              </a:spcBef>
              <a:spcAft>
                <a:spcPts val="0"/>
              </a:spcAft>
              <a:buSzPts val="1400"/>
              <a:buChar char="•"/>
            </a:pPr>
            <a:r>
              <a:rPr lang="en-US" sz="1400"/>
              <a:t>Denture should NOT be worn 24 hours a day</a:t>
            </a:r>
            <a:endParaRPr/>
          </a:p>
          <a:p>
            <a:pPr indent="-228600" lvl="0" marL="228600" rtl="0" algn="l">
              <a:lnSpc>
                <a:spcPct val="110000"/>
              </a:lnSpc>
              <a:spcBef>
                <a:spcPts val="1000"/>
              </a:spcBef>
              <a:spcAft>
                <a:spcPts val="0"/>
              </a:spcAft>
              <a:buSzPts val="1400"/>
              <a:buChar char="•"/>
            </a:pPr>
            <a:r>
              <a:rPr lang="en-US" sz="1400"/>
              <a:t>Leave out at least 6 hours per day</a:t>
            </a:r>
            <a:endParaRPr/>
          </a:p>
        </p:txBody>
      </p:sp>
      <p:grpSp>
        <p:nvGrpSpPr>
          <p:cNvPr id="210" name="Google Shape;210;p26"/>
          <p:cNvGrpSpPr/>
          <p:nvPr/>
        </p:nvGrpSpPr>
        <p:grpSpPr>
          <a:xfrm>
            <a:off x="6109822" y="2012810"/>
            <a:ext cx="4948659" cy="3453535"/>
            <a:chOff x="7807230" y="2012810"/>
            <a:chExt cx="3251252" cy="3459865"/>
          </a:xfrm>
        </p:grpSpPr>
        <p:sp>
          <p:nvSpPr>
            <p:cNvPr id="211" name="Google Shape;211;p26"/>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sx="98000" rotWithShape="0" algn="tl" dir="4740000" dist="190500" sy="98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12" name="Google Shape;212;p26"/>
            <p:cNvSpPr/>
            <p:nvPr/>
          </p:nvSpPr>
          <p:spPr>
            <a:xfrm>
              <a:off x="7807231" y="2026142"/>
              <a:ext cx="3251250" cy="3440203"/>
            </a:xfrm>
            <a:prstGeom prst="rect">
              <a:avLst/>
            </a:prstGeom>
            <a:solidFill>
              <a:schemeClr val="lt1"/>
            </a:solidFill>
            <a:ln cap="flat" cmpd="sng" w="762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pic>
        <p:nvPicPr>
          <p:cNvPr descr="Diagram&#10;&#10;Description automatically generated" id="213" name="Google Shape;213;p26"/>
          <p:cNvPicPr preferRelativeResize="0"/>
          <p:nvPr/>
        </p:nvPicPr>
        <p:blipFill rotWithShape="1">
          <a:blip r:embed="rId3">
            <a:alphaModFix/>
          </a:blip>
          <a:srcRect b="0" l="0" r="0" t="0"/>
          <a:stretch/>
        </p:blipFill>
        <p:spPr>
          <a:xfrm>
            <a:off x="6277257" y="2502207"/>
            <a:ext cx="4613872" cy="24684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7"/>
          <p:cNvSpPr txBox="1"/>
          <p:nvPr>
            <p:ph type="title"/>
          </p:nvPr>
        </p:nvSpPr>
        <p:spPr>
          <a:xfrm>
            <a:off x="1451575" y="804523"/>
            <a:ext cx="9603300" cy="6855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4200"/>
              <a:t>How to use Fixodent?</a:t>
            </a:r>
            <a:endParaRPr sz="4200"/>
          </a:p>
        </p:txBody>
      </p:sp>
      <p:sp>
        <p:nvSpPr>
          <p:cNvPr id="219" name="Google Shape;219;p27"/>
          <p:cNvSpPr txBox="1"/>
          <p:nvPr>
            <p:ph idx="1" type="body"/>
          </p:nvPr>
        </p:nvSpPr>
        <p:spPr>
          <a:xfrm>
            <a:off x="1451579" y="2015732"/>
            <a:ext cx="9603300" cy="3450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20" name="Google Shape;220;p27"/>
          <p:cNvPicPr preferRelativeResize="0"/>
          <p:nvPr/>
        </p:nvPicPr>
        <p:blipFill>
          <a:blip r:embed="rId3">
            <a:alphaModFix/>
          </a:blip>
          <a:stretch>
            <a:fillRect/>
          </a:stretch>
        </p:blipFill>
        <p:spPr>
          <a:xfrm>
            <a:off x="6579275" y="2351850"/>
            <a:ext cx="4225675" cy="2934525"/>
          </a:xfrm>
          <a:prstGeom prst="rect">
            <a:avLst/>
          </a:prstGeom>
          <a:noFill/>
          <a:ln>
            <a:noFill/>
          </a:ln>
        </p:spPr>
      </p:pic>
      <p:pic>
        <p:nvPicPr>
          <p:cNvPr id="221" name="Google Shape;221;p27"/>
          <p:cNvPicPr preferRelativeResize="0"/>
          <p:nvPr/>
        </p:nvPicPr>
        <p:blipFill>
          <a:blip r:embed="rId4">
            <a:alphaModFix/>
          </a:blip>
          <a:stretch>
            <a:fillRect/>
          </a:stretch>
        </p:blipFill>
        <p:spPr>
          <a:xfrm>
            <a:off x="1451575" y="2015725"/>
            <a:ext cx="4762500" cy="4005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8"/>
          <p:cNvSpPr txBox="1"/>
          <p:nvPr>
            <p:ph type="title"/>
          </p:nvPr>
        </p:nvSpPr>
        <p:spPr>
          <a:xfrm>
            <a:off x="1451579" y="804519"/>
            <a:ext cx="9603300" cy="10491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4200"/>
              <a:t>How to use Efferdent?</a:t>
            </a:r>
            <a:endParaRPr sz="4200"/>
          </a:p>
        </p:txBody>
      </p:sp>
      <p:sp>
        <p:nvSpPr>
          <p:cNvPr id="227" name="Google Shape;227;p28"/>
          <p:cNvSpPr txBox="1"/>
          <p:nvPr>
            <p:ph idx="1" type="body"/>
          </p:nvPr>
        </p:nvSpPr>
        <p:spPr>
          <a:xfrm>
            <a:off x="1552375" y="2015725"/>
            <a:ext cx="8122200" cy="39441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28" name="Google Shape;228;p28"/>
          <p:cNvPicPr preferRelativeResize="0"/>
          <p:nvPr/>
        </p:nvPicPr>
        <p:blipFill>
          <a:blip r:embed="rId3">
            <a:alphaModFix/>
          </a:blip>
          <a:stretch>
            <a:fillRect/>
          </a:stretch>
        </p:blipFill>
        <p:spPr>
          <a:xfrm>
            <a:off x="1552375" y="2058913"/>
            <a:ext cx="7898950" cy="3857725"/>
          </a:xfrm>
          <a:prstGeom prst="rect">
            <a:avLst/>
          </a:prstGeom>
          <a:noFill/>
          <a:ln>
            <a:noFill/>
          </a:ln>
        </p:spPr>
      </p:pic>
      <p:sp>
        <p:nvSpPr>
          <p:cNvPr id="229" name="Google Shape;229;p28"/>
          <p:cNvSpPr txBox="1"/>
          <p:nvPr/>
        </p:nvSpPr>
        <p:spPr>
          <a:xfrm>
            <a:off x="1081100" y="3167400"/>
            <a:ext cx="3940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2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9"/>
          <p:cNvSpPr txBox="1"/>
          <p:nvPr>
            <p:ph type="title"/>
          </p:nvPr>
        </p:nvSpPr>
        <p:spPr>
          <a:xfrm>
            <a:off x="1451575" y="804523"/>
            <a:ext cx="9603300" cy="762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4000"/>
              <a:t>References</a:t>
            </a:r>
            <a:endParaRPr sz="4000"/>
          </a:p>
        </p:txBody>
      </p:sp>
      <p:sp>
        <p:nvSpPr>
          <p:cNvPr id="235" name="Google Shape;235;p29"/>
          <p:cNvSpPr txBox="1"/>
          <p:nvPr>
            <p:ph idx="1" type="body"/>
          </p:nvPr>
        </p:nvSpPr>
        <p:spPr>
          <a:xfrm>
            <a:off x="1451575" y="2233750"/>
            <a:ext cx="9776100" cy="3232800"/>
          </a:xfrm>
          <a:prstGeom prst="rect">
            <a:avLst/>
          </a:prstGeom>
        </p:spPr>
        <p:txBody>
          <a:bodyPr anchorCtr="0" anchor="t" bIns="45700" lIns="91425" spcFirstLastPara="1" rIns="91425" wrap="square" tIns="45700">
            <a:normAutofit fontScale="25000" lnSpcReduction="20000"/>
          </a:bodyPr>
          <a:lstStyle/>
          <a:p>
            <a:pPr indent="-300824" lvl="0" marL="457200" rtl="0" algn="l">
              <a:lnSpc>
                <a:spcPct val="115000"/>
              </a:lnSpc>
              <a:spcBef>
                <a:spcPts val="1200"/>
              </a:spcBef>
              <a:spcAft>
                <a:spcPts val="0"/>
              </a:spcAft>
              <a:buSzPct val="100000"/>
              <a:buAutoNum type="arabicPeriod"/>
            </a:pPr>
            <a:r>
              <a:rPr lang="en-US" sz="4549"/>
              <a:t>Ask the gentle dentist: Yes, flossing definitely is important. (2017, January 25). Retrieved April 13, 2021, from https://www.theoaklandpress.com/news/nation-world-news/ask-the-gentle-dentist-yes-flossing-definitely-is-important/article_b1987a43-cff6-5d1f-a281-95a4a2fd71d3.html</a:t>
            </a:r>
            <a:endParaRPr sz="4549"/>
          </a:p>
          <a:p>
            <a:pPr indent="-300824" lvl="0" marL="457200" rtl="0" algn="l">
              <a:lnSpc>
                <a:spcPct val="115000"/>
              </a:lnSpc>
              <a:spcBef>
                <a:spcPts val="0"/>
              </a:spcBef>
              <a:spcAft>
                <a:spcPts val="0"/>
              </a:spcAft>
              <a:buSzPct val="100000"/>
              <a:buAutoNum type="arabicPeriod"/>
            </a:pPr>
            <a:r>
              <a:rPr lang="en-US" sz="4549"/>
              <a:t>Brushing technique: Bass and Modified BASS METHODS. (n.d.). Retrieved April 13, 2021, from https://tube.medchrome.com/2013/04/brushing-technique-bass-and-modified.html?m=1</a:t>
            </a:r>
            <a:endParaRPr sz="4549"/>
          </a:p>
          <a:p>
            <a:pPr indent="-300824" lvl="0" marL="457200" rtl="0" algn="l">
              <a:lnSpc>
                <a:spcPct val="115000"/>
              </a:lnSpc>
              <a:spcBef>
                <a:spcPts val="0"/>
              </a:spcBef>
              <a:spcAft>
                <a:spcPts val="0"/>
              </a:spcAft>
              <a:buSzPct val="100000"/>
              <a:buAutoNum type="arabicPeriod"/>
            </a:pPr>
            <a:r>
              <a:rPr lang="en-US" sz="4549"/>
              <a:t>Dentalhealthorg. (n.d.). Denture care guidelines. Retrieved April 13, 2021, from https://www.dentalhealth.org/denturecareguidelines</a:t>
            </a:r>
            <a:endParaRPr sz="4549"/>
          </a:p>
          <a:p>
            <a:pPr indent="-300824" lvl="0" marL="457200" rtl="0" algn="l">
              <a:lnSpc>
                <a:spcPct val="115000"/>
              </a:lnSpc>
              <a:spcBef>
                <a:spcPts val="0"/>
              </a:spcBef>
              <a:spcAft>
                <a:spcPts val="0"/>
              </a:spcAft>
              <a:buSzPct val="100000"/>
              <a:buAutoNum type="arabicPeriod"/>
            </a:pPr>
            <a:r>
              <a:rPr lang="en-US" sz="4549"/>
              <a:t>Diabetes and your oral health - mcomie family dentistry. (2018, May 14). Retrieved April 13, 2021, from https://mcomiedentistry.com/diabetes-oral-health/</a:t>
            </a:r>
            <a:endParaRPr sz="4549"/>
          </a:p>
          <a:p>
            <a:pPr indent="-300824" lvl="0" marL="457200" rtl="0" algn="l">
              <a:lnSpc>
                <a:spcPct val="115000"/>
              </a:lnSpc>
              <a:spcBef>
                <a:spcPts val="0"/>
              </a:spcBef>
              <a:spcAft>
                <a:spcPts val="0"/>
              </a:spcAft>
              <a:buSzPct val="100000"/>
              <a:buAutoNum type="arabicPeriod"/>
            </a:pPr>
            <a:r>
              <a:rPr lang="en-US" sz="4549"/>
              <a:t>General dentistry in EDMONDS WA. (2019, January 24). Retrieved April 13, 2021, from https://www.daytondentalsmiles.com/services/general-dentistry/</a:t>
            </a:r>
            <a:endParaRPr sz="4549"/>
          </a:p>
          <a:p>
            <a:pPr indent="-300824" lvl="0" marL="457200" rtl="0" algn="l">
              <a:lnSpc>
                <a:spcPct val="115000"/>
              </a:lnSpc>
              <a:spcBef>
                <a:spcPts val="0"/>
              </a:spcBef>
              <a:spcAft>
                <a:spcPts val="0"/>
              </a:spcAft>
              <a:buSzPct val="100000"/>
              <a:buAutoNum type="arabicPeriod"/>
            </a:pPr>
            <a:r>
              <a:rPr lang="en-US" sz="4549"/>
              <a:t>How oral health and heart disease are connected. (2018, February 20). Retrieved April 13, 2021, from https://doctorschoen.com/oral-health-heart-disease-connected/</a:t>
            </a:r>
            <a:endParaRPr sz="4549"/>
          </a:p>
          <a:p>
            <a:pPr indent="-300824" lvl="0" marL="457200" rtl="0" algn="l">
              <a:lnSpc>
                <a:spcPct val="115000"/>
              </a:lnSpc>
              <a:spcBef>
                <a:spcPts val="0"/>
              </a:spcBef>
              <a:spcAft>
                <a:spcPts val="0"/>
              </a:spcAft>
              <a:buSzPct val="100000"/>
              <a:buAutoNum type="arabicPeriod"/>
            </a:pPr>
            <a:r>
              <a:rPr lang="en-US" sz="4549"/>
              <a:t>The importance of going BEYOND Brushing: LISTERINE® PROFESSIONAL. (n.d.). Retrieved April 13, 2021, from https://www.listerineprofessional.com/products/oral-care-routine/go-beyond-brushing</a:t>
            </a:r>
            <a:endParaRPr sz="4549"/>
          </a:p>
          <a:p>
            <a:pPr indent="-300824" lvl="0" marL="457200" rtl="0" algn="l">
              <a:lnSpc>
                <a:spcPct val="115000"/>
              </a:lnSpc>
              <a:spcBef>
                <a:spcPts val="0"/>
              </a:spcBef>
              <a:spcAft>
                <a:spcPts val="0"/>
              </a:spcAft>
              <a:buSzPct val="100000"/>
              <a:buAutoNum type="arabicPeriod"/>
            </a:pPr>
            <a:r>
              <a:rPr lang="en-US" sz="4549"/>
              <a:t>Oral health and Your Lungs: Reducing the risk of pneumonia and COPD. (n.d.). Retrieved April 13, 2021, from https://www.listerine.in/oral-health-lung-problems-pneumonia-in-elderly</a:t>
            </a:r>
            <a:endParaRPr sz="4549"/>
          </a:p>
          <a:p>
            <a:pPr indent="-300824" lvl="0" marL="457200" rtl="0" algn="l">
              <a:lnSpc>
                <a:spcPct val="115000"/>
              </a:lnSpc>
              <a:spcBef>
                <a:spcPts val="0"/>
              </a:spcBef>
              <a:spcAft>
                <a:spcPts val="0"/>
              </a:spcAft>
              <a:buSzPct val="100000"/>
              <a:buAutoNum type="arabicPeriod"/>
            </a:pPr>
            <a:r>
              <a:rPr lang="en-US" sz="4549"/>
              <a:t>Periodontal disease - Killingly, Putnam, DANIELSON, NORTHEASTERN, CT. (n.d.). Retrieved April 13, 2021, from https://www.killinglydentalcare.com/periodontal-disease.html</a:t>
            </a:r>
            <a:endParaRPr sz="4549"/>
          </a:p>
          <a:p>
            <a:pPr indent="-300824" lvl="0" marL="457200" rtl="0" algn="l">
              <a:lnSpc>
                <a:spcPct val="115000"/>
              </a:lnSpc>
              <a:spcBef>
                <a:spcPts val="0"/>
              </a:spcBef>
              <a:spcAft>
                <a:spcPts val="0"/>
              </a:spcAft>
              <a:buSzPct val="100000"/>
              <a:buAutoNum type="arabicPeriod"/>
            </a:pPr>
            <a:r>
              <a:rPr lang="en-US" sz="4549"/>
              <a:t>Schroeder, H. (2017, June 30). What is plaque and why is it harmful? Retrieved April 13, 2021, from https://www.ledownsdentistry.com/what-is-plaque-and-why-is-it-harmful/</a:t>
            </a:r>
            <a:endParaRPr sz="4549"/>
          </a:p>
          <a:p>
            <a:pPr indent="0" lvl="0" marL="457200" rtl="0" algn="l">
              <a:lnSpc>
                <a:spcPct val="115000"/>
              </a:lnSpc>
              <a:spcBef>
                <a:spcPts val="1200"/>
              </a:spcBef>
              <a:spcAft>
                <a:spcPts val="0"/>
              </a:spcAft>
              <a:buNone/>
            </a:pPr>
            <a:r>
              <a:t/>
            </a:r>
            <a:endParaRPr sz="1500"/>
          </a:p>
          <a:p>
            <a:pPr indent="0" lvl="0" marL="355600" rtl="0" algn="l">
              <a:lnSpc>
                <a:spcPct val="115000"/>
              </a:lnSpc>
              <a:spcBef>
                <a:spcPts val="1200"/>
              </a:spcBef>
              <a:spcAft>
                <a:spcPts val="0"/>
              </a:spcAft>
              <a:buClr>
                <a:schemeClr val="dk1"/>
              </a:buClr>
              <a:buSzPct val="55000"/>
              <a:buFont typeface="Arial"/>
              <a:buNone/>
            </a:pPr>
            <a:r>
              <a:t/>
            </a:r>
            <a:endParaRPr/>
          </a:p>
          <a:p>
            <a:pPr indent="0" lvl="0" marL="0" rtl="0" algn="l">
              <a:spcBef>
                <a:spcPts val="12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239" name="Shape 239"/>
        <p:cNvGrpSpPr/>
        <p:nvPr/>
      </p:nvGrpSpPr>
      <p:grpSpPr>
        <a:xfrm>
          <a:off x="0" y="0"/>
          <a:ext cx="0" cy="0"/>
          <a:chOff x="0" y="0"/>
          <a:chExt cx="0" cy="0"/>
        </a:xfrm>
      </p:grpSpPr>
      <p:sp>
        <p:nvSpPr>
          <p:cNvPr id="240" name="Google Shape;240;p30"/>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1" name="Google Shape;241;p30"/>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242" name="Google Shape;242;p30"/>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243" name="Google Shape;243;p30"/>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
        <p:nvSpPr>
          <p:cNvPr id="244" name="Google Shape;244;p30"/>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45" name="Google Shape;245;p30"/>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46" name="Google Shape;246;p30"/>
          <p:cNvSpPr txBox="1"/>
          <p:nvPr>
            <p:ph type="title"/>
          </p:nvPr>
        </p:nvSpPr>
        <p:spPr>
          <a:xfrm>
            <a:off x="1452616" y="962902"/>
            <a:ext cx="4176384" cy="2380828"/>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Gill Sans"/>
              <a:buNone/>
            </a:pPr>
            <a:r>
              <a:rPr lang="en-US" sz="4800"/>
              <a:t>THANK YOU!</a:t>
            </a:r>
            <a:endParaRPr/>
          </a:p>
        </p:txBody>
      </p:sp>
      <p:cxnSp>
        <p:nvCxnSpPr>
          <p:cNvPr id="247" name="Google Shape;247;p30"/>
          <p:cNvCxnSpPr/>
          <p:nvPr/>
        </p:nvCxnSpPr>
        <p:spPr>
          <a:xfrm>
            <a:off x="1452617" y="3528543"/>
            <a:ext cx="4171479" cy="0"/>
          </a:xfrm>
          <a:prstGeom prst="straightConnector1">
            <a:avLst/>
          </a:prstGeom>
          <a:noFill/>
          <a:ln cap="flat" cmpd="sng" w="31750">
            <a:solidFill>
              <a:schemeClr val="accent1"/>
            </a:solidFill>
            <a:prstDash val="solid"/>
            <a:round/>
            <a:headEnd len="sm" w="sm" type="none"/>
            <a:tailEnd len="sm" w="sm" type="none"/>
          </a:ln>
        </p:spPr>
      </p:cxnSp>
      <p:pic>
        <p:nvPicPr>
          <p:cNvPr descr="Handshake" id="248" name="Google Shape;248;p30"/>
          <p:cNvPicPr preferRelativeResize="0"/>
          <p:nvPr/>
        </p:nvPicPr>
        <p:blipFill rotWithShape="1">
          <a:blip r:embed="rId4">
            <a:alphaModFix/>
          </a:blip>
          <a:srcRect b="0" l="0" r="0" t="0"/>
          <a:stretch/>
        </p:blipFill>
        <p:spPr>
          <a:xfrm>
            <a:off x="6244251" y="805583"/>
            <a:ext cx="4660762" cy="4660762"/>
          </a:xfrm>
          <a:prstGeom prst="rect">
            <a:avLst/>
          </a:prstGeom>
          <a:noFill/>
          <a:ln>
            <a:noFill/>
          </a:ln>
        </p:spPr>
      </p:pic>
      <p:pic>
        <p:nvPicPr>
          <p:cNvPr id="249" name="Google Shape;249;p30"/>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250" name="Google Shape;250;p30"/>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WHY DENTAL HEALTH PROMOTES OVERALL HEALTH?</a:t>
            </a:r>
            <a:endParaRPr/>
          </a:p>
        </p:txBody>
      </p:sp>
      <p:sp>
        <p:nvSpPr>
          <p:cNvPr id="107" name="Google Shape;107;p14"/>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00"/>
              <a:buNone/>
            </a:pPr>
            <a:r>
              <a:rPr lang="en-US"/>
              <a:t>The mouth is a window into the health of the body, many diseases can be seen in the mouth, for example: </a:t>
            </a:r>
            <a:endParaRPr/>
          </a:p>
          <a:p>
            <a:pPr indent="-228600" lvl="0" marL="228600" rtl="0" algn="l">
              <a:lnSpc>
                <a:spcPct val="120000"/>
              </a:lnSpc>
              <a:spcBef>
                <a:spcPts val="1000"/>
              </a:spcBef>
              <a:spcAft>
                <a:spcPts val="0"/>
              </a:spcAft>
              <a:buSzPts val="2000"/>
              <a:buChar char="•"/>
            </a:pPr>
            <a:r>
              <a:rPr lang="en-US"/>
              <a:t>Systemic disease</a:t>
            </a:r>
            <a:endParaRPr/>
          </a:p>
          <a:p>
            <a:pPr indent="-228600" lvl="0" marL="228600" rtl="0" algn="l">
              <a:lnSpc>
                <a:spcPct val="120000"/>
              </a:lnSpc>
              <a:spcBef>
                <a:spcPts val="1000"/>
              </a:spcBef>
              <a:spcAft>
                <a:spcPts val="0"/>
              </a:spcAft>
              <a:buSzPts val="2000"/>
              <a:buChar char="•"/>
            </a:pPr>
            <a:r>
              <a:rPr lang="en-US"/>
              <a:t>Bacteria growth in the oral cavity</a:t>
            </a:r>
            <a:endParaRPr/>
          </a:p>
          <a:p>
            <a:pPr indent="-228600" lvl="0" marL="228600" rtl="0" algn="l">
              <a:lnSpc>
                <a:spcPct val="120000"/>
              </a:lnSpc>
              <a:spcBef>
                <a:spcPts val="1000"/>
              </a:spcBef>
              <a:spcAft>
                <a:spcPts val="0"/>
              </a:spcAft>
              <a:buSzPts val="2000"/>
              <a:buChar char="•"/>
            </a:pPr>
            <a:r>
              <a:rPr lang="en-US"/>
              <a:t>Malnutrition</a:t>
            </a:r>
            <a:endParaRPr/>
          </a:p>
          <a:p>
            <a:pPr indent="0" lvl="0" marL="0" rtl="0" algn="l">
              <a:lnSpc>
                <a:spcPct val="120000"/>
              </a:lnSpc>
              <a:spcBef>
                <a:spcPts val="1000"/>
              </a:spcBef>
              <a:spcAft>
                <a:spcPts val="0"/>
              </a:spcAft>
              <a:buSzPts val="2000"/>
              <a:buNone/>
            </a:pPr>
            <a:r>
              <a:t/>
            </a:r>
            <a:endParaRPr/>
          </a:p>
          <a:p>
            <a:pPr indent="0" lvl="0" marL="0" rtl="0" algn="l">
              <a:lnSpc>
                <a:spcPct val="120000"/>
              </a:lnSpc>
              <a:spcBef>
                <a:spcPts val="1000"/>
              </a:spcBef>
              <a:spcAft>
                <a:spcPts val="0"/>
              </a:spcAft>
              <a:buSzPts val="2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111" name="Shape 111"/>
        <p:cNvGrpSpPr/>
        <p:nvPr/>
      </p:nvGrpSpPr>
      <p:grpSpPr>
        <a:xfrm>
          <a:off x="0" y="0"/>
          <a:ext cx="0" cy="0"/>
          <a:chOff x="0" y="0"/>
          <a:chExt cx="0" cy="0"/>
        </a:xfrm>
      </p:grpSpPr>
      <p:sp>
        <p:nvSpPr>
          <p:cNvPr id="112" name="Google Shape;112;p15"/>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cxnSp>
        <p:nvCxnSpPr>
          <p:cNvPr id="113" name="Google Shape;113;p15"/>
          <p:cNvCxnSpPr/>
          <p:nvPr/>
        </p:nvCxnSpPr>
        <p:spPr>
          <a:xfrm>
            <a:off x="1453896" y="1847088"/>
            <a:ext cx="4177373" cy="0"/>
          </a:xfrm>
          <a:prstGeom prst="straightConnector1">
            <a:avLst/>
          </a:prstGeom>
          <a:noFill/>
          <a:ln cap="flat" cmpd="sng" w="31750">
            <a:solidFill>
              <a:schemeClr val="accent1"/>
            </a:solidFill>
            <a:prstDash val="solid"/>
            <a:round/>
            <a:headEnd len="sm" w="sm" type="none"/>
            <a:tailEnd len="sm" w="sm" type="none"/>
          </a:ln>
        </p:spPr>
      </p:cxnSp>
      <p:sp>
        <p:nvSpPr>
          <p:cNvPr id="114" name="Google Shape;114;p15"/>
          <p:cNvSpPr txBox="1"/>
          <p:nvPr>
            <p:ph type="title"/>
          </p:nvPr>
        </p:nvSpPr>
        <p:spPr>
          <a:xfrm>
            <a:off x="1451580" y="804520"/>
            <a:ext cx="4176511" cy="104923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200"/>
              <a:buFont typeface="Gill Sans"/>
              <a:buNone/>
            </a:pPr>
            <a:r>
              <a:rPr lang="en-US" sz="2200"/>
              <a:t>POOR DENTAL HEALTH CAN MAKE OTHER PROBLEM WORSE</a:t>
            </a:r>
            <a:endParaRPr/>
          </a:p>
        </p:txBody>
      </p:sp>
      <p:sp>
        <p:nvSpPr>
          <p:cNvPr id="115" name="Google Shape;115;p15"/>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6" name="Google Shape;116;p15"/>
          <p:cNvSpPr txBox="1"/>
          <p:nvPr>
            <p:ph idx="1" type="body"/>
          </p:nvPr>
        </p:nvSpPr>
        <p:spPr>
          <a:xfrm>
            <a:off x="1451581" y="2015732"/>
            <a:ext cx="4172212" cy="3450613"/>
          </a:xfrm>
          <a:prstGeom prst="rect">
            <a:avLst/>
          </a:prstGeom>
          <a:noFill/>
          <a:ln>
            <a:noFill/>
          </a:ln>
        </p:spPr>
        <p:txBody>
          <a:bodyPr anchorCtr="0" anchor="t" bIns="45700" lIns="91425" spcFirstLastPara="1" rIns="91425" wrap="square" tIns="45700">
            <a:normAutofit lnSpcReduction="20000"/>
          </a:bodyPr>
          <a:lstStyle/>
          <a:p>
            <a:pPr indent="-304800" lvl="0" marL="228600" rtl="0" algn="l">
              <a:lnSpc>
                <a:spcPct val="120000"/>
              </a:lnSpc>
              <a:spcBef>
                <a:spcPts val="0"/>
              </a:spcBef>
              <a:spcAft>
                <a:spcPts val="0"/>
              </a:spcAft>
              <a:buSzPts val="3200"/>
              <a:buChar char="•"/>
            </a:pPr>
            <a:r>
              <a:rPr lang="en-US" sz="3200"/>
              <a:t>Cardiovascular disease</a:t>
            </a:r>
            <a:endParaRPr sz="3200"/>
          </a:p>
          <a:p>
            <a:pPr indent="-304800" lvl="0" marL="228600" rtl="0" algn="l">
              <a:lnSpc>
                <a:spcPct val="120000"/>
              </a:lnSpc>
              <a:spcBef>
                <a:spcPts val="1000"/>
              </a:spcBef>
              <a:spcAft>
                <a:spcPts val="0"/>
              </a:spcAft>
              <a:buSzPts val="3200"/>
              <a:buChar char="•"/>
            </a:pPr>
            <a:r>
              <a:rPr lang="en-US" sz="3200"/>
              <a:t>Diabetes</a:t>
            </a:r>
            <a:endParaRPr sz="3200"/>
          </a:p>
          <a:p>
            <a:pPr indent="-304800" lvl="0" marL="228600" rtl="0" algn="l">
              <a:lnSpc>
                <a:spcPct val="120000"/>
              </a:lnSpc>
              <a:spcBef>
                <a:spcPts val="1000"/>
              </a:spcBef>
              <a:spcAft>
                <a:spcPts val="0"/>
              </a:spcAft>
              <a:buSzPts val="3200"/>
              <a:buChar char="•"/>
            </a:pPr>
            <a:r>
              <a:rPr lang="en-US" sz="3200"/>
              <a:t>Pneumonia</a:t>
            </a:r>
            <a:endParaRPr sz="3200"/>
          </a:p>
          <a:p>
            <a:pPr indent="0" lvl="0" marL="228600" rtl="0" algn="l">
              <a:spcBef>
                <a:spcPts val="1000"/>
              </a:spcBef>
              <a:spcAft>
                <a:spcPts val="0"/>
              </a:spcAft>
              <a:buNone/>
            </a:pPr>
            <a:r>
              <a:t/>
            </a:r>
            <a:endParaRPr sz="3200"/>
          </a:p>
          <a:p>
            <a:pPr indent="0" lvl="0" marL="228600" rtl="0" algn="l">
              <a:lnSpc>
                <a:spcPct val="120000"/>
              </a:lnSpc>
              <a:spcBef>
                <a:spcPts val="1000"/>
              </a:spcBef>
              <a:spcAft>
                <a:spcPts val="0"/>
              </a:spcAft>
              <a:buNone/>
            </a:pPr>
            <a:r>
              <a:t/>
            </a:r>
            <a:endParaRPr/>
          </a:p>
          <a:p>
            <a:pPr indent="-101600" lvl="0" marL="228600" rtl="0" algn="l">
              <a:lnSpc>
                <a:spcPct val="120000"/>
              </a:lnSpc>
              <a:spcBef>
                <a:spcPts val="1000"/>
              </a:spcBef>
              <a:spcAft>
                <a:spcPts val="0"/>
              </a:spcAft>
              <a:buSzPts val="2000"/>
              <a:buNone/>
            </a:pPr>
            <a:r>
              <a:t/>
            </a:r>
            <a:endParaRPr/>
          </a:p>
        </p:txBody>
      </p:sp>
      <p:pic>
        <p:nvPicPr>
          <p:cNvPr descr="Diagram, text&#10;&#10;Description automatically generated" id="117" name="Google Shape;117;p15"/>
          <p:cNvPicPr preferRelativeResize="0"/>
          <p:nvPr/>
        </p:nvPicPr>
        <p:blipFill rotWithShape="1">
          <a:blip r:embed="rId3">
            <a:alphaModFix/>
          </a:blip>
          <a:srcRect b="0" l="0" r="0" t="0"/>
          <a:stretch/>
        </p:blipFill>
        <p:spPr>
          <a:xfrm>
            <a:off x="6095849" y="648712"/>
            <a:ext cx="5407027" cy="4736752"/>
          </a:xfrm>
          <a:prstGeom prst="rect">
            <a:avLst/>
          </a:prstGeom>
          <a:noFill/>
          <a:ln>
            <a:noFill/>
          </a:ln>
        </p:spPr>
      </p:pic>
      <p:pic>
        <p:nvPicPr>
          <p:cNvPr id="118" name="Google Shape;118;p15"/>
          <p:cNvPicPr preferRelativeResize="0"/>
          <p:nvPr/>
        </p:nvPicPr>
        <p:blipFill rotWithShape="1">
          <a:blip r:embed="rId4">
            <a:alphaModFix/>
          </a:blip>
          <a:srcRect b="-1538" l="0" r="0" t="1538"/>
          <a:stretch/>
        </p:blipFill>
        <p:spPr>
          <a:xfrm>
            <a:off x="0" y="6126480"/>
            <a:ext cx="12192000" cy="742950"/>
          </a:xfrm>
          <a:prstGeom prst="rect">
            <a:avLst/>
          </a:prstGeom>
          <a:noFill/>
          <a:ln>
            <a:noFill/>
          </a:ln>
        </p:spPr>
      </p:pic>
      <p:cxnSp>
        <p:nvCxnSpPr>
          <p:cNvPr id="119" name="Google Shape;119;p15"/>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123" name="Shape 123"/>
        <p:cNvGrpSpPr/>
        <p:nvPr/>
      </p:nvGrpSpPr>
      <p:grpSpPr>
        <a:xfrm>
          <a:off x="0" y="0"/>
          <a:ext cx="0" cy="0"/>
          <a:chOff x="0" y="0"/>
          <a:chExt cx="0" cy="0"/>
        </a:xfrm>
      </p:grpSpPr>
      <p:sp>
        <p:nvSpPr>
          <p:cNvPr id="124" name="Google Shape;124;p16"/>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PNEUMONIA &amp; ORAL HEALTH</a:t>
            </a:r>
            <a:endParaRPr/>
          </a:p>
        </p:txBody>
      </p:sp>
      <p:sp>
        <p:nvSpPr>
          <p:cNvPr id="125" name="Google Shape;125;p16"/>
          <p:cNvSpPr txBox="1"/>
          <p:nvPr>
            <p:ph idx="1" type="body"/>
          </p:nvPr>
        </p:nvSpPr>
        <p:spPr>
          <a:xfrm>
            <a:off x="1451579" y="2015734"/>
            <a:ext cx="4162555" cy="3450613"/>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00"/>
              <a:buNone/>
            </a:pPr>
            <a:r>
              <a:rPr lang="en-US"/>
              <a:t>Healthy gums are the key to lowering your risk for chronic obstructive pulmonary disease and pneumonia. These infections are caused when harmful bacteria associated with periodontal disease is inhaled into the lower respiratory tract.</a:t>
            </a:r>
            <a:endParaRPr/>
          </a:p>
        </p:txBody>
      </p:sp>
      <p:pic>
        <p:nvPicPr>
          <p:cNvPr descr="A picture containing text&#10;&#10;Description automatically generated" id="126" name="Google Shape;126;p16"/>
          <p:cNvPicPr preferRelativeResize="0"/>
          <p:nvPr/>
        </p:nvPicPr>
        <p:blipFill rotWithShape="1">
          <a:blip r:embed="rId3">
            <a:alphaModFix/>
          </a:blip>
          <a:srcRect b="0" l="0" r="0" t="0"/>
          <a:stretch/>
        </p:blipFill>
        <p:spPr>
          <a:xfrm>
            <a:off x="6577868" y="1972871"/>
            <a:ext cx="3680562" cy="34506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130" name="Shape 130"/>
        <p:cNvGrpSpPr/>
        <p:nvPr/>
      </p:nvGrpSpPr>
      <p:grpSpPr>
        <a:xfrm>
          <a:off x="0" y="0"/>
          <a:ext cx="0" cy="0"/>
          <a:chOff x="0" y="0"/>
          <a:chExt cx="0" cy="0"/>
        </a:xfrm>
      </p:grpSpPr>
      <p:sp>
        <p:nvSpPr>
          <p:cNvPr id="131" name="Google Shape;131;p17"/>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cxnSp>
        <p:nvCxnSpPr>
          <p:cNvPr id="132" name="Google Shape;132;p17"/>
          <p:cNvCxnSpPr/>
          <p:nvPr/>
        </p:nvCxnSpPr>
        <p:spPr>
          <a:xfrm>
            <a:off x="1453896" y="1847088"/>
            <a:ext cx="4177373" cy="0"/>
          </a:xfrm>
          <a:prstGeom prst="straightConnector1">
            <a:avLst/>
          </a:prstGeom>
          <a:noFill/>
          <a:ln cap="flat" cmpd="sng" w="31750">
            <a:solidFill>
              <a:schemeClr val="accent1"/>
            </a:solidFill>
            <a:prstDash val="solid"/>
            <a:round/>
            <a:headEnd len="sm" w="sm" type="none"/>
            <a:tailEnd len="sm" w="sm" type="none"/>
          </a:ln>
        </p:spPr>
      </p:cxnSp>
      <p:sp>
        <p:nvSpPr>
          <p:cNvPr id="133" name="Google Shape;133;p17"/>
          <p:cNvSpPr txBox="1"/>
          <p:nvPr>
            <p:ph type="title"/>
          </p:nvPr>
        </p:nvSpPr>
        <p:spPr>
          <a:xfrm>
            <a:off x="1451580" y="804520"/>
            <a:ext cx="4176511"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700"/>
              <a:buFont typeface="Gill Sans"/>
              <a:buNone/>
            </a:pPr>
            <a:r>
              <a:rPr lang="en-US" sz="2700"/>
              <a:t>CARDIOVASCULAR DISEASE &amp; ORAL HEALTH</a:t>
            </a:r>
            <a:endParaRPr/>
          </a:p>
        </p:txBody>
      </p:sp>
      <p:sp>
        <p:nvSpPr>
          <p:cNvPr id="134" name="Google Shape;134;p17"/>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35" name="Google Shape;135;p17"/>
          <p:cNvSpPr txBox="1"/>
          <p:nvPr>
            <p:ph idx="1" type="body"/>
          </p:nvPr>
        </p:nvSpPr>
        <p:spPr>
          <a:xfrm>
            <a:off x="1451581" y="2015732"/>
            <a:ext cx="4172212" cy="3450613"/>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00"/>
              <a:buNone/>
            </a:pPr>
            <a:r>
              <a:rPr lang="en-US"/>
              <a:t>Gum disease (periodontitis) is associated with an increased risk of developing heart disease. Poor dental health increases the risk of a bacterial infection in blood stream, which can affect the heart valves.</a:t>
            </a:r>
            <a:endParaRPr/>
          </a:p>
        </p:txBody>
      </p:sp>
      <p:pic>
        <p:nvPicPr>
          <p:cNvPr descr="Text&#10;&#10;Description automatically generated" id="136" name="Google Shape;136;p17"/>
          <p:cNvPicPr preferRelativeResize="0"/>
          <p:nvPr/>
        </p:nvPicPr>
        <p:blipFill rotWithShape="1">
          <a:blip r:embed="rId3">
            <a:alphaModFix/>
          </a:blip>
          <a:srcRect b="0" l="0" r="0" t="0"/>
          <a:stretch/>
        </p:blipFill>
        <p:spPr>
          <a:xfrm>
            <a:off x="6244251" y="805583"/>
            <a:ext cx="4660762" cy="4660762"/>
          </a:xfrm>
          <a:prstGeom prst="rect">
            <a:avLst/>
          </a:prstGeom>
          <a:noFill/>
          <a:ln>
            <a:noFill/>
          </a:ln>
        </p:spPr>
      </p:pic>
      <p:pic>
        <p:nvPicPr>
          <p:cNvPr id="137" name="Google Shape;137;p17"/>
          <p:cNvPicPr preferRelativeResize="0"/>
          <p:nvPr/>
        </p:nvPicPr>
        <p:blipFill rotWithShape="1">
          <a:blip r:embed="rId4">
            <a:alphaModFix/>
          </a:blip>
          <a:srcRect b="-1538" l="0" r="0" t="1538"/>
          <a:stretch/>
        </p:blipFill>
        <p:spPr>
          <a:xfrm>
            <a:off x="0" y="6126480"/>
            <a:ext cx="12192000" cy="742950"/>
          </a:xfrm>
          <a:prstGeom prst="rect">
            <a:avLst/>
          </a:prstGeom>
          <a:noFill/>
          <a:ln>
            <a:noFill/>
          </a:ln>
        </p:spPr>
      </p:pic>
      <p:cxnSp>
        <p:nvCxnSpPr>
          <p:cNvPr id="138" name="Google Shape;138;p17"/>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142" name="Shape 142"/>
        <p:cNvGrpSpPr/>
        <p:nvPr/>
      </p:nvGrpSpPr>
      <p:grpSpPr>
        <a:xfrm>
          <a:off x="0" y="0"/>
          <a:ext cx="0" cy="0"/>
          <a:chOff x="0" y="0"/>
          <a:chExt cx="0" cy="0"/>
        </a:xfrm>
      </p:grpSpPr>
      <p:sp>
        <p:nvSpPr>
          <p:cNvPr id="143" name="Google Shape;143;p18"/>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DIABETES &amp; ORAL HEALTH</a:t>
            </a:r>
            <a:endParaRPr/>
          </a:p>
        </p:txBody>
      </p:sp>
      <p:sp>
        <p:nvSpPr>
          <p:cNvPr id="144" name="Google Shape;144;p18"/>
          <p:cNvSpPr txBox="1"/>
          <p:nvPr>
            <p:ph idx="1" type="body"/>
          </p:nvPr>
        </p:nvSpPr>
        <p:spPr>
          <a:xfrm>
            <a:off x="1522675" y="1354550"/>
            <a:ext cx="6152700" cy="499200"/>
          </a:xfrm>
          <a:prstGeom prst="rect">
            <a:avLst/>
          </a:prstGeom>
          <a:noFill/>
          <a:ln>
            <a:noFill/>
          </a:ln>
        </p:spPr>
        <p:txBody>
          <a:bodyPr anchorCtr="0" anchor="t" bIns="45700" lIns="91425" spcFirstLastPara="1" rIns="91425" wrap="square" tIns="45700">
            <a:normAutofit fontScale="62500" lnSpcReduction="10000"/>
          </a:bodyPr>
          <a:lstStyle/>
          <a:p>
            <a:pPr indent="0" lvl="0" marL="228600" rtl="0" algn="l">
              <a:lnSpc>
                <a:spcPct val="120000"/>
              </a:lnSpc>
              <a:spcBef>
                <a:spcPts val="0"/>
              </a:spcBef>
              <a:spcAft>
                <a:spcPts val="0"/>
              </a:spcAft>
              <a:buNone/>
            </a:pPr>
            <a:r>
              <a:rPr lang="en-US"/>
              <a:t>Poorly controlled diabetes are higher risk for dental disease.</a:t>
            </a:r>
            <a:endParaRPr/>
          </a:p>
          <a:p>
            <a:pPr indent="0" lvl="0" marL="228600" rtl="0" algn="l">
              <a:lnSpc>
                <a:spcPct val="120000"/>
              </a:lnSpc>
              <a:spcBef>
                <a:spcPts val="0"/>
              </a:spcBef>
              <a:spcAft>
                <a:spcPts val="0"/>
              </a:spcAft>
              <a:buNone/>
            </a:pPr>
            <a:r>
              <a:t/>
            </a:r>
            <a:endParaRPr/>
          </a:p>
        </p:txBody>
      </p:sp>
      <p:pic>
        <p:nvPicPr>
          <p:cNvPr descr="Diagram&#10;&#10;Description automatically generated" id="145" name="Google Shape;145;p18"/>
          <p:cNvPicPr preferRelativeResize="0"/>
          <p:nvPr/>
        </p:nvPicPr>
        <p:blipFill rotWithShape="1">
          <a:blip r:embed="rId3">
            <a:alphaModFix/>
          </a:blip>
          <a:srcRect b="0" l="0" r="0" t="0"/>
          <a:stretch/>
        </p:blipFill>
        <p:spPr>
          <a:xfrm>
            <a:off x="1659725" y="2039400"/>
            <a:ext cx="8872549" cy="3840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txBox="1"/>
          <p:nvPr>
            <p:ph type="title"/>
          </p:nvPr>
        </p:nvSpPr>
        <p:spPr>
          <a:xfrm>
            <a:off x="1294367" y="804519"/>
            <a:ext cx="9603300" cy="1049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WHAT CAUSE DENTAL DISEASE? PLAQUE!</a:t>
            </a:r>
            <a:endParaRPr/>
          </a:p>
        </p:txBody>
      </p:sp>
      <p:sp>
        <p:nvSpPr>
          <p:cNvPr id="151" name="Google Shape;151;p19"/>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00"/>
              <a:buNone/>
            </a:pPr>
            <a:r>
              <a:rPr lang="en-US"/>
              <a:t>What is plaque?</a:t>
            </a:r>
            <a:endParaRPr/>
          </a:p>
          <a:p>
            <a:pPr indent="0" lvl="0" marL="0" rtl="0" algn="l">
              <a:lnSpc>
                <a:spcPct val="120000"/>
              </a:lnSpc>
              <a:spcBef>
                <a:spcPts val="1000"/>
              </a:spcBef>
              <a:spcAft>
                <a:spcPts val="0"/>
              </a:spcAft>
              <a:buSzPts val="2000"/>
              <a:buNone/>
            </a:pPr>
            <a:r>
              <a:t/>
            </a:r>
            <a:endParaRPr/>
          </a:p>
        </p:txBody>
      </p:sp>
      <p:pic>
        <p:nvPicPr>
          <p:cNvPr id="152" name="Google Shape;152;p19"/>
          <p:cNvPicPr preferRelativeResize="0"/>
          <p:nvPr/>
        </p:nvPicPr>
        <p:blipFill>
          <a:blip r:embed="rId3">
            <a:alphaModFix/>
          </a:blip>
          <a:stretch>
            <a:fillRect/>
          </a:stretch>
        </p:blipFill>
        <p:spPr>
          <a:xfrm>
            <a:off x="4453188" y="2085596"/>
            <a:ext cx="6601650" cy="3708575"/>
          </a:xfrm>
          <a:prstGeom prst="rect">
            <a:avLst/>
          </a:prstGeom>
          <a:noFill/>
          <a:ln>
            <a:noFill/>
          </a:ln>
        </p:spPr>
      </p:pic>
      <p:sp>
        <p:nvSpPr>
          <p:cNvPr id="153" name="Google Shape;153;p19"/>
          <p:cNvSpPr txBox="1"/>
          <p:nvPr/>
        </p:nvSpPr>
        <p:spPr>
          <a:xfrm>
            <a:off x="171450" y="2883550"/>
            <a:ext cx="411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Gill Sans"/>
              <a:buNone/>
            </a:pPr>
            <a:r>
              <a:rPr lang="en-US" sz="2800"/>
              <a:t>HOW DOES PLAQUE AFFECT  YOUR ORAL HEALTH?</a:t>
            </a:r>
            <a:endParaRPr/>
          </a:p>
        </p:txBody>
      </p:sp>
      <p:sp>
        <p:nvSpPr>
          <p:cNvPr id="159" name="Google Shape;159;p20"/>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n-US"/>
              <a:t>The bacteria in plaque produce acids that attack tooth enamel causing cavities.</a:t>
            </a:r>
            <a:endParaRPr/>
          </a:p>
          <a:p>
            <a:pPr indent="-228600" lvl="0" marL="228600" rtl="0" algn="l">
              <a:lnSpc>
                <a:spcPct val="120000"/>
              </a:lnSpc>
              <a:spcBef>
                <a:spcPts val="1000"/>
              </a:spcBef>
              <a:spcAft>
                <a:spcPts val="0"/>
              </a:spcAft>
              <a:buSzPts val="2000"/>
              <a:buChar char="•"/>
            </a:pPr>
            <a:r>
              <a:rPr lang="en-US"/>
              <a:t>The bacteria in plaque can also cause the early stage of gum disease called gingivitis.</a:t>
            </a:r>
            <a:endParaRPr/>
          </a:p>
          <a:p>
            <a:pPr indent="-228600" lvl="0" marL="228600" rtl="0" algn="l">
              <a:lnSpc>
                <a:spcPct val="120000"/>
              </a:lnSpc>
              <a:spcBef>
                <a:spcPts val="1000"/>
              </a:spcBef>
              <a:spcAft>
                <a:spcPts val="0"/>
              </a:spcAft>
              <a:buSzPts val="2000"/>
              <a:buChar char="•"/>
            </a:pPr>
            <a:r>
              <a:rPr lang="en-US"/>
              <a:t>If plaque is not regularly removed from your teeth by proper brushing and flossing, it mineralizes into tartar (a hard, yellow or brown deposit that tightly adheres to the teeth can only be moved by a dental professional). If tartar is not removed it can lead to more serious gum disease called periodontitis.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1371600" rtl="0" algn="l">
              <a:lnSpc>
                <a:spcPct val="90000"/>
              </a:lnSpc>
              <a:spcBef>
                <a:spcPts val="0"/>
              </a:spcBef>
              <a:spcAft>
                <a:spcPts val="0"/>
              </a:spcAft>
              <a:buClr>
                <a:schemeClr val="dk1"/>
              </a:buClr>
              <a:buSzPts val="3200"/>
              <a:buFont typeface="Gill Sans"/>
              <a:buNone/>
            </a:pPr>
            <a:r>
              <a:rPr lang="en-US" sz="4100"/>
              <a:t>GINGIVITIS VS PERIODONTITIS</a:t>
            </a:r>
            <a:endParaRPr sz="4100"/>
          </a:p>
        </p:txBody>
      </p:sp>
      <p:sp>
        <p:nvSpPr>
          <p:cNvPr id="165" name="Google Shape;165;p21"/>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p>
            <a:pPr indent="0" lvl="0" marL="228600" rtl="0" algn="l">
              <a:lnSpc>
                <a:spcPct val="120000"/>
              </a:lnSpc>
              <a:spcBef>
                <a:spcPts val="1000"/>
              </a:spcBef>
              <a:spcAft>
                <a:spcPts val="0"/>
              </a:spcAft>
              <a:buNone/>
            </a:pPr>
            <a:r>
              <a:t/>
            </a:r>
            <a:endParaRPr/>
          </a:p>
        </p:txBody>
      </p:sp>
      <p:sp>
        <p:nvSpPr>
          <p:cNvPr id="166" name="Google Shape;166;p21"/>
          <p:cNvSpPr txBox="1"/>
          <p:nvPr/>
        </p:nvSpPr>
        <p:spPr>
          <a:xfrm>
            <a:off x="3397250" y="5628325"/>
            <a:ext cx="503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a:solidFill>
                  <a:schemeClr val="dk1"/>
                </a:solidFill>
                <a:latin typeface="Gill Sans"/>
                <a:ea typeface="Gill Sans"/>
                <a:cs typeface="Gill Sans"/>
                <a:sym typeface="Gill Sans"/>
              </a:rPr>
              <a:t>https://123dentalemergency.com/how-to-relieve-gum-pain/</a:t>
            </a:r>
            <a:endParaRPr>
              <a:latin typeface="Gill Sans"/>
              <a:ea typeface="Gill Sans"/>
              <a:cs typeface="Gill Sans"/>
              <a:sym typeface="Gill Sans"/>
            </a:endParaRPr>
          </a:p>
        </p:txBody>
      </p:sp>
      <p:pic>
        <p:nvPicPr>
          <p:cNvPr id="167" name="Google Shape;167;p21"/>
          <p:cNvPicPr preferRelativeResize="0"/>
          <p:nvPr/>
        </p:nvPicPr>
        <p:blipFill>
          <a:blip r:embed="rId3">
            <a:alphaModFix/>
          </a:blip>
          <a:stretch>
            <a:fillRect/>
          </a:stretch>
        </p:blipFill>
        <p:spPr>
          <a:xfrm>
            <a:off x="1414300" y="2015725"/>
            <a:ext cx="9677825" cy="3450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