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0" r:id="rId2"/>
    <p:sldId id="268" r:id="rId3"/>
    <p:sldId id="258" r:id="rId4"/>
    <p:sldId id="259" r:id="rId5"/>
    <p:sldId id="262" r:id="rId6"/>
    <p:sldId id="263" r:id="rId7"/>
    <p:sldId id="264" r:id="rId8"/>
    <p:sldId id="265" r:id="rId9"/>
    <p:sldId id="256" r:id="rId10"/>
    <p:sldId id="257" r:id="rId11"/>
    <p:sldId id="261" r:id="rId12"/>
    <p:sldId id="267"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bo" initials="l" lastIdx="1" clrIdx="0">
    <p:extLst>
      <p:ext uri="{19B8F6BF-5375-455C-9EA6-DF929625EA0E}">
        <p15:presenceInfo xmlns:p15="http://schemas.microsoft.com/office/powerpoint/2012/main" userId="lesb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25T14:46:34.023" idx="1">
    <p:pos x="10" y="10"/>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584CE-38BA-4E46-B1D7-C10ECAE25B5C}"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52214C2A-92FB-4AB8-AA71-E7CD80E42490}">
      <dgm:prSet/>
      <dgm:spPr/>
      <dgm:t>
        <a:bodyPr/>
        <a:lstStyle/>
        <a:p>
          <a:r>
            <a:rPr lang="en-US" dirty="0">
              <a:latin typeface="Times New Roman" panose="02020603050405020304" pitchFamily="18" charset="0"/>
              <a:cs typeface="Times New Roman" panose="02020603050405020304" pitchFamily="18" charset="0"/>
            </a:rPr>
            <a:t>HANNA KHOMITSEVITCH</a:t>
          </a:r>
          <a:endParaRPr lang="en-US" b="0" i="0" u="none" strike="noStrike" cap="none" baseline="0" noProof="0" dirty="0">
            <a:latin typeface="Times New Roman" panose="02020603050405020304" pitchFamily="18" charset="0"/>
            <a:cs typeface="Times New Roman" panose="02020603050405020304" pitchFamily="18" charset="0"/>
          </a:endParaRPr>
        </a:p>
      </dgm:t>
    </dgm:pt>
    <dgm:pt modelId="{BA0E65FB-820F-4818-8ED5-F51AE6081709}" type="parTrans" cxnId="{E6C9F007-3C27-4D1A-A273-80DFCCBFD275}">
      <dgm:prSet/>
      <dgm:spPr/>
      <dgm:t>
        <a:bodyPr/>
        <a:lstStyle/>
        <a:p>
          <a:endParaRPr lang="en-US"/>
        </a:p>
      </dgm:t>
    </dgm:pt>
    <dgm:pt modelId="{E373D0D6-D300-4557-91ED-4AE74767FCD4}" type="sibTrans" cxnId="{E6C9F007-3C27-4D1A-A273-80DFCCBFD275}">
      <dgm:prSet/>
      <dgm:spPr/>
      <dgm:t>
        <a:bodyPr/>
        <a:lstStyle/>
        <a:p>
          <a:endParaRPr lang="en-US"/>
        </a:p>
      </dgm:t>
    </dgm:pt>
    <dgm:pt modelId="{90865CEE-113C-4AF5-BA6D-08E88D67410E}">
      <dgm:prSet/>
      <dgm:spPr/>
      <dgm:t>
        <a:bodyPr/>
        <a:lstStyle/>
        <a:p>
          <a:r>
            <a:rPr lang="en-US" dirty="0">
              <a:latin typeface="Times New Roman" panose="02020603050405020304" pitchFamily="18" charset="0"/>
              <a:cs typeface="Times New Roman" panose="02020603050405020304" pitchFamily="18" charset="0"/>
            </a:rPr>
            <a:t>SHAN LI</a:t>
          </a:r>
        </a:p>
      </dgm:t>
    </dgm:pt>
    <dgm:pt modelId="{2F34394D-71B0-4D80-A2FE-4BC938040E36}" type="parTrans" cxnId="{6B52F081-3D35-4558-AF19-03C783E26973}">
      <dgm:prSet/>
      <dgm:spPr/>
      <dgm:t>
        <a:bodyPr/>
        <a:lstStyle/>
        <a:p>
          <a:endParaRPr lang="en-US"/>
        </a:p>
      </dgm:t>
    </dgm:pt>
    <dgm:pt modelId="{CC46A506-0EC7-4487-8324-3E1BA46EFDC6}" type="sibTrans" cxnId="{6B52F081-3D35-4558-AF19-03C783E26973}">
      <dgm:prSet/>
      <dgm:spPr/>
      <dgm:t>
        <a:bodyPr/>
        <a:lstStyle/>
        <a:p>
          <a:endParaRPr lang="en-US"/>
        </a:p>
      </dgm:t>
    </dgm:pt>
    <dgm:pt modelId="{215D90B7-FFDD-4155-A416-5A34B7E8B381}">
      <dgm:prSet/>
      <dgm:spPr/>
      <dgm:t>
        <a:bodyPr/>
        <a:lstStyle/>
        <a:p>
          <a:r>
            <a:rPr lang="en-US" dirty="0">
              <a:latin typeface="Times New Roman" panose="02020603050405020304" pitchFamily="18" charset="0"/>
              <a:cs typeface="Times New Roman" panose="02020603050405020304" pitchFamily="18" charset="0"/>
            </a:rPr>
            <a:t>ANARA UTEVOVA</a:t>
          </a:r>
        </a:p>
      </dgm:t>
    </dgm:pt>
    <dgm:pt modelId="{E8ECC40F-7152-40BB-96DB-DAAC338F48B5}" type="parTrans" cxnId="{2B722E31-CA0A-4DFA-B553-FF8383AD4C75}">
      <dgm:prSet/>
      <dgm:spPr/>
      <dgm:t>
        <a:bodyPr/>
        <a:lstStyle/>
        <a:p>
          <a:endParaRPr lang="en-US"/>
        </a:p>
      </dgm:t>
    </dgm:pt>
    <dgm:pt modelId="{5C97FEF8-59C6-4F12-9642-08C3FE56C09E}" type="sibTrans" cxnId="{2B722E31-CA0A-4DFA-B553-FF8383AD4C75}">
      <dgm:prSet/>
      <dgm:spPr/>
      <dgm:t>
        <a:bodyPr/>
        <a:lstStyle/>
        <a:p>
          <a:endParaRPr lang="en-US"/>
        </a:p>
      </dgm:t>
    </dgm:pt>
    <dgm:pt modelId="{A42122A2-63AF-4532-B4B3-6318364F6742}">
      <dgm:prSet/>
      <dgm:spPr/>
      <dgm:t>
        <a:bodyPr/>
        <a:lstStyle/>
        <a:p>
          <a:r>
            <a:rPr lang="en-US" dirty="0">
              <a:latin typeface="Times New Roman" panose="02020603050405020304" pitchFamily="18" charset="0"/>
              <a:cs typeface="Times New Roman" panose="02020603050405020304" pitchFamily="18" charset="0"/>
            </a:rPr>
            <a:t>DEN 1200/E601</a:t>
          </a:r>
        </a:p>
      </dgm:t>
    </dgm:pt>
    <dgm:pt modelId="{2FDAA7F1-42AE-4F92-A92E-AF06918AEA17}" type="parTrans" cxnId="{F96F4640-9F2C-4972-A540-470B1F520B57}">
      <dgm:prSet/>
      <dgm:spPr/>
      <dgm:t>
        <a:bodyPr/>
        <a:lstStyle/>
        <a:p>
          <a:endParaRPr lang="en-US"/>
        </a:p>
      </dgm:t>
    </dgm:pt>
    <dgm:pt modelId="{11102FAF-86D7-4723-B035-5F65ADD72751}" type="sibTrans" cxnId="{F96F4640-9F2C-4972-A540-470B1F520B57}">
      <dgm:prSet/>
      <dgm:spPr/>
      <dgm:t>
        <a:bodyPr/>
        <a:lstStyle/>
        <a:p>
          <a:endParaRPr lang="en-US"/>
        </a:p>
      </dgm:t>
    </dgm:pt>
    <dgm:pt modelId="{62C20762-8147-444C-8E16-341403DC0978}" type="pres">
      <dgm:prSet presAssocID="{6D7584CE-38BA-4E46-B1D7-C10ECAE25B5C}" presName="vert0" presStyleCnt="0">
        <dgm:presLayoutVars>
          <dgm:dir/>
          <dgm:animOne val="branch"/>
          <dgm:animLvl val="lvl"/>
        </dgm:presLayoutVars>
      </dgm:prSet>
      <dgm:spPr/>
    </dgm:pt>
    <dgm:pt modelId="{A0848D7F-1015-49BB-B23A-86F6D67D0D57}" type="pres">
      <dgm:prSet presAssocID="{52214C2A-92FB-4AB8-AA71-E7CD80E42490}" presName="thickLine" presStyleLbl="alignNode1" presStyleIdx="0" presStyleCnt="4"/>
      <dgm:spPr/>
    </dgm:pt>
    <dgm:pt modelId="{0D7B33BB-023E-4C8E-BD85-98E4A9F0551A}" type="pres">
      <dgm:prSet presAssocID="{52214C2A-92FB-4AB8-AA71-E7CD80E42490}" presName="horz1" presStyleCnt="0"/>
      <dgm:spPr/>
    </dgm:pt>
    <dgm:pt modelId="{DBD937AD-B242-4609-8920-C7F46164834C}" type="pres">
      <dgm:prSet presAssocID="{52214C2A-92FB-4AB8-AA71-E7CD80E42490}" presName="tx1" presStyleLbl="revTx" presStyleIdx="0" presStyleCnt="4"/>
      <dgm:spPr/>
    </dgm:pt>
    <dgm:pt modelId="{61951AFE-4055-4A45-951E-D2D6801F4302}" type="pres">
      <dgm:prSet presAssocID="{52214C2A-92FB-4AB8-AA71-E7CD80E42490}" presName="vert1" presStyleCnt="0"/>
      <dgm:spPr/>
    </dgm:pt>
    <dgm:pt modelId="{90A2D8E6-30C0-4F85-9293-1686220CDDA5}" type="pres">
      <dgm:prSet presAssocID="{90865CEE-113C-4AF5-BA6D-08E88D67410E}" presName="thickLine" presStyleLbl="alignNode1" presStyleIdx="1" presStyleCnt="4"/>
      <dgm:spPr/>
    </dgm:pt>
    <dgm:pt modelId="{5747BF15-1D01-4CE8-9EB2-D7F2CE142D0E}" type="pres">
      <dgm:prSet presAssocID="{90865CEE-113C-4AF5-BA6D-08E88D67410E}" presName="horz1" presStyleCnt="0"/>
      <dgm:spPr/>
    </dgm:pt>
    <dgm:pt modelId="{7538EC96-0EFF-4B23-88F2-B62408349C13}" type="pres">
      <dgm:prSet presAssocID="{90865CEE-113C-4AF5-BA6D-08E88D67410E}" presName="tx1" presStyleLbl="revTx" presStyleIdx="1" presStyleCnt="4"/>
      <dgm:spPr/>
    </dgm:pt>
    <dgm:pt modelId="{21BFDBEB-8B9E-4E58-B399-7EC302DBA309}" type="pres">
      <dgm:prSet presAssocID="{90865CEE-113C-4AF5-BA6D-08E88D67410E}" presName="vert1" presStyleCnt="0"/>
      <dgm:spPr/>
    </dgm:pt>
    <dgm:pt modelId="{66222E8F-659A-47F0-91F7-2DEAA2D5C99C}" type="pres">
      <dgm:prSet presAssocID="{215D90B7-FFDD-4155-A416-5A34B7E8B381}" presName="thickLine" presStyleLbl="alignNode1" presStyleIdx="2" presStyleCnt="4"/>
      <dgm:spPr/>
    </dgm:pt>
    <dgm:pt modelId="{0B836070-C4B8-47A5-88BC-9B3347A9B981}" type="pres">
      <dgm:prSet presAssocID="{215D90B7-FFDD-4155-A416-5A34B7E8B381}" presName="horz1" presStyleCnt="0"/>
      <dgm:spPr/>
    </dgm:pt>
    <dgm:pt modelId="{1B8AE67B-5D2A-4369-A4B8-0D6C51CBC75F}" type="pres">
      <dgm:prSet presAssocID="{215D90B7-FFDD-4155-A416-5A34B7E8B381}" presName="tx1" presStyleLbl="revTx" presStyleIdx="2" presStyleCnt="4"/>
      <dgm:spPr/>
    </dgm:pt>
    <dgm:pt modelId="{F91C3924-0471-4EE5-8639-5A462B64B763}" type="pres">
      <dgm:prSet presAssocID="{215D90B7-FFDD-4155-A416-5A34B7E8B381}" presName="vert1" presStyleCnt="0"/>
      <dgm:spPr/>
    </dgm:pt>
    <dgm:pt modelId="{2E514893-600C-4D5D-84B9-66589B055482}" type="pres">
      <dgm:prSet presAssocID="{A42122A2-63AF-4532-B4B3-6318364F6742}" presName="thickLine" presStyleLbl="alignNode1" presStyleIdx="3" presStyleCnt="4"/>
      <dgm:spPr/>
    </dgm:pt>
    <dgm:pt modelId="{E2452D66-27D3-4885-951A-1EED58634E40}" type="pres">
      <dgm:prSet presAssocID="{A42122A2-63AF-4532-B4B3-6318364F6742}" presName="horz1" presStyleCnt="0"/>
      <dgm:spPr/>
    </dgm:pt>
    <dgm:pt modelId="{B7521E0E-192A-4062-8E34-F9DC09E528AB}" type="pres">
      <dgm:prSet presAssocID="{A42122A2-63AF-4532-B4B3-6318364F6742}" presName="tx1" presStyleLbl="revTx" presStyleIdx="3" presStyleCnt="4"/>
      <dgm:spPr/>
    </dgm:pt>
    <dgm:pt modelId="{0628CC33-6F93-42D5-A3FF-640EC0D2E38E}" type="pres">
      <dgm:prSet presAssocID="{A42122A2-63AF-4532-B4B3-6318364F6742}" presName="vert1" presStyleCnt="0"/>
      <dgm:spPr/>
    </dgm:pt>
  </dgm:ptLst>
  <dgm:cxnLst>
    <dgm:cxn modelId="{E6C9F007-3C27-4D1A-A273-80DFCCBFD275}" srcId="{6D7584CE-38BA-4E46-B1D7-C10ECAE25B5C}" destId="{52214C2A-92FB-4AB8-AA71-E7CD80E42490}" srcOrd="0" destOrd="0" parTransId="{BA0E65FB-820F-4818-8ED5-F51AE6081709}" sibTransId="{E373D0D6-D300-4557-91ED-4AE74767FCD4}"/>
    <dgm:cxn modelId="{2B722E31-CA0A-4DFA-B553-FF8383AD4C75}" srcId="{6D7584CE-38BA-4E46-B1D7-C10ECAE25B5C}" destId="{215D90B7-FFDD-4155-A416-5A34B7E8B381}" srcOrd="2" destOrd="0" parTransId="{E8ECC40F-7152-40BB-96DB-DAAC338F48B5}" sibTransId="{5C97FEF8-59C6-4F12-9642-08C3FE56C09E}"/>
    <dgm:cxn modelId="{7F83A73A-DBF3-4169-8E80-C74D97A8A660}" type="presOf" srcId="{90865CEE-113C-4AF5-BA6D-08E88D67410E}" destId="{7538EC96-0EFF-4B23-88F2-B62408349C13}" srcOrd="0" destOrd="0" presId="urn:microsoft.com/office/officeart/2008/layout/LinedList"/>
    <dgm:cxn modelId="{F96F4640-9F2C-4972-A540-470B1F520B57}" srcId="{6D7584CE-38BA-4E46-B1D7-C10ECAE25B5C}" destId="{A42122A2-63AF-4532-B4B3-6318364F6742}" srcOrd="3" destOrd="0" parTransId="{2FDAA7F1-42AE-4F92-A92E-AF06918AEA17}" sibTransId="{11102FAF-86D7-4723-B035-5F65ADD72751}"/>
    <dgm:cxn modelId="{444A756F-DCF6-4649-802F-B6F1609031AB}" type="presOf" srcId="{6D7584CE-38BA-4E46-B1D7-C10ECAE25B5C}" destId="{62C20762-8147-444C-8E16-341403DC0978}" srcOrd="0" destOrd="0" presId="urn:microsoft.com/office/officeart/2008/layout/LinedList"/>
    <dgm:cxn modelId="{6B52F081-3D35-4558-AF19-03C783E26973}" srcId="{6D7584CE-38BA-4E46-B1D7-C10ECAE25B5C}" destId="{90865CEE-113C-4AF5-BA6D-08E88D67410E}" srcOrd="1" destOrd="0" parTransId="{2F34394D-71B0-4D80-A2FE-4BC938040E36}" sibTransId="{CC46A506-0EC7-4487-8324-3E1BA46EFDC6}"/>
    <dgm:cxn modelId="{4F14CA82-3863-41F9-B3D0-3927C89A5B5C}" type="presOf" srcId="{52214C2A-92FB-4AB8-AA71-E7CD80E42490}" destId="{DBD937AD-B242-4609-8920-C7F46164834C}" srcOrd="0" destOrd="0" presId="urn:microsoft.com/office/officeart/2008/layout/LinedList"/>
    <dgm:cxn modelId="{63B82791-0F75-42C3-A664-3D02D3AD7CB2}" type="presOf" srcId="{A42122A2-63AF-4532-B4B3-6318364F6742}" destId="{B7521E0E-192A-4062-8E34-F9DC09E528AB}" srcOrd="0" destOrd="0" presId="urn:microsoft.com/office/officeart/2008/layout/LinedList"/>
    <dgm:cxn modelId="{10A09FD7-0F2C-49A9-B959-7D35BC72562C}" type="presOf" srcId="{215D90B7-FFDD-4155-A416-5A34B7E8B381}" destId="{1B8AE67B-5D2A-4369-A4B8-0D6C51CBC75F}" srcOrd="0" destOrd="0" presId="urn:microsoft.com/office/officeart/2008/layout/LinedList"/>
    <dgm:cxn modelId="{3AD0E898-31A6-4798-964F-63E94D6A983C}" type="presParOf" srcId="{62C20762-8147-444C-8E16-341403DC0978}" destId="{A0848D7F-1015-49BB-B23A-86F6D67D0D57}" srcOrd="0" destOrd="0" presId="urn:microsoft.com/office/officeart/2008/layout/LinedList"/>
    <dgm:cxn modelId="{AE43F170-09AE-40F0-9121-CCAA9D0ACA6D}" type="presParOf" srcId="{62C20762-8147-444C-8E16-341403DC0978}" destId="{0D7B33BB-023E-4C8E-BD85-98E4A9F0551A}" srcOrd="1" destOrd="0" presId="urn:microsoft.com/office/officeart/2008/layout/LinedList"/>
    <dgm:cxn modelId="{FCF33E33-339B-4EDF-AB50-3AC8296A25E5}" type="presParOf" srcId="{0D7B33BB-023E-4C8E-BD85-98E4A9F0551A}" destId="{DBD937AD-B242-4609-8920-C7F46164834C}" srcOrd="0" destOrd="0" presId="urn:microsoft.com/office/officeart/2008/layout/LinedList"/>
    <dgm:cxn modelId="{C32833F5-69A3-4D60-91F3-C21B93DE29E2}" type="presParOf" srcId="{0D7B33BB-023E-4C8E-BD85-98E4A9F0551A}" destId="{61951AFE-4055-4A45-951E-D2D6801F4302}" srcOrd="1" destOrd="0" presId="urn:microsoft.com/office/officeart/2008/layout/LinedList"/>
    <dgm:cxn modelId="{A0D487E4-8CB2-4B78-83FD-79F16BF7BD68}" type="presParOf" srcId="{62C20762-8147-444C-8E16-341403DC0978}" destId="{90A2D8E6-30C0-4F85-9293-1686220CDDA5}" srcOrd="2" destOrd="0" presId="urn:microsoft.com/office/officeart/2008/layout/LinedList"/>
    <dgm:cxn modelId="{A86786FA-D3E2-4973-A7FF-3523D7499558}" type="presParOf" srcId="{62C20762-8147-444C-8E16-341403DC0978}" destId="{5747BF15-1D01-4CE8-9EB2-D7F2CE142D0E}" srcOrd="3" destOrd="0" presId="urn:microsoft.com/office/officeart/2008/layout/LinedList"/>
    <dgm:cxn modelId="{01844BE9-B49C-4473-9D12-6A79A77E5973}" type="presParOf" srcId="{5747BF15-1D01-4CE8-9EB2-D7F2CE142D0E}" destId="{7538EC96-0EFF-4B23-88F2-B62408349C13}" srcOrd="0" destOrd="0" presId="urn:microsoft.com/office/officeart/2008/layout/LinedList"/>
    <dgm:cxn modelId="{1EED253C-0779-4AC9-B749-0F07AFCA4A7D}" type="presParOf" srcId="{5747BF15-1D01-4CE8-9EB2-D7F2CE142D0E}" destId="{21BFDBEB-8B9E-4E58-B399-7EC302DBA309}" srcOrd="1" destOrd="0" presId="urn:microsoft.com/office/officeart/2008/layout/LinedList"/>
    <dgm:cxn modelId="{8ACE1A68-328D-44D8-AAD0-3AA7B6EFC1B1}" type="presParOf" srcId="{62C20762-8147-444C-8E16-341403DC0978}" destId="{66222E8F-659A-47F0-91F7-2DEAA2D5C99C}" srcOrd="4" destOrd="0" presId="urn:microsoft.com/office/officeart/2008/layout/LinedList"/>
    <dgm:cxn modelId="{1DC4C93B-6F05-4993-9A31-9E894BE75090}" type="presParOf" srcId="{62C20762-8147-444C-8E16-341403DC0978}" destId="{0B836070-C4B8-47A5-88BC-9B3347A9B981}" srcOrd="5" destOrd="0" presId="urn:microsoft.com/office/officeart/2008/layout/LinedList"/>
    <dgm:cxn modelId="{22851EDC-2FA0-4A74-9D4D-BAC629E5D12C}" type="presParOf" srcId="{0B836070-C4B8-47A5-88BC-9B3347A9B981}" destId="{1B8AE67B-5D2A-4369-A4B8-0D6C51CBC75F}" srcOrd="0" destOrd="0" presId="urn:microsoft.com/office/officeart/2008/layout/LinedList"/>
    <dgm:cxn modelId="{ABB4FAF9-03DD-49F0-841A-DB0B91C222F1}" type="presParOf" srcId="{0B836070-C4B8-47A5-88BC-9B3347A9B981}" destId="{F91C3924-0471-4EE5-8639-5A462B64B763}" srcOrd="1" destOrd="0" presId="urn:microsoft.com/office/officeart/2008/layout/LinedList"/>
    <dgm:cxn modelId="{CF794DD4-D3E1-4C9C-B1DB-18D388746ED4}" type="presParOf" srcId="{62C20762-8147-444C-8E16-341403DC0978}" destId="{2E514893-600C-4D5D-84B9-66589B055482}" srcOrd="6" destOrd="0" presId="urn:microsoft.com/office/officeart/2008/layout/LinedList"/>
    <dgm:cxn modelId="{09CA0FAE-6275-4640-B71D-B19925976E2E}" type="presParOf" srcId="{62C20762-8147-444C-8E16-341403DC0978}" destId="{E2452D66-27D3-4885-951A-1EED58634E40}" srcOrd="7" destOrd="0" presId="urn:microsoft.com/office/officeart/2008/layout/LinedList"/>
    <dgm:cxn modelId="{291073C1-12A8-4E11-A68E-E735217FF034}" type="presParOf" srcId="{E2452D66-27D3-4885-951A-1EED58634E40}" destId="{B7521E0E-192A-4062-8E34-F9DC09E528AB}" srcOrd="0" destOrd="0" presId="urn:microsoft.com/office/officeart/2008/layout/LinedList"/>
    <dgm:cxn modelId="{293433F3-4D28-4984-A4B5-43DE7F1A77C9}" type="presParOf" srcId="{E2452D66-27D3-4885-951A-1EED58634E40}" destId="{0628CC33-6F93-42D5-A3FF-640EC0D2E38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0872E6-B6E3-4C88-A165-4D82B0A40E78}"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0B000235-76BB-4BA5-85D1-43BCFA850018}">
      <dgm:prSet custT="1"/>
      <dgm:spPr/>
      <dgm:t>
        <a:bodyPr/>
        <a:lstStyle/>
        <a:p>
          <a:pPr rtl="0"/>
          <a:r>
            <a:rPr lang="en-US" sz="2800" dirty="0">
              <a:latin typeface="Times New Roman" panose="02020603050405020304" pitchFamily="18" charset="0"/>
              <a:cs typeface="Times New Roman" panose="02020603050405020304" pitchFamily="18" charset="0"/>
            </a:rPr>
            <a:t>Our topic is focused on the regeneration of the vital tissues that make up the teeth of the oral cavity, with the help of stem cells such as periodontal ligament mesenchymal stromal cells,</a:t>
          </a:r>
          <a:r>
            <a:rPr lang="en-US" altLang="zh-CN" sz="2800" dirty="0">
              <a:latin typeface="Times New Roman" panose="02020603050405020304" pitchFamily="18" charset="0"/>
              <a:cs typeface="Times New Roman" panose="02020603050405020304" pitchFamily="18" charset="0"/>
            </a:rPr>
            <a:t> periodontal ligament stem cells</a:t>
          </a:r>
          <a:r>
            <a:rPr lang="en-US" sz="2800" dirty="0">
              <a:latin typeface="Times New Roman" panose="02020603050405020304" pitchFamily="18" charset="0"/>
              <a:cs typeface="Times New Roman" panose="02020603050405020304" pitchFamily="18" charset="0"/>
            </a:rPr>
            <a:t> and dental pulp cells.</a:t>
          </a:r>
        </a:p>
      </dgm:t>
    </dgm:pt>
    <dgm:pt modelId="{244D4E1A-8C87-4B88-B604-8C99AEB5E940}" type="parTrans" cxnId="{CEC6C1C4-9A83-46CB-BFCA-EEB73C40556E}">
      <dgm:prSet/>
      <dgm:spPr/>
      <dgm:t>
        <a:bodyPr/>
        <a:lstStyle/>
        <a:p>
          <a:endParaRPr lang="en-US"/>
        </a:p>
      </dgm:t>
    </dgm:pt>
    <dgm:pt modelId="{0AB7E843-5621-4595-9917-69B34201E250}" type="sibTrans" cxnId="{CEC6C1C4-9A83-46CB-BFCA-EEB73C40556E}">
      <dgm:prSet/>
      <dgm:spPr/>
      <dgm:t>
        <a:bodyPr/>
        <a:lstStyle/>
        <a:p>
          <a:endParaRPr lang="en-US"/>
        </a:p>
      </dgm:t>
    </dgm:pt>
    <dgm:pt modelId="{11871E1C-71F2-424C-82A2-DBFDF5C6A18E}">
      <dgm:prSet/>
      <dgm:spPr/>
      <dgm:t>
        <a:bodyPr/>
        <a:lstStyle/>
        <a:p>
          <a:r>
            <a:rPr lang="en-US" b="0" dirty="0">
              <a:latin typeface="Times New Roman" panose="02020603050405020304" pitchFamily="18" charset="0"/>
              <a:cs typeface="Times New Roman" panose="02020603050405020304" pitchFamily="18" charset="0"/>
            </a:rPr>
            <a:t>The potential use of Mesenchymal Stromal Cells (MCSs) transplantation for tissue regeneration has been thoroughly studied. One of the reasons why we chose this topic was the fact that despite medical advances and progresses.</a:t>
          </a:r>
        </a:p>
        <a:p>
          <a:r>
            <a:rPr lang="en-US" altLang="zh-CN" b="0" dirty="0">
              <a:latin typeface="Times New Roman" panose="02020603050405020304" pitchFamily="18" charset="0"/>
              <a:cs typeface="Times New Roman" panose="02020603050405020304" pitchFamily="18" charset="0"/>
            </a:rPr>
            <a:t>Experiment also shows PDLSCS (periodontal ligament stem cells) can regenerate periodontal tissue when transplanted to damaged area of periodontal .</a:t>
          </a:r>
          <a:endParaRPr lang="en-US" b="0" dirty="0">
            <a:latin typeface="Times New Roman" panose="02020603050405020304" pitchFamily="18" charset="0"/>
            <a:cs typeface="Times New Roman" panose="02020603050405020304" pitchFamily="18" charset="0"/>
          </a:endParaRPr>
        </a:p>
      </dgm:t>
    </dgm:pt>
    <dgm:pt modelId="{94C154C7-8542-4F6F-AF1C-C69FE09E5DFE}" type="parTrans" cxnId="{62261C56-3941-418C-86A6-36E137B88FA8}">
      <dgm:prSet/>
      <dgm:spPr/>
      <dgm:t>
        <a:bodyPr/>
        <a:lstStyle/>
        <a:p>
          <a:endParaRPr lang="en-US"/>
        </a:p>
      </dgm:t>
    </dgm:pt>
    <dgm:pt modelId="{4C9C2885-B55D-4C69-8830-BCBACE307162}" type="sibTrans" cxnId="{62261C56-3941-418C-86A6-36E137B88FA8}">
      <dgm:prSet/>
      <dgm:spPr/>
      <dgm:t>
        <a:bodyPr/>
        <a:lstStyle/>
        <a:p>
          <a:endParaRPr lang="en-US"/>
        </a:p>
      </dgm:t>
    </dgm:pt>
    <dgm:pt modelId="{61596345-353B-4EBE-B155-43FAAD6594DF}" type="pres">
      <dgm:prSet presAssocID="{3B0872E6-B6E3-4C88-A165-4D82B0A40E78}" presName="vert0" presStyleCnt="0">
        <dgm:presLayoutVars>
          <dgm:dir/>
          <dgm:animOne val="branch"/>
          <dgm:animLvl val="lvl"/>
        </dgm:presLayoutVars>
      </dgm:prSet>
      <dgm:spPr/>
    </dgm:pt>
    <dgm:pt modelId="{0FF54D65-F588-4E11-86B4-C692CAA9D29A}" type="pres">
      <dgm:prSet presAssocID="{0B000235-76BB-4BA5-85D1-43BCFA850018}" presName="thickLine" presStyleLbl="alignNode1" presStyleIdx="0" presStyleCnt="2"/>
      <dgm:spPr/>
    </dgm:pt>
    <dgm:pt modelId="{4E3911C5-11B1-4D5C-9CD7-4F5C835BDB22}" type="pres">
      <dgm:prSet presAssocID="{0B000235-76BB-4BA5-85D1-43BCFA850018}" presName="horz1" presStyleCnt="0"/>
      <dgm:spPr/>
    </dgm:pt>
    <dgm:pt modelId="{2F549FBE-AF96-453B-9778-A02552C85792}" type="pres">
      <dgm:prSet presAssocID="{0B000235-76BB-4BA5-85D1-43BCFA850018}" presName="tx1" presStyleLbl="revTx" presStyleIdx="0" presStyleCnt="2" custScaleY="62515"/>
      <dgm:spPr/>
    </dgm:pt>
    <dgm:pt modelId="{F1F3F514-CEBB-41B1-9FBC-5AA4F0E8B2E8}" type="pres">
      <dgm:prSet presAssocID="{0B000235-76BB-4BA5-85D1-43BCFA850018}" presName="vert1" presStyleCnt="0"/>
      <dgm:spPr/>
    </dgm:pt>
    <dgm:pt modelId="{7EC4590D-3E10-429C-9512-C2B9FD09B10E}" type="pres">
      <dgm:prSet presAssocID="{11871E1C-71F2-424C-82A2-DBFDF5C6A18E}" presName="thickLine" presStyleLbl="alignNode1" presStyleIdx="1" presStyleCnt="2"/>
      <dgm:spPr/>
    </dgm:pt>
    <dgm:pt modelId="{EC645931-7805-4199-A879-C3126EB3F835}" type="pres">
      <dgm:prSet presAssocID="{11871E1C-71F2-424C-82A2-DBFDF5C6A18E}" presName="horz1" presStyleCnt="0"/>
      <dgm:spPr/>
    </dgm:pt>
    <dgm:pt modelId="{BB1BF539-DCBC-4B4C-B8E7-6DC41A61B0D3}" type="pres">
      <dgm:prSet presAssocID="{11871E1C-71F2-424C-82A2-DBFDF5C6A18E}" presName="tx1" presStyleLbl="revTx" presStyleIdx="1" presStyleCnt="2"/>
      <dgm:spPr/>
    </dgm:pt>
    <dgm:pt modelId="{C21BAC32-EFFA-4131-A88B-F0AB0AC860A9}" type="pres">
      <dgm:prSet presAssocID="{11871E1C-71F2-424C-82A2-DBFDF5C6A18E}" presName="vert1" presStyleCnt="0"/>
      <dgm:spPr/>
    </dgm:pt>
  </dgm:ptLst>
  <dgm:cxnLst>
    <dgm:cxn modelId="{62261C56-3941-418C-86A6-36E137B88FA8}" srcId="{3B0872E6-B6E3-4C88-A165-4D82B0A40E78}" destId="{11871E1C-71F2-424C-82A2-DBFDF5C6A18E}" srcOrd="1" destOrd="0" parTransId="{94C154C7-8542-4F6F-AF1C-C69FE09E5DFE}" sibTransId="{4C9C2885-B55D-4C69-8830-BCBACE307162}"/>
    <dgm:cxn modelId="{9CF22C83-B3E8-4AEA-994B-4968E72E30BC}" type="presOf" srcId="{0B000235-76BB-4BA5-85D1-43BCFA850018}" destId="{2F549FBE-AF96-453B-9778-A02552C85792}" srcOrd="0" destOrd="0" presId="urn:microsoft.com/office/officeart/2008/layout/LinedList"/>
    <dgm:cxn modelId="{013753B1-05A7-438C-9526-D72FF19EE015}" type="presOf" srcId="{11871E1C-71F2-424C-82A2-DBFDF5C6A18E}" destId="{BB1BF539-DCBC-4B4C-B8E7-6DC41A61B0D3}" srcOrd="0" destOrd="0" presId="urn:microsoft.com/office/officeart/2008/layout/LinedList"/>
    <dgm:cxn modelId="{CEC6C1C4-9A83-46CB-BFCA-EEB73C40556E}" srcId="{3B0872E6-B6E3-4C88-A165-4D82B0A40E78}" destId="{0B000235-76BB-4BA5-85D1-43BCFA850018}" srcOrd="0" destOrd="0" parTransId="{244D4E1A-8C87-4B88-B604-8C99AEB5E940}" sibTransId="{0AB7E843-5621-4595-9917-69B34201E250}"/>
    <dgm:cxn modelId="{0BC7FEEC-B320-4C5A-8451-DA53416B304E}" type="presOf" srcId="{3B0872E6-B6E3-4C88-A165-4D82B0A40E78}" destId="{61596345-353B-4EBE-B155-43FAAD6594DF}" srcOrd="0" destOrd="0" presId="urn:microsoft.com/office/officeart/2008/layout/LinedList"/>
    <dgm:cxn modelId="{C17CD1EE-D5F2-4F8B-B29D-5B74503D3C29}" type="presParOf" srcId="{61596345-353B-4EBE-B155-43FAAD6594DF}" destId="{0FF54D65-F588-4E11-86B4-C692CAA9D29A}" srcOrd="0" destOrd="0" presId="urn:microsoft.com/office/officeart/2008/layout/LinedList"/>
    <dgm:cxn modelId="{4B4274E8-A810-4C43-A69B-24987FC84B46}" type="presParOf" srcId="{61596345-353B-4EBE-B155-43FAAD6594DF}" destId="{4E3911C5-11B1-4D5C-9CD7-4F5C835BDB22}" srcOrd="1" destOrd="0" presId="urn:microsoft.com/office/officeart/2008/layout/LinedList"/>
    <dgm:cxn modelId="{46A5FE3A-271C-4F5D-9FB9-9072D3AAE3E9}" type="presParOf" srcId="{4E3911C5-11B1-4D5C-9CD7-4F5C835BDB22}" destId="{2F549FBE-AF96-453B-9778-A02552C85792}" srcOrd="0" destOrd="0" presId="urn:microsoft.com/office/officeart/2008/layout/LinedList"/>
    <dgm:cxn modelId="{2F092419-F731-4EDB-BD83-12493E94ED97}" type="presParOf" srcId="{4E3911C5-11B1-4D5C-9CD7-4F5C835BDB22}" destId="{F1F3F514-CEBB-41B1-9FBC-5AA4F0E8B2E8}" srcOrd="1" destOrd="0" presId="urn:microsoft.com/office/officeart/2008/layout/LinedList"/>
    <dgm:cxn modelId="{C1DFEE84-1A0E-4E94-9F55-21B2947BE3E8}" type="presParOf" srcId="{61596345-353B-4EBE-B155-43FAAD6594DF}" destId="{7EC4590D-3E10-429C-9512-C2B9FD09B10E}" srcOrd="2" destOrd="0" presId="urn:microsoft.com/office/officeart/2008/layout/LinedList"/>
    <dgm:cxn modelId="{B6AD3436-2BE1-4DFD-A0AB-F8ED32BCA1E2}" type="presParOf" srcId="{61596345-353B-4EBE-B155-43FAAD6594DF}" destId="{EC645931-7805-4199-A879-C3126EB3F835}" srcOrd="3" destOrd="0" presId="urn:microsoft.com/office/officeart/2008/layout/LinedList"/>
    <dgm:cxn modelId="{5FA88ABD-0D2B-42E0-804D-C1EEACE341EA}" type="presParOf" srcId="{EC645931-7805-4199-A879-C3126EB3F835}" destId="{BB1BF539-DCBC-4B4C-B8E7-6DC41A61B0D3}" srcOrd="0" destOrd="0" presId="urn:microsoft.com/office/officeart/2008/layout/LinedList"/>
    <dgm:cxn modelId="{170A6FCD-95B4-4DDE-AC22-F5C4B9B20D82}" type="presParOf" srcId="{EC645931-7805-4199-A879-C3126EB3F835}" destId="{C21BAC32-EFFA-4131-A88B-F0AB0AC860A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48D7F-1015-49BB-B23A-86F6D67D0D57}">
      <dsp:nvSpPr>
        <dsp:cNvPr id="0" name=""/>
        <dsp:cNvSpPr/>
      </dsp:nvSpPr>
      <dsp:spPr>
        <a:xfrm>
          <a:off x="0" y="0"/>
          <a:ext cx="4736123"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D937AD-B242-4609-8920-C7F46164834C}">
      <dsp:nvSpPr>
        <dsp:cNvPr id="0" name=""/>
        <dsp:cNvSpPr/>
      </dsp:nvSpPr>
      <dsp:spPr>
        <a:xfrm>
          <a:off x="0" y="0"/>
          <a:ext cx="4736123" cy="399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HANNA KHOMITSEVITCH</a:t>
          </a:r>
          <a:endParaRPr lang="en-US" sz="1900" b="0" i="0" u="none" strike="noStrike" kern="1200" cap="none" baseline="0" noProof="0" dirty="0">
            <a:latin typeface="Times New Roman" panose="02020603050405020304" pitchFamily="18" charset="0"/>
            <a:cs typeface="Times New Roman" panose="02020603050405020304" pitchFamily="18" charset="0"/>
          </a:endParaRPr>
        </a:p>
      </dsp:txBody>
      <dsp:txXfrm>
        <a:off x="0" y="0"/>
        <a:ext cx="4736123" cy="399044"/>
      </dsp:txXfrm>
    </dsp:sp>
    <dsp:sp modelId="{90A2D8E6-30C0-4F85-9293-1686220CDDA5}">
      <dsp:nvSpPr>
        <dsp:cNvPr id="0" name=""/>
        <dsp:cNvSpPr/>
      </dsp:nvSpPr>
      <dsp:spPr>
        <a:xfrm>
          <a:off x="0" y="399044"/>
          <a:ext cx="4736123"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38EC96-0EFF-4B23-88F2-B62408349C13}">
      <dsp:nvSpPr>
        <dsp:cNvPr id="0" name=""/>
        <dsp:cNvSpPr/>
      </dsp:nvSpPr>
      <dsp:spPr>
        <a:xfrm>
          <a:off x="0" y="399044"/>
          <a:ext cx="4736123" cy="399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SHAN LI</a:t>
          </a:r>
        </a:p>
      </dsp:txBody>
      <dsp:txXfrm>
        <a:off x="0" y="399044"/>
        <a:ext cx="4736123" cy="399044"/>
      </dsp:txXfrm>
    </dsp:sp>
    <dsp:sp modelId="{66222E8F-659A-47F0-91F7-2DEAA2D5C99C}">
      <dsp:nvSpPr>
        <dsp:cNvPr id="0" name=""/>
        <dsp:cNvSpPr/>
      </dsp:nvSpPr>
      <dsp:spPr>
        <a:xfrm>
          <a:off x="0" y="798088"/>
          <a:ext cx="4736123"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8AE67B-5D2A-4369-A4B8-0D6C51CBC75F}">
      <dsp:nvSpPr>
        <dsp:cNvPr id="0" name=""/>
        <dsp:cNvSpPr/>
      </dsp:nvSpPr>
      <dsp:spPr>
        <a:xfrm>
          <a:off x="0" y="798088"/>
          <a:ext cx="4736123" cy="399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ANARA UTEVOVA</a:t>
          </a:r>
        </a:p>
      </dsp:txBody>
      <dsp:txXfrm>
        <a:off x="0" y="798088"/>
        <a:ext cx="4736123" cy="399044"/>
      </dsp:txXfrm>
    </dsp:sp>
    <dsp:sp modelId="{2E514893-600C-4D5D-84B9-66589B055482}">
      <dsp:nvSpPr>
        <dsp:cNvPr id="0" name=""/>
        <dsp:cNvSpPr/>
      </dsp:nvSpPr>
      <dsp:spPr>
        <a:xfrm>
          <a:off x="0" y="1197132"/>
          <a:ext cx="4736123"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521E0E-192A-4062-8E34-F9DC09E528AB}">
      <dsp:nvSpPr>
        <dsp:cNvPr id="0" name=""/>
        <dsp:cNvSpPr/>
      </dsp:nvSpPr>
      <dsp:spPr>
        <a:xfrm>
          <a:off x="0" y="1197132"/>
          <a:ext cx="4736123" cy="399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DEN 1200/E601</a:t>
          </a:r>
        </a:p>
      </dsp:txBody>
      <dsp:txXfrm>
        <a:off x="0" y="1197132"/>
        <a:ext cx="4736123" cy="399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54D65-F588-4E11-86B4-C692CAA9D29A}">
      <dsp:nvSpPr>
        <dsp:cNvPr id="0" name=""/>
        <dsp:cNvSpPr/>
      </dsp:nvSpPr>
      <dsp:spPr>
        <a:xfrm>
          <a:off x="0" y="328"/>
          <a:ext cx="10495123"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549FBE-AF96-453B-9778-A02552C85792}">
      <dsp:nvSpPr>
        <dsp:cNvPr id="0" name=""/>
        <dsp:cNvSpPr/>
      </dsp:nvSpPr>
      <dsp:spPr>
        <a:xfrm>
          <a:off x="0" y="328"/>
          <a:ext cx="10495123" cy="166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Our topic is focused on the regeneration of the vital tissues that make up the teeth of the oral cavity, with the help of stem cells such as periodontal ligament mesenchymal stromal cells,</a:t>
          </a:r>
          <a:r>
            <a:rPr lang="en-US" altLang="zh-CN" sz="2800" kern="1200" dirty="0">
              <a:latin typeface="Times New Roman" panose="02020603050405020304" pitchFamily="18" charset="0"/>
              <a:cs typeface="Times New Roman" panose="02020603050405020304" pitchFamily="18" charset="0"/>
            </a:rPr>
            <a:t> periodontal ligament stem cells</a:t>
          </a:r>
          <a:r>
            <a:rPr lang="en-US" sz="2800" kern="1200" dirty="0">
              <a:latin typeface="Times New Roman" panose="02020603050405020304" pitchFamily="18" charset="0"/>
              <a:cs typeface="Times New Roman" panose="02020603050405020304" pitchFamily="18" charset="0"/>
            </a:rPr>
            <a:t> and dental pulp cells.</a:t>
          </a:r>
        </a:p>
      </dsp:txBody>
      <dsp:txXfrm>
        <a:off x="0" y="328"/>
        <a:ext cx="10495123" cy="1663461"/>
      </dsp:txXfrm>
    </dsp:sp>
    <dsp:sp modelId="{7EC4590D-3E10-429C-9512-C2B9FD09B10E}">
      <dsp:nvSpPr>
        <dsp:cNvPr id="0" name=""/>
        <dsp:cNvSpPr/>
      </dsp:nvSpPr>
      <dsp:spPr>
        <a:xfrm>
          <a:off x="0" y="1663789"/>
          <a:ext cx="10495123" cy="0"/>
        </a:xfrm>
        <a:prstGeom prst="line">
          <a:avLst/>
        </a:prstGeom>
        <a:solidFill>
          <a:schemeClr val="accent5">
            <a:hueOff val="15387812"/>
            <a:satOff val="-5496"/>
            <a:lumOff val="8825"/>
            <a:alphaOff val="0"/>
          </a:schemeClr>
        </a:solidFill>
        <a:ln w="15875" cap="flat" cmpd="sng" algn="ctr">
          <a:solidFill>
            <a:schemeClr val="accent5">
              <a:hueOff val="15387812"/>
              <a:satOff val="-5496"/>
              <a:lumOff val="88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1BF539-DCBC-4B4C-B8E7-6DC41A61B0D3}">
      <dsp:nvSpPr>
        <dsp:cNvPr id="0" name=""/>
        <dsp:cNvSpPr/>
      </dsp:nvSpPr>
      <dsp:spPr>
        <a:xfrm>
          <a:off x="0" y="1663789"/>
          <a:ext cx="10495123" cy="2660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dirty="0">
              <a:latin typeface="Times New Roman" panose="02020603050405020304" pitchFamily="18" charset="0"/>
              <a:cs typeface="Times New Roman" panose="02020603050405020304" pitchFamily="18" charset="0"/>
            </a:rPr>
            <a:t>The potential use of Mesenchymal Stromal Cells (MCSs) transplantation for tissue regeneration has been thoroughly studied. One of the reasons why we chose this topic was the fact that despite medical advances and progresses.</a:t>
          </a:r>
        </a:p>
        <a:p>
          <a:pPr marL="0" lvl="0" indent="0" algn="l" defTabSz="1155700">
            <a:lnSpc>
              <a:spcPct val="90000"/>
            </a:lnSpc>
            <a:spcBef>
              <a:spcPct val="0"/>
            </a:spcBef>
            <a:spcAft>
              <a:spcPct val="35000"/>
            </a:spcAft>
            <a:buNone/>
          </a:pPr>
          <a:r>
            <a:rPr lang="en-US" altLang="zh-CN" sz="2600" b="0" kern="1200" dirty="0">
              <a:latin typeface="Times New Roman" panose="02020603050405020304" pitchFamily="18" charset="0"/>
              <a:cs typeface="Times New Roman" panose="02020603050405020304" pitchFamily="18" charset="0"/>
            </a:rPr>
            <a:t>Experiment also shows PDLSCS (periodontal ligament stem cells) can regenerate periodontal tissue when transplanted to damaged area of periodontal .</a:t>
          </a:r>
          <a:endParaRPr lang="en-US" sz="2600" b="0" kern="1200" dirty="0">
            <a:latin typeface="Times New Roman" panose="02020603050405020304" pitchFamily="18" charset="0"/>
            <a:cs typeface="Times New Roman" panose="02020603050405020304" pitchFamily="18" charset="0"/>
          </a:endParaRPr>
        </a:p>
      </dsp:txBody>
      <dsp:txXfrm>
        <a:off x="0" y="1663789"/>
        <a:ext cx="10495123" cy="266089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3/25/2020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ciencedirect.com/science/article/pii/S1013905217300822" TargetMode="External"/><Relationship Id="rId3" Type="http://schemas.openxmlformats.org/officeDocument/2006/relationships/hyperlink" Target="https://www.indiamart.com/proddetail/treatment-for-periodontal-disease-6886615630.html" TargetMode="External"/><Relationship Id="rId7" Type="http://schemas.openxmlformats.org/officeDocument/2006/relationships/hyperlink" Target="https://www.malkidental.com/blog/2017/06/27/how-much-does-root-canal-184013" TargetMode="External"/><Relationship Id="rId2" Type="http://schemas.openxmlformats.org/officeDocument/2006/relationships/hyperlink" Target="https://www.ncbi.nlm.nih.gov/pmc/articles/PMC7072370/figure/cells-09-00312-f005/" TargetMode="External"/><Relationship Id="rId1" Type="http://schemas.openxmlformats.org/officeDocument/2006/relationships/slideLayout" Target="../slideLayouts/slideLayout2.xml"/><Relationship Id="rId6" Type="http://schemas.openxmlformats.org/officeDocument/2006/relationships/hyperlink" Target="https://www.cdgboston.com/periodontal-treatments" TargetMode="External"/><Relationship Id="rId5" Type="http://schemas.openxmlformats.org/officeDocument/2006/relationships/hyperlink" Target="https://www.ncbi.nlm.nih.gov/pmc/articles/PMC5426403/" TargetMode="External"/><Relationship Id="rId4" Type="http://schemas.openxmlformats.org/officeDocument/2006/relationships/hyperlink" Target="https://www.ncbi.nlm.nih.gov/pmc/articles/PMC6998241/" TargetMode="External"/><Relationship Id="rId9" Type="http://schemas.openxmlformats.org/officeDocument/2006/relationships/hyperlink" Target="https://www.ncbi.nlm.nih.gov/pmc/articles/PMC5783838/"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dgboston.com/periodontal-treatments"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www.malkidental.com/blog/2017/06/27/how-much-does-root-canal-184013"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omments" Target="../comments/comment1.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indiamart.com/proddetail/treatment-for-periodontal-disease-6886615630.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httpps:/www.ncbi.nlm.nih.gov/pmc/articles/PMC699824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ncbi.nlm.nih.gov/pmc/articles/PMC578383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www.ncbi.nlm.nih.gov/pmc/articles/PMC578383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0FCB-3469-4FAE-ADB4-44C4613B4677}"/>
              </a:ext>
            </a:extLst>
          </p:cNvPr>
          <p:cNvSpPr>
            <a:spLocks noGrp="1"/>
          </p:cNvSpPr>
          <p:nvPr>
            <p:ph type="title"/>
          </p:nvPr>
        </p:nvSpPr>
        <p:spPr>
          <a:xfrm>
            <a:off x="913775" y="618517"/>
            <a:ext cx="10364451" cy="1596177"/>
          </a:xfrm>
        </p:spPr>
        <p:txBody>
          <a:bodyPr>
            <a:normAutofit/>
          </a:bodyPr>
          <a:lstStyle/>
          <a:p>
            <a:r>
              <a:rPr lang="en-US" b="1" dirty="0">
                <a:latin typeface="Times New Roman" panose="02020603050405020304" pitchFamily="18" charset="0"/>
                <a:cs typeface="Times New Roman" panose="02020603050405020304" pitchFamily="18" charset="0"/>
              </a:rPr>
              <a:t>STEM CELLS: CURE OR UTOPIA IN REGENERATION OF VITAL TEETH TISSUE?</a:t>
            </a:r>
          </a:p>
        </p:txBody>
      </p:sp>
      <p:graphicFrame>
        <p:nvGraphicFramePr>
          <p:cNvPr id="67" name="Content Placeholder 2">
            <a:extLst>
              <a:ext uri="{FF2B5EF4-FFF2-40B4-BE49-F238E27FC236}">
                <a16:creationId xmlns:a16="http://schemas.microsoft.com/office/drawing/2014/main" id="{1C542C7B-0000-4906-971E-68D30DD6183D}"/>
              </a:ext>
            </a:extLst>
          </p:cNvPr>
          <p:cNvGraphicFramePr>
            <a:graphicFrameLocks noGrp="1"/>
          </p:cNvGraphicFramePr>
          <p:nvPr>
            <p:ph sz="quarter" idx="13"/>
            <p:extLst>
              <p:ext uri="{D42A27DB-BD31-4B8C-83A1-F6EECF244321}">
                <p14:modId xmlns:p14="http://schemas.microsoft.com/office/powerpoint/2010/main" val="1380777054"/>
              </p:ext>
            </p:extLst>
          </p:nvPr>
        </p:nvGraphicFramePr>
        <p:xfrm>
          <a:off x="7132320" y="4274855"/>
          <a:ext cx="4736123" cy="1596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6741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4F95DE6-BC61-4DB8-97B8-E32959EA0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48D9C176-456B-4F71-AB87-9D14B8B3D1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6466" t="75007" r="30510"/>
          <a:stretch/>
        </p:blipFill>
        <p:spPr>
          <a:xfrm>
            <a:off x="0" y="138157"/>
            <a:ext cx="1712063" cy="1045389"/>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
        <p:nvSpPr>
          <p:cNvPr id="2" name="Title 1">
            <a:extLst>
              <a:ext uri="{FF2B5EF4-FFF2-40B4-BE49-F238E27FC236}">
                <a16:creationId xmlns:a16="http://schemas.microsoft.com/office/drawing/2014/main" id="{923815C0-9133-48A8-B9F0-8F09AE1CACAE}"/>
              </a:ext>
            </a:extLst>
          </p:cNvPr>
          <p:cNvSpPr>
            <a:spLocks noGrp="1"/>
          </p:cNvSpPr>
          <p:nvPr>
            <p:ph type="title"/>
          </p:nvPr>
        </p:nvSpPr>
        <p:spPr>
          <a:xfrm>
            <a:off x="913775" y="597641"/>
            <a:ext cx="7191510" cy="1272588"/>
          </a:xfrm>
        </p:spPr>
        <p:txBody>
          <a:bodyPr>
            <a:normAutofit/>
          </a:bodyPr>
          <a:lstStyle/>
          <a:p>
            <a:r>
              <a:rPr lang="en-US" sz="4000" b="1" dirty="0"/>
              <a:t>Results and conclusions</a:t>
            </a:r>
          </a:p>
        </p:txBody>
      </p:sp>
      <p:pic>
        <p:nvPicPr>
          <p:cNvPr id="35" name="Picture 34">
            <a:extLst>
              <a:ext uri="{FF2B5EF4-FFF2-40B4-BE49-F238E27FC236}">
                <a16:creationId xmlns:a16="http://schemas.microsoft.com/office/drawing/2014/main" id="{CFF97C55-868F-4FDD-BD3C-D2F191796F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55183" t="89413" r="18746"/>
          <a:stretch/>
        </p:blipFill>
        <p:spPr>
          <a:xfrm>
            <a:off x="8404564" y="0"/>
            <a:ext cx="2589690" cy="591546"/>
          </a:xfrm>
          <a:prstGeom prst="rect">
            <a:avLst/>
          </a:prstGeom>
        </p:spPr>
      </p:pic>
      <p:pic>
        <p:nvPicPr>
          <p:cNvPr id="37" name="Picture 36">
            <a:extLst>
              <a:ext uri="{FF2B5EF4-FFF2-40B4-BE49-F238E27FC236}">
                <a16:creationId xmlns:a16="http://schemas.microsoft.com/office/drawing/2014/main" id="{69722FB9-EA01-42A6-96B2-185F5CC120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623" t="43915" r="1" b="10213"/>
          <a:stretch/>
        </p:blipFill>
        <p:spPr>
          <a:xfrm>
            <a:off x="10471066" y="183232"/>
            <a:ext cx="1720934" cy="1683522"/>
          </a:xfrm>
          <a:prstGeom prst="rect">
            <a:avLst/>
          </a:prstGeom>
        </p:spPr>
      </p:pic>
      <p:sp>
        <p:nvSpPr>
          <p:cNvPr id="3" name="Content Placeholder 2">
            <a:extLst>
              <a:ext uri="{FF2B5EF4-FFF2-40B4-BE49-F238E27FC236}">
                <a16:creationId xmlns:a16="http://schemas.microsoft.com/office/drawing/2014/main" id="{D3DFF489-8763-4E62-A459-FCCC9D327B66}"/>
              </a:ext>
            </a:extLst>
          </p:cNvPr>
          <p:cNvSpPr>
            <a:spLocks noGrp="1"/>
          </p:cNvSpPr>
          <p:nvPr>
            <p:ph sz="quarter" idx="13"/>
          </p:nvPr>
        </p:nvSpPr>
        <p:spPr>
          <a:xfrm>
            <a:off x="851143" y="1615531"/>
            <a:ext cx="10876249" cy="4655832"/>
          </a:xfrm>
        </p:spPr>
        <p:txBody>
          <a:bodyPr vert="horz" lIns="91440" tIns="45720" rIns="91440" bIns="45720" rtlCol="0" anchor="t">
            <a:normAutofit/>
          </a:bodyPr>
          <a:lstStyle/>
          <a:p>
            <a:pPr lvl="1">
              <a:lnSpc>
                <a:spcPct val="110000"/>
              </a:lnSpc>
              <a:buFont typeface="Wingdings" panose="020B0604020202020204" pitchFamily="34" charset="0"/>
              <a:buChar char="Ø"/>
            </a:pPr>
            <a:r>
              <a:rPr lang="en-US" sz="1600"/>
              <a:t>Results:</a:t>
            </a:r>
            <a:endParaRPr lang="en-US" sz="1600">
              <a:ea typeface="+mn-lt"/>
              <a:cs typeface="+mn-lt"/>
            </a:endParaRPr>
          </a:p>
          <a:p>
            <a:pPr lvl="1">
              <a:lnSpc>
                <a:spcPct val="110000"/>
              </a:lnSpc>
            </a:pPr>
            <a:r>
              <a:rPr lang="en-US" sz="1600">
                <a:ea typeface="+mn-lt"/>
                <a:cs typeface="+mn-lt"/>
              </a:rPr>
              <a:t>EVs of cells are more useful in stem cells therapy rather than the cells themselves,</a:t>
            </a:r>
          </a:p>
          <a:p>
            <a:pPr lvl="1">
              <a:lnSpc>
                <a:spcPct val="110000"/>
              </a:lnSpc>
            </a:pPr>
            <a:r>
              <a:rPr lang="en-US" sz="1600">
                <a:ea typeface="+mn-lt"/>
                <a:cs typeface="+mn-lt"/>
              </a:rPr>
              <a:t>BM-MSC-derived EVs, “have shown promising functional improvements in animal models for myocardial infarction, neurological disorders...and stroke, etc.”</a:t>
            </a:r>
          </a:p>
          <a:p>
            <a:pPr lvl="1">
              <a:lnSpc>
                <a:spcPct val="110000"/>
              </a:lnSpc>
            </a:pPr>
            <a:r>
              <a:rPr lang="en-US" sz="1600">
                <a:ea typeface="+mn-lt"/>
                <a:cs typeface="+mn-lt"/>
              </a:rPr>
              <a:t>BM-MSC conditioned medium increased in </a:t>
            </a:r>
            <a:r>
              <a:rPr lang="en-US" sz="1600" err="1">
                <a:ea typeface="+mn-lt"/>
                <a:cs typeface="+mn-lt"/>
              </a:rPr>
              <a:t>ovo</a:t>
            </a:r>
            <a:r>
              <a:rPr lang="en-US" sz="1600">
                <a:ea typeface="+mn-lt"/>
                <a:cs typeface="+mn-lt"/>
              </a:rPr>
              <a:t> angiogenesis.</a:t>
            </a:r>
          </a:p>
          <a:p>
            <a:pPr lvl="1">
              <a:lnSpc>
                <a:spcPct val="110000"/>
              </a:lnSpc>
              <a:buFont typeface="Wingdings" panose="020B0604020202020204" pitchFamily="34" charset="0"/>
              <a:buChar char="Ø"/>
            </a:pPr>
            <a:r>
              <a:rPr lang="en-US" sz="1600">
                <a:ea typeface="+mn-lt"/>
                <a:cs typeface="+mn-lt"/>
              </a:rPr>
              <a:t>Conclusion:</a:t>
            </a:r>
          </a:p>
          <a:p>
            <a:pPr lvl="1">
              <a:lnSpc>
                <a:spcPct val="110000"/>
              </a:lnSpc>
              <a:buNone/>
            </a:pPr>
            <a:r>
              <a:rPr lang="en-US" sz="1600">
                <a:ea typeface="+mn-lt"/>
                <a:cs typeface="+mn-lt"/>
              </a:rPr>
              <a:t>The authors suggest that stem cells are a “powerful tool” because of their self-renewal and ability to differentiate into other cells and might be successfully used for regeneration of tissues in the field of oral and maxillofacial medicine. However, authors point out that key steps of the study, during which the cells had to undergo, such as isolation and characterization of EVs, were very expensive and time-consuming, and this fact could impair their use in clinical practice. The authors also highlight the need for further experiments “to identify the EV fractions and associated proteins that are responsible for the observed functional effects of EVs”. In addition, a comparison is needed between both types of EVs.</a:t>
            </a:r>
          </a:p>
          <a:p>
            <a:pPr marL="457200" lvl="1" indent="0">
              <a:lnSpc>
                <a:spcPct val="110000"/>
              </a:lnSpc>
              <a:buNone/>
            </a:pPr>
            <a:endParaRPr lang="en-US" sz="1100">
              <a:ea typeface="+mn-lt"/>
              <a:cs typeface="+mn-lt"/>
            </a:endParaRPr>
          </a:p>
          <a:p>
            <a:pPr marL="457200" lvl="1" indent="0">
              <a:lnSpc>
                <a:spcPct val="110000"/>
              </a:lnSpc>
              <a:buNone/>
            </a:pPr>
            <a:endParaRPr lang="en-US" sz="1100"/>
          </a:p>
          <a:p>
            <a:pPr marL="457200" lvl="1" indent="0">
              <a:lnSpc>
                <a:spcPct val="110000"/>
              </a:lnSpc>
              <a:buNone/>
            </a:pPr>
            <a:endParaRPr lang="en-US" sz="1100"/>
          </a:p>
          <a:p>
            <a:pPr>
              <a:lnSpc>
                <a:spcPct val="110000"/>
              </a:lnSpc>
              <a:buFont typeface="Wingdings" panose="020B0604020202020204" pitchFamily="34" charset="0"/>
              <a:buChar char="Ø"/>
            </a:pPr>
            <a:endParaRPr lang="en-US" sz="1100"/>
          </a:p>
        </p:txBody>
      </p:sp>
      <p:pic>
        <p:nvPicPr>
          <p:cNvPr id="39" name="Picture 38">
            <a:extLst>
              <a:ext uri="{FF2B5EF4-FFF2-40B4-BE49-F238E27FC236}">
                <a16:creationId xmlns:a16="http://schemas.microsoft.com/office/drawing/2014/main" id="{D2B4E49C-E7B4-4F6A-8B93-646A0E2411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91927" t="72411" b="10341"/>
          <a:stretch/>
        </p:blipFill>
        <p:spPr>
          <a:xfrm>
            <a:off x="11494523" y="2664767"/>
            <a:ext cx="635958" cy="764233"/>
          </a:xfrm>
          <a:custGeom>
            <a:avLst/>
            <a:gdLst>
              <a:gd name="connsiteX0" fmla="*/ 0 w 984308"/>
              <a:gd name="connsiteY0" fmla="*/ 0 h 1182847"/>
              <a:gd name="connsiteX1" fmla="*/ 984308 w 984308"/>
              <a:gd name="connsiteY1" fmla="*/ 0 h 1182847"/>
              <a:gd name="connsiteX2" fmla="*/ 984308 w 984308"/>
              <a:gd name="connsiteY2" fmla="*/ 1161661 h 1182847"/>
              <a:gd name="connsiteX3" fmla="*/ 966627 w 984308"/>
              <a:gd name="connsiteY3" fmla="*/ 1165915 h 1182847"/>
              <a:gd name="connsiteX4" fmla="*/ 787132 w 984308"/>
              <a:gd name="connsiteY4" fmla="*/ 1182847 h 1182847"/>
              <a:gd name="connsiteX5" fmla="*/ 48601 w 984308"/>
              <a:gd name="connsiteY5" fmla="*/ 815395 h 1182847"/>
              <a:gd name="connsiteX6" fmla="*/ 0 w 984308"/>
              <a:gd name="connsiteY6" fmla="*/ 731606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308" h="1182847">
                <a:moveTo>
                  <a:pt x="0" y="0"/>
                </a:moveTo>
                <a:lnTo>
                  <a:pt x="984308" y="0"/>
                </a:lnTo>
                <a:lnTo>
                  <a:pt x="984308" y="1161661"/>
                </a:lnTo>
                <a:lnTo>
                  <a:pt x="966627" y="1165915"/>
                </a:lnTo>
                <a:cubicBezTo>
                  <a:pt x="908648" y="1177017"/>
                  <a:pt x="848618" y="1182847"/>
                  <a:pt x="787132" y="1182847"/>
                </a:cubicBezTo>
                <a:cubicBezTo>
                  <a:pt x="479703" y="1182847"/>
                  <a:pt x="208655" y="1037089"/>
                  <a:pt x="48601" y="815395"/>
                </a:cubicBezTo>
                <a:lnTo>
                  <a:pt x="0" y="731606"/>
                </a:lnTo>
                <a:close/>
              </a:path>
            </a:pathLst>
          </a:custGeom>
        </p:spPr>
      </p:pic>
      <p:pic>
        <p:nvPicPr>
          <p:cNvPr id="41" name="Picture 40">
            <a:extLst>
              <a:ext uri="{FF2B5EF4-FFF2-40B4-BE49-F238E27FC236}">
                <a16:creationId xmlns:a16="http://schemas.microsoft.com/office/drawing/2014/main" id="{46528FBF-1727-4546-8131-BA22ED8B54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8887626" y="5982056"/>
            <a:ext cx="1192806" cy="875944"/>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494818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C73A6-256C-460F-AD89-5C38D995A674}"/>
              </a:ext>
            </a:extLst>
          </p:cNvPr>
          <p:cNvSpPr>
            <a:spLocks noGrp="1"/>
          </p:cNvSpPr>
          <p:nvPr>
            <p:ph type="title"/>
          </p:nvPr>
        </p:nvSpPr>
        <p:spPr>
          <a:xfrm>
            <a:off x="663254" y="117476"/>
            <a:ext cx="10364451" cy="917684"/>
          </a:xfrm>
        </p:spPr>
        <p:txBody>
          <a:bodyPr/>
          <a:lstStyle/>
          <a:p>
            <a:r>
              <a:rPr lang="en-US" sz="2400" b="1" dirty="0"/>
              <a:t>Importance of the studies for the dental hygiene profession</a:t>
            </a:r>
            <a:endParaRPr lang="en-US" dirty="0"/>
          </a:p>
        </p:txBody>
      </p:sp>
      <p:sp>
        <p:nvSpPr>
          <p:cNvPr id="3" name="Content Placeholder 2">
            <a:extLst>
              <a:ext uri="{FF2B5EF4-FFF2-40B4-BE49-F238E27FC236}">
                <a16:creationId xmlns:a16="http://schemas.microsoft.com/office/drawing/2014/main" id="{18BA9959-B2F4-4F0F-BC7D-9D45FBC9D3B0}"/>
              </a:ext>
            </a:extLst>
          </p:cNvPr>
          <p:cNvSpPr>
            <a:spLocks noGrp="1"/>
          </p:cNvSpPr>
          <p:nvPr>
            <p:ph sz="quarter" idx="13"/>
          </p:nvPr>
        </p:nvSpPr>
        <p:spPr>
          <a:xfrm>
            <a:off x="433610" y="1041422"/>
            <a:ext cx="10843990" cy="5584844"/>
          </a:xfrm>
        </p:spPr>
        <p:txBody>
          <a:bodyPr vert="horz" lIns="91440" tIns="45720" rIns="91440" bIns="45720" rtlCol="0" anchor="t">
            <a:noAutofit/>
          </a:bodyPr>
          <a:lstStyle/>
          <a:p>
            <a:r>
              <a:rPr lang="en-US" sz="1800" cap="none" dirty="0">
                <a:latin typeface="Times New Roman" panose="02020603050405020304" pitchFamily="18" charset="0"/>
                <a:ea typeface="+mn-lt"/>
                <a:cs typeface="Times New Roman" panose="02020603050405020304" pitchFamily="18" charset="0"/>
              </a:rPr>
              <a:t>The fact that stem cells have the capacity to differentiate into any cell in our body depends on the environment they are placed in; they are a promising treatment for many diseases. since stem cells can be obtained in a sufficient amount from our own body, the treatment should be safe and with minimum side effects, if any. periodontal tissue regeneration accelerated by stem cells is a promising first step in the variety of treatments for many teeth and surrounding tissue conditions: caries, trauma, teeth loss, inflammation, genetic defects, etc. </a:t>
            </a:r>
            <a:endParaRPr lang="en-US" sz="1800" cap="none" dirty="0">
              <a:latin typeface="Times New Roman" panose="02020603050405020304" pitchFamily="18" charset="0"/>
              <a:cs typeface="Times New Roman" panose="02020603050405020304" pitchFamily="18" charset="0"/>
            </a:endParaRPr>
          </a:p>
          <a:p>
            <a:r>
              <a:rPr lang="en-US" sz="1800" cap="none" dirty="0">
                <a:latin typeface="Times New Roman" panose="02020603050405020304" pitchFamily="18" charset="0"/>
                <a:ea typeface="+mn-lt"/>
                <a:cs typeface="Times New Roman" panose="02020603050405020304" pitchFamily="18" charset="0"/>
              </a:rPr>
              <a:t>These studies are important in the dental hygiene field because the chronic periodontal disease has caused a large proportion of tooth loss. One of our member is foreign dentist, She has seen a lot of patients who have lost many teeth due to chronic periodontal disease, and even at a young age, they have to wear removable dentures. Patients always comparing the high cost of treatment with an insignificant effect, many patients give up treatment and choose to have their teeth removed rather than keeping them. After reading those articles, We think stem cells regeneration it is a good direction for the treatment of periodontal disease. first, there are no rejection or ethical limitations to autologous transplantation. second, transplants are easier to obtain and cheaper.</a:t>
            </a:r>
            <a:endParaRPr lang="en-US" sz="1800" cap="none" dirty="0">
              <a:latin typeface="Times New Roman" panose="02020603050405020304" pitchFamily="18" charset="0"/>
              <a:cs typeface="Times New Roman" panose="02020603050405020304" pitchFamily="18" charset="0"/>
            </a:endParaRPr>
          </a:p>
          <a:p>
            <a:endParaRPr lang="en-US" sz="1400" dirty="0">
              <a:ea typeface="+mn-lt"/>
              <a:cs typeface="+mn-lt"/>
            </a:endParaRPr>
          </a:p>
          <a:p>
            <a:endParaRPr lang="en-US" dirty="0"/>
          </a:p>
          <a:p>
            <a:endParaRPr lang="en-US" dirty="0"/>
          </a:p>
        </p:txBody>
      </p:sp>
    </p:spTree>
    <p:extLst>
      <p:ext uri="{BB962C8B-B14F-4D97-AF65-F5344CB8AC3E}">
        <p14:creationId xmlns:p14="http://schemas.microsoft.com/office/powerpoint/2010/main" val="2104553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6DF48-E802-493C-9331-38BE65B056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99C2A07-1C6D-4B25-9D3D-C33EA50DB952}"/>
              </a:ext>
            </a:extLst>
          </p:cNvPr>
          <p:cNvSpPr>
            <a:spLocks noGrp="1"/>
          </p:cNvSpPr>
          <p:nvPr>
            <p:ph sz="quarter" idx="13"/>
          </p:nvPr>
        </p:nvSpPr>
        <p:spPr/>
        <p:txBody>
          <a:bodyPr vert="horz" lIns="91440" tIns="45720" rIns="91440" bIns="45720" rtlCol="0" anchor="t">
            <a:normAutofit fontScale="85000" lnSpcReduction="20000"/>
          </a:bodyPr>
          <a:lstStyle/>
          <a:p>
            <a:pPr algn="just"/>
            <a:r>
              <a:rPr lang="en-US" cap="none" dirty="0">
                <a:latin typeface="Times New Roman" panose="02020603050405020304" pitchFamily="18" charset="0"/>
                <a:ea typeface="+mn-lt"/>
                <a:cs typeface="Times New Roman" panose="02020603050405020304" pitchFamily="18" charset="0"/>
              </a:rPr>
              <a:t>All three of these studies are crucial because attempts to find therapies to restore and regenerate the structure and function of damaged teeth. as we know, for many people, dental care is not accessible, and many people come to seek dental help once teeth are already damaged. current endodontic therapies are widespread and well-studied; however, the teeth that underwent root canal therapy are filled with inorganic materials, which will eventually result in devitalized teeth. the research with dental pulp cells attempted to work on finding a solution to regenerate dental pulp tissues using bone merrowed-mesenchymal stromal cells and dental pulp stromal cells'  extracellular vesicles. </a:t>
            </a:r>
            <a:endParaRPr lang="en-US" cap="none" dirty="0">
              <a:latin typeface="Times New Roman" panose="02020603050405020304" pitchFamily="18" charset="0"/>
              <a:cs typeface="Times New Roman" panose="02020603050405020304" pitchFamily="18" charset="0"/>
            </a:endParaRPr>
          </a:p>
          <a:p>
            <a:pPr algn="just"/>
            <a:r>
              <a:rPr lang="en-US" cap="none" dirty="0">
                <a:latin typeface="Times New Roman" panose="02020603050405020304" pitchFamily="18" charset="0"/>
                <a:ea typeface="+mn-lt"/>
                <a:cs typeface="Times New Roman" panose="02020603050405020304" pitchFamily="18" charset="0"/>
              </a:rPr>
              <a:t>I believe that this study needs further investigation because if the authors would be able to restore dental pulp tissues with the use of eves, the public health and communities would greatly benefit from it. moreover, these findings would be useful in disease prevention and dental hygienists can highlight the importance of preserving the health of teeth and significance of dental checkups and oral hygiene services to prevent the diseases, because current treatments of damaged teeth are still expensive and not affordable to everyone. </a:t>
            </a:r>
          </a:p>
          <a:p>
            <a:endParaRPr lang="en-US" dirty="0"/>
          </a:p>
        </p:txBody>
      </p:sp>
    </p:spTree>
    <p:extLst>
      <p:ext uri="{BB962C8B-B14F-4D97-AF65-F5344CB8AC3E}">
        <p14:creationId xmlns:p14="http://schemas.microsoft.com/office/powerpoint/2010/main" val="149313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92F1E-8C6F-425E-8831-4A8AC56BD6A1}"/>
              </a:ext>
            </a:extLst>
          </p:cNvPr>
          <p:cNvSpPr>
            <a:spLocks noGrp="1"/>
          </p:cNvSpPr>
          <p:nvPr>
            <p:ph type="title"/>
          </p:nvPr>
        </p:nvSpPr>
        <p:spPr>
          <a:xfrm>
            <a:off x="1623583" y="566325"/>
            <a:ext cx="7921876" cy="521027"/>
          </a:xfrm>
        </p:spPr>
        <p:txBody>
          <a:bodyPr>
            <a:normAutofit fontScale="90000"/>
          </a:bodyPr>
          <a:lstStyle/>
          <a:p>
            <a:r>
              <a:rPr lang="en-US" b="1"/>
              <a:t>references</a:t>
            </a:r>
            <a:endParaRPr lang="en-US"/>
          </a:p>
        </p:txBody>
      </p:sp>
      <p:sp>
        <p:nvSpPr>
          <p:cNvPr id="3" name="Content Placeholder 2">
            <a:extLst>
              <a:ext uri="{FF2B5EF4-FFF2-40B4-BE49-F238E27FC236}">
                <a16:creationId xmlns:a16="http://schemas.microsoft.com/office/drawing/2014/main" id="{8CB2C8A7-4AE9-4A5E-8836-0685A2254B43}"/>
              </a:ext>
            </a:extLst>
          </p:cNvPr>
          <p:cNvSpPr>
            <a:spLocks noGrp="1"/>
          </p:cNvSpPr>
          <p:nvPr>
            <p:ph sz="quarter" idx="13"/>
          </p:nvPr>
        </p:nvSpPr>
        <p:spPr>
          <a:xfrm>
            <a:off x="326047" y="1087352"/>
            <a:ext cx="10979688" cy="5411922"/>
          </a:xfrm>
        </p:spPr>
        <p:txBody>
          <a:bodyPr vert="horz" lIns="91440" tIns="45720" rIns="91440" bIns="45720" rtlCol="0" anchor="t">
            <a:normAutofit fontScale="55000" lnSpcReduction="20000"/>
          </a:bodyPr>
          <a:lstStyle/>
          <a:p>
            <a:r>
              <a:rPr lang="en-US" dirty="0">
                <a:latin typeface="Times New Roman" panose="02020603050405020304" pitchFamily="18" charset="0"/>
                <a:ea typeface="+mn-lt"/>
                <a:cs typeface="Times New Roman" panose="02020603050405020304" pitchFamily="18" charset="0"/>
              </a:rPr>
              <a:t>Picture 1: </a:t>
            </a:r>
            <a:r>
              <a:rPr lang="en-US" dirty="0">
                <a:solidFill>
                  <a:schemeClr val="accent1"/>
                </a:solidFill>
                <a:latin typeface="Times New Roman" panose="02020603050405020304" pitchFamily="18" charset="0"/>
                <a:ea typeface="+mn-lt"/>
                <a:cs typeface="Times New Roman" panose="02020603050405020304" pitchFamily="18" charset="0"/>
                <a:hlinkClick r:id="rId2"/>
              </a:rPr>
              <a:t>https://www.ncbi.nlm.nih.gov/pmc/articles/PMC7072370/figure/cells-09-00312-f005/</a:t>
            </a:r>
            <a:r>
              <a:rPr lang="en-US" dirty="0">
                <a:solidFill>
                  <a:schemeClr val="accent1"/>
                </a:solidFill>
                <a:latin typeface="Times New Roman" panose="02020603050405020304" pitchFamily="18" charset="0"/>
                <a:ea typeface="+mn-lt"/>
                <a:cs typeface="Times New Roman" panose="02020603050405020304" pitchFamily="18" charset="0"/>
              </a:rPr>
              <a:t> </a:t>
            </a:r>
            <a:endParaRPr lang="en-US" dirty="0">
              <a:solidFill>
                <a:schemeClr val="accent1"/>
              </a:solidFill>
              <a:latin typeface="Times New Roman" panose="02020603050405020304" pitchFamily="18" charset="0"/>
              <a:cs typeface="Times New Roman" panose="02020603050405020304" pitchFamily="18" charset="0"/>
            </a:endParaRPr>
          </a:p>
          <a:p>
            <a:pPr marL="342900" indent="-342900">
              <a:lnSpc>
                <a:spcPct val="100000"/>
              </a:lnSpc>
              <a:spcBef>
                <a:spcPts val="0"/>
              </a:spcBef>
              <a:spcAft>
                <a:spcPts val="600"/>
              </a:spcAft>
            </a:pPr>
            <a:r>
              <a:rPr lang="en-US" dirty="0">
                <a:latin typeface="Times New Roman" panose="02020603050405020304" pitchFamily="18" charset="0"/>
                <a:ea typeface="+mn-lt"/>
                <a:cs typeface="Times New Roman" panose="02020603050405020304" pitchFamily="18" charset="0"/>
              </a:rPr>
              <a:t>Picture 2: </a:t>
            </a:r>
            <a:r>
              <a:rPr lang="en-US" dirty="0">
                <a:solidFill>
                  <a:schemeClr val="accent6">
                    <a:lumMod val="20000"/>
                    <a:lumOff val="80000"/>
                  </a:schemeClr>
                </a:solidFill>
                <a:latin typeface="Times New Roman" panose="02020603050405020304" pitchFamily="18" charset="0"/>
                <a:ea typeface="+mn-lt"/>
                <a:cs typeface="Times New Roman" panose="02020603050405020304" pitchFamily="18" charset="0"/>
                <a:hlinkClick r:id="rId3"/>
              </a:rPr>
              <a:t>https</a:t>
            </a:r>
            <a:r>
              <a:rPr lang="en-US" dirty="0">
                <a:solidFill>
                  <a:srgbClr val="FF0000"/>
                </a:solidFill>
                <a:latin typeface="Times New Roman" panose="02020603050405020304" pitchFamily="18" charset="0"/>
                <a:ea typeface="+mn-lt"/>
                <a:cs typeface="Times New Roman" panose="02020603050405020304" pitchFamily="18" charset="0"/>
                <a:hlinkClick r:id="rId3"/>
              </a:rPr>
              <a:t>://www.indiamart.com/proddetail/treatment-for-periodontal-disease-6886615630.html</a:t>
            </a:r>
            <a:endParaRPr lang="en-US" dirty="0">
              <a:latin typeface="Times New Roman" panose="02020603050405020304" pitchFamily="18" charset="0"/>
              <a:ea typeface="+mn-lt"/>
              <a:cs typeface="Times New Roman" panose="02020603050405020304" pitchFamily="18" charset="0"/>
            </a:endParaRPr>
          </a:p>
          <a:p>
            <a:r>
              <a:rPr lang="en-US" dirty="0" err="1">
                <a:latin typeface="Times New Roman" panose="02020603050405020304" pitchFamily="18" charset="0"/>
                <a:ea typeface="+mn-lt"/>
                <a:cs typeface="Times New Roman" panose="02020603050405020304" pitchFamily="18" charset="0"/>
              </a:rPr>
              <a:t>Qiu</a:t>
            </a:r>
            <a:r>
              <a:rPr lang="en-US" dirty="0">
                <a:latin typeface="Times New Roman" panose="02020603050405020304" pitchFamily="18" charset="0"/>
                <a:ea typeface="+mn-lt"/>
                <a:cs typeface="Times New Roman" panose="02020603050405020304" pitchFamily="18" charset="0"/>
              </a:rPr>
              <a:t>, </a:t>
            </a:r>
            <a:r>
              <a:rPr lang="en-US" dirty="0" err="1">
                <a:latin typeface="Times New Roman" panose="02020603050405020304" pitchFamily="18" charset="0"/>
                <a:ea typeface="+mn-lt"/>
                <a:cs typeface="Times New Roman" panose="02020603050405020304" pitchFamily="18" charset="0"/>
              </a:rPr>
              <a:t>Jiling</a:t>
            </a:r>
            <a:r>
              <a:rPr lang="en-US" dirty="0">
                <a:latin typeface="Times New Roman" panose="02020603050405020304" pitchFamily="18" charset="0"/>
                <a:ea typeface="+mn-lt"/>
                <a:cs typeface="Times New Roman" panose="02020603050405020304" pitchFamily="18" charset="0"/>
              </a:rPr>
              <a:t> et al. “Enhancement of periodontal tissue regeneration by conditioned media from gingiva-derived or periodontal ligament-derived mesenchymal stem cells: a comparative study in rats.” </a:t>
            </a:r>
            <a:r>
              <a:rPr lang="en-US" i="1" dirty="0">
                <a:latin typeface="Times New Roman" panose="02020603050405020304" pitchFamily="18" charset="0"/>
                <a:ea typeface="+mn-lt"/>
                <a:cs typeface="Times New Roman" panose="02020603050405020304" pitchFamily="18" charset="0"/>
              </a:rPr>
              <a:t>Stem cell research &amp; therapy</a:t>
            </a:r>
            <a:r>
              <a:rPr lang="en-US" dirty="0">
                <a:latin typeface="Times New Roman" panose="02020603050405020304" pitchFamily="18" charset="0"/>
                <a:ea typeface="+mn-lt"/>
                <a:cs typeface="Times New Roman" panose="02020603050405020304" pitchFamily="18" charset="0"/>
              </a:rPr>
              <a:t> vol. 11,1 42. 3 Feb. 2020, doi:10.1186/s13287-019-1546-9 </a:t>
            </a:r>
            <a:r>
              <a:rPr lang="en-US" dirty="0">
                <a:latin typeface="Times New Roman" panose="02020603050405020304" pitchFamily="18" charset="0"/>
                <a:ea typeface="+mn-lt"/>
                <a:cs typeface="Times New Roman" panose="02020603050405020304" pitchFamily="18" charset="0"/>
                <a:hlinkClick r:id="rId4"/>
              </a:rPr>
              <a:t>https://www.ncbi.nlm.nih.gov/pmc/articles/PMC6998241/</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ea typeface="+mn-lt"/>
                <a:cs typeface="Times New Roman" panose="02020603050405020304" pitchFamily="18" charset="0"/>
              </a:rPr>
              <a:t>Nazir, Muhammad Ashraf. “Prevalence of periodontal disease, its association with systemic diseases and prevention.” </a:t>
            </a:r>
            <a:r>
              <a:rPr lang="en-US" i="1" dirty="0">
                <a:latin typeface="Times New Roman" panose="02020603050405020304" pitchFamily="18" charset="0"/>
                <a:ea typeface="+mn-lt"/>
                <a:cs typeface="Times New Roman" panose="02020603050405020304" pitchFamily="18" charset="0"/>
              </a:rPr>
              <a:t>International journal of health sciences</a:t>
            </a:r>
            <a:r>
              <a:rPr lang="en-US" dirty="0">
                <a:latin typeface="Times New Roman" panose="02020603050405020304" pitchFamily="18" charset="0"/>
                <a:ea typeface="+mn-lt"/>
                <a:cs typeface="Times New Roman" panose="02020603050405020304" pitchFamily="18" charset="0"/>
              </a:rPr>
              <a:t> vol. 11,2 (2017): 72-80. </a:t>
            </a:r>
            <a:r>
              <a:rPr lang="en-US" dirty="0">
                <a:latin typeface="Times New Roman" panose="02020603050405020304" pitchFamily="18" charset="0"/>
                <a:ea typeface="+mn-lt"/>
                <a:cs typeface="Times New Roman" panose="02020603050405020304" pitchFamily="18" charset="0"/>
                <a:hlinkClick r:id="rId5"/>
              </a:rPr>
              <a:t>https://www.ncbi.nlm.nih.gov/pmc/articles/PMC5426403/</a:t>
            </a:r>
            <a:endParaRPr lang="en-US"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Picture 2:</a:t>
            </a:r>
            <a:r>
              <a:rPr lang="en-US" altLang="zh-CN" dirty="0">
                <a:hlinkClick r:id="rId6"/>
              </a:rPr>
              <a:t>https://www.cdgboston.com/periodontal-treatments</a:t>
            </a:r>
            <a:r>
              <a:rPr lang="en-US" altLang="zh-CN" dirty="0"/>
              <a:t>    </a:t>
            </a:r>
            <a:r>
              <a:rPr lang="en-US" altLang="zh-CN" dirty="0">
                <a:hlinkClick r:id="rId7"/>
              </a:rPr>
              <a:t>https://www.malkidental.com/blog/2017/06/27/how-much-does-root-canal-184013</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Picture 3: </a:t>
            </a:r>
            <a:r>
              <a:rPr lang="en-US" dirty="0">
                <a:latin typeface="Times New Roman" panose="02020603050405020304" pitchFamily="18" charset="0"/>
                <a:cs typeface="Times New Roman" panose="02020603050405020304" pitchFamily="18" charset="0"/>
                <a:hlinkClick r:id="rId4"/>
              </a:rPr>
              <a:t>https://www.ncbi.nlm.nih.gov/pmc/articles/PMC6998241/</a:t>
            </a:r>
          </a:p>
          <a:p>
            <a:r>
              <a:rPr lang="en-US" dirty="0">
                <a:latin typeface="Times New Roman" panose="02020603050405020304" pitchFamily="18" charset="0"/>
                <a:cs typeface="Times New Roman" panose="02020603050405020304" pitchFamily="18" charset="0"/>
              </a:rPr>
              <a:t>Picture 4: </a:t>
            </a:r>
            <a:r>
              <a:rPr lang="en-US" dirty="0">
                <a:latin typeface="Times New Roman" panose="02020603050405020304" pitchFamily="18" charset="0"/>
                <a:cs typeface="Times New Roman" panose="02020603050405020304" pitchFamily="18" charset="0"/>
                <a:hlinkClick r:id="rId6"/>
              </a:rPr>
              <a:t>https://www.cdgboston.com/periodontal-treatments</a:t>
            </a:r>
          </a:p>
          <a:p>
            <a:r>
              <a:rPr lang="en-US" dirty="0">
                <a:latin typeface="Times New Roman" panose="02020603050405020304" pitchFamily="18" charset="0"/>
                <a:cs typeface="Times New Roman" panose="02020603050405020304" pitchFamily="18" charset="0"/>
              </a:rPr>
              <a:t>Picture 5: </a:t>
            </a:r>
            <a:r>
              <a:rPr lang="en-US" dirty="0">
                <a:latin typeface="Times New Roman" panose="02020603050405020304" pitchFamily="18" charset="0"/>
                <a:cs typeface="Times New Roman" panose="02020603050405020304" pitchFamily="18" charset="0"/>
                <a:hlinkClick r:id="rId8"/>
              </a:rPr>
              <a:t>https://www.sciencedirect.com/science/article/pii/S1013905217300822</a:t>
            </a:r>
          </a:p>
          <a:p>
            <a:r>
              <a:rPr lang="en-US" dirty="0">
                <a:latin typeface="Times New Roman" panose="02020603050405020304" pitchFamily="18" charset="0"/>
                <a:ea typeface="+mn-lt"/>
                <a:cs typeface="Times New Roman" panose="02020603050405020304" pitchFamily="18" charset="0"/>
              </a:rPr>
              <a:t>Liu, Yi, et al. “Periodontal Ligament Stem Cell‐Mediated Treatment for Periodontitis in Miniature Swine.” </a:t>
            </a:r>
            <a:r>
              <a:rPr lang="en-US" i="1" dirty="0">
                <a:latin typeface="Times New Roman" panose="02020603050405020304" pitchFamily="18" charset="0"/>
                <a:ea typeface="+mn-lt"/>
                <a:cs typeface="Times New Roman" panose="02020603050405020304" pitchFamily="18" charset="0"/>
              </a:rPr>
              <a:t>STEM CELLS</a:t>
            </a:r>
            <a:r>
              <a:rPr lang="en-US" dirty="0">
                <a:latin typeface="Times New Roman" panose="02020603050405020304" pitchFamily="18" charset="0"/>
                <a:ea typeface="+mn-lt"/>
                <a:cs typeface="Times New Roman" panose="02020603050405020304" pitchFamily="18" charset="0"/>
              </a:rPr>
              <a:t>, vol. 26, no. 4, 2008, pp. 1065–1073.</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ea typeface="+mn-lt"/>
                <a:cs typeface="Times New Roman" panose="02020603050405020304" pitchFamily="18" charset="0"/>
              </a:rPr>
              <a:t>•</a:t>
            </a:r>
            <a:r>
              <a:rPr lang="en-US" dirty="0" err="1">
                <a:latin typeface="Times New Roman" panose="02020603050405020304" pitchFamily="18" charset="0"/>
                <a:ea typeface="+mn-lt"/>
                <a:cs typeface="Times New Roman" panose="02020603050405020304" pitchFamily="18" charset="0"/>
              </a:rPr>
              <a:t>Duan</a:t>
            </a:r>
            <a:r>
              <a:rPr lang="en-US" dirty="0">
                <a:latin typeface="Times New Roman" panose="02020603050405020304" pitchFamily="18" charset="0"/>
                <a:ea typeface="+mn-lt"/>
                <a:cs typeface="Times New Roman" panose="02020603050405020304" pitchFamily="18" charset="0"/>
              </a:rPr>
              <a:t>, </a:t>
            </a:r>
            <a:r>
              <a:rPr lang="en-US" dirty="0" err="1">
                <a:latin typeface="Times New Roman" panose="02020603050405020304" pitchFamily="18" charset="0"/>
                <a:ea typeface="+mn-lt"/>
                <a:cs typeface="Times New Roman" panose="02020603050405020304" pitchFamily="18" charset="0"/>
              </a:rPr>
              <a:t>Xuejing</a:t>
            </a:r>
            <a:r>
              <a:rPr lang="en-US" dirty="0">
                <a:latin typeface="Times New Roman" panose="02020603050405020304" pitchFamily="18" charset="0"/>
                <a:ea typeface="+mn-lt"/>
                <a:cs typeface="Times New Roman" panose="02020603050405020304" pitchFamily="18" charset="0"/>
              </a:rPr>
              <a:t>, et al. “Study of Platelet‐Rich Fibrin Combined with Rat Periodontal Ligament Stem Cells in Periodontal Tissue Regeneration.” </a:t>
            </a:r>
            <a:r>
              <a:rPr lang="en-US" i="1" dirty="0">
                <a:latin typeface="Times New Roman" panose="02020603050405020304" pitchFamily="18" charset="0"/>
                <a:ea typeface="+mn-lt"/>
                <a:cs typeface="Times New Roman" panose="02020603050405020304" pitchFamily="18" charset="0"/>
              </a:rPr>
              <a:t>Journal of Cellular and Molecular Medicine</a:t>
            </a:r>
            <a:r>
              <a:rPr lang="en-US" dirty="0">
                <a:latin typeface="Times New Roman" panose="02020603050405020304" pitchFamily="18" charset="0"/>
                <a:ea typeface="+mn-lt"/>
                <a:cs typeface="Times New Roman" panose="02020603050405020304" pitchFamily="18" charset="0"/>
              </a:rPr>
              <a:t>, vol. 22, no. 2, 2018, pp. 1047–1055.</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Picture 6: </a:t>
            </a:r>
            <a:r>
              <a:rPr lang="en-US" altLang="zh-CN" dirty="0">
                <a:latin typeface="Times New Roman" panose="02020603050405020304" pitchFamily="18" charset="0"/>
                <a:cs typeface="Times New Roman" panose="02020603050405020304" pitchFamily="18" charset="0"/>
                <a:hlinkClick r:id="rId9"/>
              </a:rPr>
              <a:t>https://www.ncbi.nlm.nih.gov/pmc/articles/PMC5783838/</a:t>
            </a:r>
            <a:endParaRPr lang="en-US" altLang="zh-CN" dirty="0">
              <a:latin typeface="Times New Roman" panose="02020603050405020304" pitchFamily="18" charset="0"/>
              <a:cs typeface="Times New Roman" panose="02020603050405020304" pitchFamily="18" charset="0"/>
            </a:endParaRPr>
          </a:p>
          <a:p>
            <a:r>
              <a:rPr lang="en-US" altLang="zh-CN" dirty="0" err="1">
                <a:latin typeface="Times New Roman" panose="02020603050405020304" pitchFamily="18" charset="0"/>
                <a:cs typeface="Times New Roman" panose="02020603050405020304" pitchFamily="18" charset="0"/>
              </a:rPr>
              <a:t>PictureI</a:t>
            </a:r>
            <a:r>
              <a:rPr lang="en-US" altLang="zh-CN" dirty="0">
                <a:latin typeface="Times New Roman" panose="02020603050405020304" pitchFamily="18" charset="0"/>
                <a:cs typeface="Times New Roman" panose="02020603050405020304" pitchFamily="18" charset="0"/>
              </a:rPr>
              <a:t> 7:</a:t>
            </a:r>
            <a:r>
              <a:rPr lang="en-US" altLang="zh-CN" dirty="0">
                <a:latin typeface="Times New Roman" panose="02020603050405020304" pitchFamily="18" charset="0"/>
                <a:cs typeface="Times New Roman" panose="02020603050405020304" pitchFamily="18" charset="0"/>
                <a:hlinkClick r:id="rId9"/>
              </a:rPr>
              <a:t>https://www.ncbi.nlm.nih.gov/pmc/articles/PMC5783838/</a:t>
            </a:r>
            <a:endParaRPr lang="en-US" altLang="zh-C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ea typeface="+mn-lt"/>
                <a:cs typeface="Times New Roman" panose="02020603050405020304" pitchFamily="18" charset="0"/>
              </a:rPr>
              <a:t>Merckx, Greet et al. “Angiogenic Effects of Human Dental Pulp and Bone Marrow-Derived Mesenchymal Stromal Cells and their Extracellular Vesicles.” </a:t>
            </a:r>
            <a:r>
              <a:rPr lang="en-US" i="1" dirty="0">
                <a:latin typeface="Times New Roman" panose="02020603050405020304" pitchFamily="18" charset="0"/>
                <a:ea typeface="+mn-lt"/>
                <a:cs typeface="Times New Roman" panose="02020603050405020304" pitchFamily="18" charset="0"/>
              </a:rPr>
              <a:t>Cells</a:t>
            </a:r>
            <a:r>
              <a:rPr lang="en-US" dirty="0">
                <a:latin typeface="Times New Roman" panose="02020603050405020304" pitchFamily="18" charset="0"/>
                <a:ea typeface="+mn-lt"/>
                <a:cs typeface="Times New Roman" panose="02020603050405020304" pitchFamily="18" charset="0"/>
              </a:rPr>
              <a:t> vol. 9,2 312. 28 Jan. 2020, doi:10.3390/cells9020312</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ea typeface="+mn-lt"/>
                <a:cs typeface="Times New Roman" panose="02020603050405020304" pitchFamily="18" charset="0"/>
              </a:rPr>
              <a:t>Zhou, Huan et al. “The proangiogenic effects of extracellular vesicles secreted by dental pulp stem cells derived from periodontally compromised teeth.” </a:t>
            </a:r>
            <a:r>
              <a:rPr lang="en-US" i="1" dirty="0">
                <a:latin typeface="Times New Roman" panose="02020603050405020304" pitchFamily="18" charset="0"/>
                <a:ea typeface="+mn-lt"/>
                <a:cs typeface="Times New Roman" panose="02020603050405020304" pitchFamily="18" charset="0"/>
              </a:rPr>
              <a:t>Stem cell research &amp; therapy</a:t>
            </a:r>
            <a:r>
              <a:rPr lang="en-US" dirty="0">
                <a:latin typeface="Times New Roman" panose="02020603050405020304" pitchFamily="18" charset="0"/>
                <a:ea typeface="+mn-lt"/>
                <a:cs typeface="Times New Roman" panose="02020603050405020304" pitchFamily="18" charset="0"/>
              </a:rPr>
              <a:t> vol. 11,1 110. 6 Mar. 2020, doi:10.1186/s13287-020-01614-w</a:t>
            </a:r>
            <a:endParaRPr lang="en-US" dirty="0">
              <a:latin typeface="Times New Roman" panose="02020603050405020304" pitchFamily="18" charset="0"/>
              <a:cs typeface="Times New Roman" panose="02020603050405020304" pitchFamily="18" charset="0"/>
            </a:endParaRPr>
          </a:p>
          <a:p>
            <a:endParaRPr lang="en-US" dirty="0">
              <a:latin typeface="Tw Cen MT"/>
              <a:cs typeface="Calibri"/>
            </a:endParaRPr>
          </a:p>
          <a:p>
            <a:endParaRPr lang="en-US" dirty="0">
              <a:latin typeface="Tw Cen MT"/>
              <a:cs typeface="Calibri"/>
            </a:endParaRPr>
          </a:p>
          <a:p>
            <a:endParaRPr lang="en-US" dirty="0">
              <a:latin typeface="Calibri"/>
              <a:cs typeface="Calibri"/>
            </a:endParaRPr>
          </a:p>
          <a:p>
            <a:endParaRPr lang="en-US" dirty="0">
              <a:latin typeface="Calibri"/>
              <a:cs typeface="Calibri"/>
            </a:endParaRPr>
          </a:p>
          <a:p>
            <a:endParaRPr lang="en-US" dirty="0">
              <a:latin typeface="Calibri"/>
              <a:cs typeface="Calibri"/>
            </a:endParaRPr>
          </a:p>
          <a:p>
            <a:endParaRPr lang="en-US" dirty="0"/>
          </a:p>
          <a:p>
            <a:endParaRPr lang="en-US" dirty="0"/>
          </a:p>
        </p:txBody>
      </p:sp>
    </p:spTree>
    <p:extLst>
      <p:ext uri="{BB962C8B-B14F-4D97-AF65-F5344CB8AC3E}">
        <p14:creationId xmlns:p14="http://schemas.microsoft.com/office/powerpoint/2010/main" val="322579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FB5B-5CC5-4A37-BF07-1C15ED6750EF}"/>
              </a:ext>
            </a:extLst>
          </p:cNvPr>
          <p:cNvSpPr>
            <a:spLocks noGrp="1"/>
          </p:cNvSpPr>
          <p:nvPr>
            <p:ph type="title"/>
          </p:nvPr>
        </p:nvSpPr>
        <p:spPr>
          <a:xfrm>
            <a:off x="753327" y="1"/>
            <a:ext cx="10050661" cy="1167618"/>
          </a:xfrm>
        </p:spPr>
        <p:txBody>
          <a:bodyPr/>
          <a:lstStyle/>
          <a:p>
            <a:r>
              <a:rPr lang="en-US" altLang="zh-CN" b="1" dirty="0"/>
              <a:t>Introduction</a:t>
            </a:r>
            <a:endParaRPr lang="zh-CN" altLang="en-US" dirty="0"/>
          </a:p>
        </p:txBody>
      </p:sp>
      <p:sp>
        <p:nvSpPr>
          <p:cNvPr id="3" name="Content Placeholder 2">
            <a:extLst>
              <a:ext uri="{FF2B5EF4-FFF2-40B4-BE49-F238E27FC236}">
                <a16:creationId xmlns:a16="http://schemas.microsoft.com/office/drawing/2014/main" id="{645041F9-4522-422A-8249-4E6D0420D08D}"/>
              </a:ext>
            </a:extLst>
          </p:cNvPr>
          <p:cNvSpPr>
            <a:spLocks noGrp="1"/>
          </p:cNvSpPr>
          <p:nvPr>
            <p:ph sz="quarter" idx="13"/>
          </p:nvPr>
        </p:nvSpPr>
        <p:spPr>
          <a:xfrm>
            <a:off x="913149" y="906046"/>
            <a:ext cx="10363826" cy="3424107"/>
          </a:xfrm>
        </p:spPr>
        <p:txBody>
          <a:bodyPr>
            <a:normAutofit/>
          </a:bodyPr>
          <a:lstStyle/>
          <a:p>
            <a:r>
              <a:rPr lang="en-US" altLang="zh-CN" sz="2400" cap="none" dirty="0">
                <a:latin typeface="Times New Roman" panose="02020603050405020304" pitchFamily="18" charset="0"/>
                <a:cs typeface="Times New Roman" panose="02020603050405020304" pitchFamily="18" charset="0"/>
              </a:rPr>
              <a:t>periodontitis is a chronic infectious  disease that destructive dental support tissue leads to tooth loss. traditional treatment for periodontitis can reduce inflammation and regeneration periodontal support tissue but periodontal membrane regeneration capacity has been limited. </a:t>
            </a:r>
          </a:p>
          <a:p>
            <a:r>
              <a:rPr lang="en-US" altLang="zh-CN" sz="2400" cap="none" dirty="0">
                <a:latin typeface="Times New Roman" panose="02020603050405020304" pitchFamily="18" charset="0"/>
                <a:cs typeface="Times New Roman" panose="02020603050405020304" pitchFamily="18" charset="0"/>
              </a:rPr>
              <a:t>Current root canal therapy are still not able to regenerate the original physiological structure and function of damaged teeth. for instance, after having a root canal therapy done, patients end up having devitalized teeth.</a:t>
            </a:r>
            <a:endParaRPr lang="zh-CN" altLang="en-US" sz="2400" cap="none" dirty="0">
              <a:latin typeface="Times New Roman" panose="02020603050405020304" pitchFamily="18" charset="0"/>
              <a:cs typeface="Times New Roman" panose="02020603050405020304" pitchFamily="18" charset="0"/>
            </a:endParaRPr>
          </a:p>
          <a:p>
            <a:endParaRPr lang="en-US" altLang="zh-CN" sz="2800" cap="none" dirty="0">
              <a:latin typeface="Times New Roman" panose="02020603050405020304" pitchFamily="18" charset="0"/>
              <a:cs typeface="Times New Roman" panose="02020603050405020304" pitchFamily="18" charset="0"/>
            </a:endParaRPr>
          </a:p>
          <a:p>
            <a:endParaRPr lang="zh-CN" altLang="en-US" dirty="0"/>
          </a:p>
        </p:txBody>
      </p:sp>
      <p:pic>
        <p:nvPicPr>
          <p:cNvPr id="5" name="Picture 4" descr="A picture containing indoor, table, food, sitting&#10;&#10;Description automatically generated">
            <a:extLst>
              <a:ext uri="{FF2B5EF4-FFF2-40B4-BE49-F238E27FC236}">
                <a16:creationId xmlns:a16="http://schemas.microsoft.com/office/drawing/2014/main" id="{E7AA7FAF-54B4-4A75-ACF3-42C616B0F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077" y="4239900"/>
            <a:ext cx="4825863" cy="2618100"/>
          </a:xfrm>
          <a:prstGeom prst="rect">
            <a:avLst/>
          </a:prstGeom>
        </p:spPr>
      </p:pic>
      <p:sp>
        <p:nvSpPr>
          <p:cNvPr id="9" name="Rectangle 8">
            <a:extLst>
              <a:ext uri="{FF2B5EF4-FFF2-40B4-BE49-F238E27FC236}">
                <a16:creationId xmlns:a16="http://schemas.microsoft.com/office/drawing/2014/main" id="{D6AAE678-6827-4B04-A143-D54ECEFF66B6}"/>
              </a:ext>
            </a:extLst>
          </p:cNvPr>
          <p:cNvSpPr/>
          <p:nvPr/>
        </p:nvSpPr>
        <p:spPr>
          <a:xfrm>
            <a:off x="913149" y="6100076"/>
            <a:ext cx="4958986" cy="369332"/>
          </a:xfrm>
          <a:prstGeom prst="rect">
            <a:avLst/>
          </a:prstGeom>
        </p:spPr>
        <p:txBody>
          <a:bodyPr wrap="none">
            <a:spAutoFit/>
          </a:bodyPr>
          <a:lstStyle/>
          <a:p>
            <a:r>
              <a:rPr lang="en-US" altLang="zh-CN" dirty="0">
                <a:hlinkClick r:id="rId3"/>
              </a:rPr>
              <a:t>https://www.cdgboston.com/periodontal-treatments</a:t>
            </a:r>
            <a:endParaRPr lang="zh-CN" altLang="en-US" dirty="0"/>
          </a:p>
        </p:txBody>
      </p:sp>
      <p:pic>
        <p:nvPicPr>
          <p:cNvPr id="3076" name="Picture 4" descr="Image result for root canal therapy">
            <a:extLst>
              <a:ext uri="{FF2B5EF4-FFF2-40B4-BE49-F238E27FC236}">
                <a16:creationId xmlns:a16="http://schemas.microsoft.com/office/drawing/2014/main" id="{F98216D8-F7EB-4373-AF62-58C69A11F2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747" y="4143101"/>
            <a:ext cx="5110645" cy="258257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1B7E0E3-1055-4D15-9F72-2802DF17A2A8}"/>
              </a:ext>
            </a:extLst>
          </p:cNvPr>
          <p:cNvSpPr/>
          <p:nvPr/>
        </p:nvSpPr>
        <p:spPr>
          <a:xfrm>
            <a:off x="5935552" y="5823077"/>
            <a:ext cx="6096000" cy="646331"/>
          </a:xfrm>
          <a:prstGeom prst="rect">
            <a:avLst/>
          </a:prstGeom>
        </p:spPr>
        <p:txBody>
          <a:bodyPr>
            <a:spAutoFit/>
          </a:bodyPr>
          <a:lstStyle/>
          <a:p>
            <a:r>
              <a:rPr lang="en-US" altLang="zh-CN" dirty="0">
                <a:hlinkClick r:id="rId5"/>
              </a:rPr>
              <a:t>https://www.malkidental.com/blog/2017/06/27/how-much-does-root-canal-184013</a:t>
            </a:r>
            <a:endParaRPr lang="zh-CN" altLang="en-US" dirty="0"/>
          </a:p>
        </p:txBody>
      </p:sp>
    </p:spTree>
    <p:extLst>
      <p:ext uri="{BB962C8B-B14F-4D97-AF65-F5344CB8AC3E}">
        <p14:creationId xmlns:p14="http://schemas.microsoft.com/office/powerpoint/2010/main" val="4258501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1A4C-5F8B-4399-B7AD-E2D3442A6B8B}"/>
              </a:ext>
            </a:extLst>
          </p:cNvPr>
          <p:cNvSpPr>
            <a:spLocks noGrp="1"/>
          </p:cNvSpPr>
          <p:nvPr>
            <p:ph type="title"/>
          </p:nvPr>
        </p:nvSpPr>
        <p:spPr>
          <a:xfrm>
            <a:off x="913775" y="618517"/>
            <a:ext cx="10364451" cy="1596177"/>
          </a:xfrm>
        </p:spPr>
        <p:txBody>
          <a:bodyPr>
            <a:normAutofit/>
          </a:bodyPr>
          <a:lstStyle/>
          <a:p>
            <a:r>
              <a:rPr lang="en-US" b="1" dirty="0"/>
              <a:t>Introduction</a:t>
            </a:r>
          </a:p>
        </p:txBody>
      </p:sp>
      <p:graphicFrame>
        <p:nvGraphicFramePr>
          <p:cNvPr id="31" name="Content Placeholder 2">
            <a:extLst>
              <a:ext uri="{FF2B5EF4-FFF2-40B4-BE49-F238E27FC236}">
                <a16:creationId xmlns:a16="http://schemas.microsoft.com/office/drawing/2014/main" id="{0D7CD2A6-264B-46CF-984F-ED88D7E5FF1A}"/>
              </a:ext>
            </a:extLst>
          </p:cNvPr>
          <p:cNvGraphicFramePr>
            <a:graphicFrameLocks noGrp="1"/>
          </p:cNvGraphicFramePr>
          <p:nvPr>
            <p:ph sz="quarter" idx="13"/>
            <p:extLst>
              <p:ext uri="{D42A27DB-BD31-4B8C-83A1-F6EECF244321}">
                <p14:modId xmlns:p14="http://schemas.microsoft.com/office/powerpoint/2010/main" val="3394761527"/>
              </p:ext>
            </p:extLst>
          </p:nvPr>
        </p:nvGraphicFramePr>
        <p:xfrm>
          <a:off x="913774" y="1914466"/>
          <a:ext cx="10495124" cy="4325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80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animal&#10;&#10;Description generated with very high confidence">
            <a:extLst>
              <a:ext uri="{FF2B5EF4-FFF2-40B4-BE49-F238E27FC236}">
                <a16:creationId xmlns:a16="http://schemas.microsoft.com/office/drawing/2014/main" id="{82528675-D4E3-4373-A0CE-319379BC6F60}"/>
              </a:ext>
            </a:extLst>
          </p:cNvPr>
          <p:cNvPicPr>
            <a:picLocks noChangeAspect="1"/>
          </p:cNvPicPr>
          <p:nvPr/>
        </p:nvPicPr>
        <p:blipFill>
          <a:blip r:embed="rId2"/>
          <a:stretch>
            <a:fillRect/>
          </a:stretch>
        </p:blipFill>
        <p:spPr>
          <a:xfrm>
            <a:off x="6909481" y="618517"/>
            <a:ext cx="5210162" cy="3714332"/>
          </a:xfrm>
          <a:prstGeom prst="rect">
            <a:avLst/>
          </a:prstGeom>
          <a:scene3d>
            <a:camera prst="orthographicFront"/>
            <a:lightRig rig="threePt" dir="t">
              <a:rot lat="0" lon="0" rev="2700000"/>
            </a:lightRig>
          </a:scene3d>
          <a:sp3d contourW="6350">
            <a:bevelT h="38100"/>
            <a:contourClr>
              <a:srgbClr val="C0C0C0"/>
            </a:contourClr>
          </a:sp3d>
        </p:spPr>
      </p:pic>
      <p:pic>
        <p:nvPicPr>
          <p:cNvPr id="56" name="Picture 55">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804A51FC-F830-4E69-932D-F1B86F9C5F21}"/>
              </a:ext>
            </a:extLst>
          </p:cNvPr>
          <p:cNvSpPr>
            <a:spLocks noGrp="1"/>
          </p:cNvSpPr>
          <p:nvPr>
            <p:ph sz="quarter" idx="13"/>
          </p:nvPr>
        </p:nvSpPr>
        <p:spPr>
          <a:xfrm>
            <a:off x="1054065" y="2367092"/>
            <a:ext cx="5855415" cy="3847444"/>
          </a:xfrm>
        </p:spPr>
        <p:txBody>
          <a:bodyPr vert="horz" lIns="91440" tIns="45720" rIns="91440" bIns="45720" rtlCol="0">
            <a:normAutofit/>
          </a:bodyPr>
          <a:lstStyle/>
          <a:p>
            <a:pPr>
              <a:lnSpc>
                <a:spcPct val="110000"/>
              </a:lnSpc>
            </a:pPr>
            <a:r>
              <a:rPr lang="en-US" dirty="0">
                <a:ea typeface="+mn-lt"/>
                <a:cs typeface="+mn-lt"/>
              </a:rPr>
              <a:t>Stem cells therapy has been known for its excellent results on regeneration of tissues and organs. However, not much research has been done on regeneration of periodontal and dental pulp tissues. </a:t>
            </a:r>
          </a:p>
          <a:p>
            <a:pPr>
              <a:lnSpc>
                <a:spcPct val="110000"/>
              </a:lnSpc>
            </a:pPr>
            <a:r>
              <a:rPr lang="en-US" dirty="0"/>
              <a:t>In our study, we attempted to learn the possible beneficial effects of PDLSCS and DPSC to restore and repair the health of periodontal ligaments and dental pulps of the teeth.</a:t>
            </a:r>
          </a:p>
        </p:txBody>
      </p:sp>
      <p:sp>
        <p:nvSpPr>
          <p:cNvPr id="2" name="Title 1">
            <a:extLst>
              <a:ext uri="{FF2B5EF4-FFF2-40B4-BE49-F238E27FC236}">
                <a16:creationId xmlns:a16="http://schemas.microsoft.com/office/drawing/2014/main" id="{C52B5BCB-923D-4B61-91C3-7DC56B4B5307}"/>
              </a:ext>
            </a:extLst>
          </p:cNvPr>
          <p:cNvSpPr>
            <a:spLocks noGrp="1"/>
          </p:cNvSpPr>
          <p:nvPr>
            <p:ph type="title"/>
          </p:nvPr>
        </p:nvSpPr>
        <p:spPr>
          <a:xfrm>
            <a:off x="1054064" y="618517"/>
            <a:ext cx="5855416" cy="1596177"/>
          </a:xfrm>
        </p:spPr>
        <p:txBody>
          <a:bodyPr>
            <a:normAutofit/>
          </a:bodyPr>
          <a:lstStyle/>
          <a:p>
            <a:endParaRPr lang="en-US" dirty="0"/>
          </a:p>
        </p:txBody>
      </p:sp>
      <p:sp>
        <p:nvSpPr>
          <p:cNvPr id="6" name="TextBox 5">
            <a:extLst>
              <a:ext uri="{FF2B5EF4-FFF2-40B4-BE49-F238E27FC236}">
                <a16:creationId xmlns:a16="http://schemas.microsoft.com/office/drawing/2014/main" id="{5BCE4484-D613-4664-AE10-E75090F7EEAD}"/>
              </a:ext>
            </a:extLst>
          </p:cNvPr>
          <p:cNvSpPr txBox="1"/>
          <p:nvPr/>
        </p:nvSpPr>
        <p:spPr>
          <a:xfrm>
            <a:off x="8022921" y="4526072"/>
            <a:ext cx="3860104" cy="52322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a:buChar char="•"/>
            </a:pPr>
            <a:r>
              <a:rPr lang="en-US" sz="1400">
                <a:solidFill>
                  <a:schemeClr val="accent1"/>
                </a:solidFill>
                <a:latin typeface="Calibri"/>
                <a:cs typeface="Calibri"/>
              </a:rPr>
              <a:t>https://www.ncbi.nlm.nih.gov/pmc/articles/PMC7072370/figure/cells-09-00312-f005/</a:t>
            </a:r>
          </a:p>
        </p:txBody>
      </p:sp>
    </p:spTree>
    <p:extLst>
      <p:ext uri="{BB962C8B-B14F-4D97-AF65-F5344CB8AC3E}">
        <p14:creationId xmlns:p14="http://schemas.microsoft.com/office/powerpoint/2010/main" val="4199895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E928B170-B7BC-4BDA-AF69-28A89C4F8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food&#10;&#10;Description generated with very high confidence">
            <a:extLst>
              <a:ext uri="{FF2B5EF4-FFF2-40B4-BE49-F238E27FC236}">
                <a16:creationId xmlns:a16="http://schemas.microsoft.com/office/drawing/2014/main" id="{19BF29FB-A56F-40E9-865A-529D0A423536}"/>
              </a:ext>
            </a:extLst>
          </p:cNvPr>
          <p:cNvPicPr>
            <a:picLocks noChangeAspect="1"/>
          </p:cNvPicPr>
          <p:nvPr/>
        </p:nvPicPr>
        <p:blipFill rotWithShape="1">
          <a:blip r:embed="rId2"/>
          <a:srcRect l="4515" r="10063" b="-3"/>
          <a:stretch/>
        </p:blipFill>
        <p:spPr>
          <a:xfrm>
            <a:off x="7641281" y="1451335"/>
            <a:ext cx="4356104" cy="3828551"/>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4" name="Picture 12">
            <a:extLst>
              <a:ext uri="{FF2B5EF4-FFF2-40B4-BE49-F238E27FC236}">
                <a16:creationId xmlns:a16="http://schemas.microsoft.com/office/drawing/2014/main" id="{2E1E8C82-833C-4573-807A-A01BED3757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F7CC705-3823-45FF-AD4A-7F55CC3F5DBE}"/>
              </a:ext>
            </a:extLst>
          </p:cNvPr>
          <p:cNvSpPr>
            <a:spLocks noGrp="1"/>
          </p:cNvSpPr>
          <p:nvPr>
            <p:ph type="title"/>
          </p:nvPr>
        </p:nvSpPr>
        <p:spPr>
          <a:xfrm>
            <a:off x="517118" y="4091"/>
            <a:ext cx="11136205" cy="1573863"/>
          </a:xfrm>
        </p:spPr>
        <p:txBody>
          <a:bodyPr>
            <a:normAutofit/>
          </a:bodyPr>
          <a:lstStyle/>
          <a:p>
            <a:r>
              <a:rPr lang="en-US" sz="2000" b="1"/>
              <a:t>Enhancement of periodontal tissue regeneration by conditioned media from gingiva-derived or periodontal ligament-derived mesenchymal stem cells: a comparative study in rats</a:t>
            </a:r>
            <a:br>
              <a:rPr lang="en-US" sz="2000"/>
            </a:br>
            <a:r>
              <a:rPr lang="en-US" sz="2000"/>
              <a:t> </a:t>
            </a:r>
          </a:p>
        </p:txBody>
      </p:sp>
      <p:sp>
        <p:nvSpPr>
          <p:cNvPr id="3" name="Content Placeholder 2">
            <a:extLst>
              <a:ext uri="{FF2B5EF4-FFF2-40B4-BE49-F238E27FC236}">
                <a16:creationId xmlns:a16="http://schemas.microsoft.com/office/drawing/2014/main" id="{9D137703-9985-4145-B31A-2585E6AA945B}"/>
              </a:ext>
            </a:extLst>
          </p:cNvPr>
          <p:cNvSpPr>
            <a:spLocks noGrp="1"/>
          </p:cNvSpPr>
          <p:nvPr>
            <p:ph sz="quarter" idx="13"/>
          </p:nvPr>
        </p:nvSpPr>
        <p:spPr>
          <a:xfrm>
            <a:off x="329227" y="1291942"/>
            <a:ext cx="7315767" cy="5248732"/>
          </a:xfrm>
        </p:spPr>
        <p:txBody>
          <a:bodyPr vert="horz" lIns="91440" tIns="45720" rIns="91440" bIns="45720" rtlCol="0" anchor="t">
            <a:noAutofit/>
          </a:bodyPr>
          <a:lstStyle/>
          <a:p>
            <a:pPr>
              <a:lnSpc>
                <a:spcPct val="110000"/>
              </a:lnSpc>
            </a:pPr>
            <a:r>
              <a:rPr lang="en-US" sz="1200" b="1">
                <a:ea typeface="+mn-lt"/>
                <a:cs typeface="+mn-lt"/>
              </a:rPr>
              <a:t> Periodontitis </a:t>
            </a:r>
            <a:r>
              <a:rPr lang="en-US" sz="1200">
                <a:ea typeface="+mn-lt"/>
                <a:cs typeface="+mn-lt"/>
              </a:rPr>
              <a:t>is a common disease characterized by the destruction of attachment apparatus and bone loss,  and may lead to teeth loss if not treated properly. </a:t>
            </a:r>
            <a:endParaRPr lang="en-US" sz="1200"/>
          </a:p>
          <a:p>
            <a:pPr>
              <a:lnSpc>
                <a:spcPct val="110000"/>
              </a:lnSpc>
            </a:pPr>
            <a:r>
              <a:rPr lang="en-US" sz="1200">
                <a:ea typeface="+mn-lt"/>
                <a:cs typeface="+mn-lt"/>
              </a:rPr>
              <a:t>The periodontal ligament stem cells conditioned medium (PDLSC-CM) and gingival mesenchymal stem cells conditioned medium(GMSC-CM) known to have a positive effect on attachment apparatus regeneration. </a:t>
            </a:r>
            <a:endParaRPr lang="en-US" sz="1200"/>
          </a:p>
          <a:p>
            <a:pPr>
              <a:lnSpc>
                <a:spcPct val="110000"/>
              </a:lnSpc>
            </a:pPr>
            <a:r>
              <a:rPr lang="en-US" sz="1200">
                <a:ea typeface="+mn-lt"/>
                <a:cs typeface="+mn-lt"/>
              </a:rPr>
              <a:t> The purpose of this study was to compare the effect on periodontal tissue regeneration of those two treatments.</a:t>
            </a:r>
            <a:endParaRPr lang="en-US" sz="1200"/>
          </a:p>
          <a:p>
            <a:pPr>
              <a:lnSpc>
                <a:spcPct val="110000"/>
              </a:lnSpc>
            </a:pPr>
            <a:r>
              <a:rPr lang="en-US" sz="1200">
                <a:ea typeface="+mn-lt"/>
                <a:cs typeface="+mn-lt"/>
              </a:rPr>
              <a:t>The</a:t>
            </a:r>
            <a:r>
              <a:rPr lang="en-US" sz="1200" b="1">
                <a:ea typeface="+mn-lt"/>
                <a:cs typeface="+mn-lt"/>
              </a:rPr>
              <a:t> </a:t>
            </a:r>
            <a:r>
              <a:rPr lang="en-US" sz="1200">
                <a:ea typeface="+mn-lt"/>
                <a:cs typeface="+mn-lt"/>
              </a:rPr>
              <a:t>randomized controlled study on 90 male rats  took place at the Hospital of Stomatology, Shandong University, 2019.</a:t>
            </a:r>
            <a:endParaRPr lang="en-US" sz="1200"/>
          </a:p>
          <a:p>
            <a:pPr>
              <a:lnSpc>
                <a:spcPct val="110000"/>
              </a:lnSpc>
            </a:pPr>
            <a:r>
              <a:rPr lang="en-US" sz="1200">
                <a:ea typeface="+mn-lt"/>
                <a:cs typeface="+mn-lt"/>
              </a:rPr>
              <a:t>Rats were randomly divided into 5 groups:  a control group, an α-MEM (α-Minimal essential medium) group, a GF-CM (gingival fibroblasts conditioned medium) group, a GMSC-CM group, and a PDLSC-CM group. In each group periodontal defect on the left mandibular first molar area was created. and each group received a transplant of collagen membrane contained saline, α-MEM, GF-CM, GMSC-CM, or PDLSC-CM  respectively.</a:t>
            </a:r>
            <a:endParaRPr lang="en-US" sz="1200"/>
          </a:p>
          <a:p>
            <a:pPr>
              <a:lnSpc>
                <a:spcPct val="110000"/>
              </a:lnSpc>
            </a:pPr>
            <a:r>
              <a:rPr lang="en-US" sz="1200">
                <a:ea typeface="+mn-lt"/>
                <a:cs typeface="+mn-lt"/>
              </a:rPr>
              <a:t> Histological analysis was performed 1,2, and 4 weeks after surgery. In each group, the area of regenerated alveolar bone, cementum, and periodontal ligaments were measured.</a:t>
            </a:r>
            <a:endParaRPr lang="en-US" sz="1200"/>
          </a:p>
          <a:p>
            <a:pPr>
              <a:lnSpc>
                <a:spcPct val="110000"/>
              </a:lnSpc>
            </a:pPr>
            <a:r>
              <a:rPr lang="en-US" sz="1200">
                <a:ea typeface="+mn-lt"/>
                <a:cs typeface="+mn-lt"/>
              </a:rPr>
              <a:t> Statistical analysis was performed with Prism software, and   Student-Newman-</a:t>
            </a:r>
            <a:r>
              <a:rPr lang="en-US" sz="1200" err="1">
                <a:ea typeface="+mn-lt"/>
                <a:cs typeface="+mn-lt"/>
              </a:rPr>
              <a:t>Keuls</a:t>
            </a:r>
            <a:r>
              <a:rPr lang="en-US" sz="1200">
                <a:ea typeface="+mn-lt"/>
                <a:cs typeface="+mn-lt"/>
              </a:rPr>
              <a:t> test for mean value comparison. P-value of less than 0.05 was accepted as statistical significance</a:t>
            </a:r>
            <a:r>
              <a:rPr lang="en-US" sz="1200" b="1">
                <a:ea typeface="+mn-lt"/>
                <a:cs typeface="+mn-lt"/>
              </a:rPr>
              <a:t>.</a:t>
            </a:r>
            <a:endParaRPr lang="en-US" sz="1200"/>
          </a:p>
          <a:p>
            <a:pPr>
              <a:lnSpc>
                <a:spcPct val="110000"/>
              </a:lnSpc>
            </a:pPr>
            <a:endParaRPr lang="en-US" sz="1000"/>
          </a:p>
        </p:txBody>
      </p:sp>
      <p:sp>
        <p:nvSpPr>
          <p:cNvPr id="6" name="TextBox 5">
            <a:extLst>
              <a:ext uri="{FF2B5EF4-FFF2-40B4-BE49-F238E27FC236}">
                <a16:creationId xmlns:a16="http://schemas.microsoft.com/office/drawing/2014/main" id="{9896F48F-68A0-4E10-88EA-78C0A548CA92}"/>
              </a:ext>
            </a:extLst>
          </p:cNvPr>
          <p:cNvSpPr txBox="1"/>
          <p:nvPr/>
        </p:nvSpPr>
        <p:spPr>
          <a:xfrm>
            <a:off x="7803717" y="5528153"/>
            <a:ext cx="4277637" cy="523220"/>
          </a:xfrm>
          <a:prstGeom prst="rect">
            <a:avLst/>
          </a:prstGeom>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a:buChar char="•"/>
            </a:pPr>
            <a:r>
              <a:rPr lang="en-US" sz="1400">
                <a:solidFill>
                  <a:schemeClr val="accent6">
                    <a:lumMod val="20000"/>
                    <a:lumOff val="80000"/>
                  </a:schemeClr>
                </a:solidFill>
                <a:latin typeface="Calibri"/>
                <a:hlinkClick r:id="rId4">
                  <a:extLst>
                    <a:ext uri="{A12FA001-AC4F-418D-AE19-62706E023703}">
                      <ahyp:hlinkClr xmlns:ahyp="http://schemas.microsoft.com/office/drawing/2018/hyperlinkcolor" val="tx"/>
                    </a:ext>
                  </a:extLst>
                </a:hlinkClick>
              </a:rPr>
              <a:t>https</a:t>
            </a:r>
            <a:r>
              <a:rPr lang="en-US" sz="1400">
                <a:solidFill>
                  <a:srgbClr val="FF0000"/>
                </a:solidFill>
                <a:latin typeface="Calibri"/>
                <a:cs typeface="Times New Roman"/>
                <a:hlinkClick r:id="rId4"/>
              </a:rPr>
              <a:t>://www.indiamart.com/proddetail/treatment-for-periodontal-disease-6886615630.html</a:t>
            </a:r>
            <a:endParaRPr lang="en-US" sz="1400">
              <a:solidFill>
                <a:srgbClr val="FF0000"/>
              </a:solidFill>
              <a:latin typeface="Calibri"/>
              <a:cs typeface="Times New Roman"/>
            </a:endParaRPr>
          </a:p>
        </p:txBody>
      </p:sp>
    </p:spTree>
    <p:extLst>
      <p:ext uri="{BB962C8B-B14F-4D97-AF65-F5344CB8AC3E}">
        <p14:creationId xmlns:p14="http://schemas.microsoft.com/office/powerpoint/2010/main" val="64387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2" name="Rectangle 22">
            <a:extLst>
              <a:ext uri="{FF2B5EF4-FFF2-40B4-BE49-F238E27FC236}">
                <a16:creationId xmlns:a16="http://schemas.microsoft.com/office/drawing/2014/main" id="{2C8B6C12-BE49-45C7-8E88-D16FE2E62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rug&#10;&#10;Description generated with very high confidence">
            <a:extLst>
              <a:ext uri="{FF2B5EF4-FFF2-40B4-BE49-F238E27FC236}">
                <a16:creationId xmlns:a16="http://schemas.microsoft.com/office/drawing/2014/main" id="{DA56E0C0-5915-4E25-837C-E93993E0CD28}"/>
              </a:ext>
            </a:extLst>
          </p:cNvPr>
          <p:cNvPicPr>
            <a:picLocks noChangeAspect="1"/>
          </p:cNvPicPr>
          <p:nvPr/>
        </p:nvPicPr>
        <p:blipFill>
          <a:blip r:embed="rId2"/>
          <a:stretch>
            <a:fillRect/>
          </a:stretch>
        </p:blipFill>
        <p:spPr>
          <a:xfrm>
            <a:off x="151774" y="189494"/>
            <a:ext cx="4527863" cy="515589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4" name="Picture 24">
            <a:extLst>
              <a:ext uri="{FF2B5EF4-FFF2-40B4-BE49-F238E27FC236}">
                <a16:creationId xmlns:a16="http://schemas.microsoft.com/office/drawing/2014/main" id="{9D3FC01C-4EFD-4868-8317-4C9F869318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D0169061-1656-4A83-A8BC-C335195BFC57}"/>
              </a:ext>
            </a:extLst>
          </p:cNvPr>
          <p:cNvSpPr>
            <a:spLocks noGrp="1"/>
          </p:cNvSpPr>
          <p:nvPr>
            <p:ph sz="quarter" idx="13"/>
          </p:nvPr>
        </p:nvSpPr>
        <p:spPr>
          <a:xfrm>
            <a:off x="4869129" y="321175"/>
            <a:ext cx="6408471" cy="5929310"/>
          </a:xfrm>
        </p:spPr>
        <p:txBody>
          <a:bodyPr vert="horz" lIns="91440" tIns="45720" rIns="91440" bIns="45720" rtlCol="0" anchor="t">
            <a:normAutofit/>
          </a:bodyPr>
          <a:lstStyle/>
          <a:p>
            <a:pPr>
              <a:lnSpc>
                <a:spcPct val="110000"/>
              </a:lnSpc>
            </a:pPr>
            <a:r>
              <a:rPr lang="en-US" sz="1100" dirty="0">
                <a:ea typeface="+mn-lt"/>
                <a:cs typeface="+mn-lt"/>
              </a:rPr>
              <a:t>.</a:t>
            </a:r>
            <a:r>
              <a:rPr lang="en-US" cap="none" dirty="0">
                <a:latin typeface="Times New Roman" panose="02020603050405020304" pitchFamily="18" charset="0"/>
                <a:ea typeface="+mn-lt"/>
                <a:cs typeface="Times New Roman" panose="02020603050405020304" pitchFamily="18" charset="0"/>
              </a:rPr>
              <a:t> The authors concluded that both </a:t>
            </a:r>
            <a:r>
              <a:rPr lang="en-US" cap="none" dirty="0" err="1">
                <a:latin typeface="Times New Roman" panose="02020603050405020304" pitchFamily="18" charset="0"/>
                <a:ea typeface="+mn-lt"/>
                <a:cs typeface="Times New Roman" panose="02020603050405020304" pitchFamily="18" charset="0"/>
              </a:rPr>
              <a:t>gmsc</a:t>
            </a:r>
            <a:r>
              <a:rPr lang="en-US" cap="none" dirty="0">
                <a:latin typeface="Times New Roman" panose="02020603050405020304" pitchFamily="18" charset="0"/>
                <a:ea typeface="+mn-lt"/>
                <a:cs typeface="Times New Roman" panose="02020603050405020304" pitchFamily="18" charset="0"/>
              </a:rPr>
              <a:t>-cm and </a:t>
            </a:r>
            <a:r>
              <a:rPr lang="en-US" cap="none" dirty="0" err="1">
                <a:latin typeface="Times New Roman" panose="02020603050405020304" pitchFamily="18" charset="0"/>
                <a:ea typeface="+mn-lt"/>
                <a:cs typeface="Times New Roman" panose="02020603050405020304" pitchFamily="18" charset="0"/>
              </a:rPr>
              <a:t>pdlsc</a:t>
            </a:r>
            <a:r>
              <a:rPr lang="en-US" cap="none" dirty="0">
                <a:latin typeface="Times New Roman" panose="02020603050405020304" pitchFamily="18" charset="0"/>
                <a:ea typeface="+mn-lt"/>
                <a:cs typeface="Times New Roman" panose="02020603050405020304" pitchFamily="18" charset="0"/>
              </a:rPr>
              <a:t>-cm equally significantly better promote periodontal regeneration in rats compared to other known methods. </a:t>
            </a:r>
            <a:endParaRPr lang="en-US" cap="none" dirty="0">
              <a:latin typeface="Times New Roman" panose="02020603050405020304" pitchFamily="18" charset="0"/>
              <a:cs typeface="Times New Roman" panose="02020603050405020304" pitchFamily="18" charset="0"/>
            </a:endParaRPr>
          </a:p>
          <a:p>
            <a:pPr>
              <a:lnSpc>
                <a:spcPct val="110000"/>
              </a:lnSpc>
            </a:pPr>
            <a:r>
              <a:rPr lang="en-US" cap="none" dirty="0">
                <a:latin typeface="Times New Roman" panose="02020603050405020304" pitchFamily="18" charset="0"/>
                <a:ea typeface="+mn-lt"/>
                <a:cs typeface="Times New Roman" panose="02020603050405020304" pitchFamily="18" charset="0"/>
              </a:rPr>
              <a:t>those evidences include higher level of:</a:t>
            </a:r>
            <a:endParaRPr lang="en-US" cap="none" dirty="0">
              <a:latin typeface="Times New Roman" panose="02020603050405020304" pitchFamily="18" charset="0"/>
              <a:cs typeface="Times New Roman" panose="02020603050405020304" pitchFamily="18" charset="0"/>
            </a:endParaRPr>
          </a:p>
          <a:p>
            <a:pPr>
              <a:lnSpc>
                <a:spcPct val="110000"/>
              </a:lnSpc>
            </a:pPr>
            <a:r>
              <a:rPr lang="en-US" cap="none" dirty="0">
                <a:latin typeface="Times New Roman" panose="02020603050405020304" pitchFamily="18" charset="0"/>
                <a:ea typeface="+mn-lt"/>
                <a:cs typeface="Times New Roman" panose="02020603050405020304" pitchFamily="18" charset="0"/>
              </a:rPr>
              <a:t> reducing inflammation, </a:t>
            </a:r>
          </a:p>
          <a:p>
            <a:pPr>
              <a:lnSpc>
                <a:spcPct val="110000"/>
              </a:lnSpc>
            </a:pPr>
            <a:r>
              <a:rPr lang="en-US" cap="none" dirty="0">
                <a:latin typeface="Times New Roman" panose="02020603050405020304" pitchFamily="18" charset="0"/>
                <a:ea typeface="+mn-lt"/>
                <a:cs typeface="Times New Roman" panose="02020603050405020304" pitchFamily="18" charset="0"/>
              </a:rPr>
              <a:t> the formation of new alveolar bone,</a:t>
            </a:r>
            <a:endParaRPr lang="en-US" cap="none" dirty="0">
              <a:latin typeface="Times New Roman" panose="02020603050405020304" pitchFamily="18" charset="0"/>
              <a:cs typeface="Times New Roman" panose="02020603050405020304" pitchFamily="18" charset="0"/>
            </a:endParaRPr>
          </a:p>
          <a:p>
            <a:pPr>
              <a:lnSpc>
                <a:spcPct val="110000"/>
              </a:lnSpc>
            </a:pPr>
            <a:r>
              <a:rPr lang="en-US" cap="none" dirty="0">
                <a:latin typeface="Times New Roman" panose="02020603050405020304" pitchFamily="18" charset="0"/>
                <a:ea typeface="+mn-lt"/>
                <a:cs typeface="Times New Roman" panose="02020603050405020304" pitchFamily="18" charset="0"/>
              </a:rPr>
              <a:t> the formation of new cementum,</a:t>
            </a:r>
            <a:endParaRPr lang="en-US" cap="none" dirty="0">
              <a:latin typeface="Times New Roman" panose="02020603050405020304" pitchFamily="18" charset="0"/>
              <a:cs typeface="Times New Roman" panose="02020603050405020304" pitchFamily="18" charset="0"/>
            </a:endParaRPr>
          </a:p>
          <a:p>
            <a:pPr>
              <a:lnSpc>
                <a:spcPct val="110000"/>
              </a:lnSpc>
            </a:pPr>
            <a:r>
              <a:rPr lang="en-US" cap="none" dirty="0">
                <a:latin typeface="Times New Roman" panose="02020603050405020304" pitchFamily="18" charset="0"/>
                <a:ea typeface="+mn-lt"/>
                <a:cs typeface="Times New Roman" panose="02020603050405020304" pitchFamily="18" charset="0"/>
              </a:rPr>
              <a:t> the number and alignment of periodontal ligaments</a:t>
            </a:r>
            <a:endParaRPr lang="en-US" cap="none" dirty="0">
              <a:latin typeface="Times New Roman" panose="02020603050405020304" pitchFamily="18" charset="0"/>
              <a:cs typeface="Times New Roman" panose="02020603050405020304" pitchFamily="18" charset="0"/>
            </a:endParaRPr>
          </a:p>
          <a:p>
            <a:pPr>
              <a:lnSpc>
                <a:spcPct val="110000"/>
              </a:lnSpc>
            </a:pPr>
            <a:r>
              <a:rPr lang="en-US" cap="none" dirty="0">
                <a:latin typeface="Times New Roman" panose="02020603050405020304" pitchFamily="18" charset="0"/>
                <a:ea typeface="+mn-lt"/>
                <a:cs typeface="Times New Roman" panose="02020603050405020304" pitchFamily="18" charset="0"/>
              </a:rPr>
              <a:t> in comparison to </a:t>
            </a:r>
            <a:r>
              <a:rPr lang="en-US" cap="none" dirty="0" err="1">
                <a:latin typeface="Times New Roman" panose="02020603050405020304" pitchFamily="18" charset="0"/>
                <a:ea typeface="+mn-lt"/>
                <a:cs typeface="Times New Roman" panose="02020603050405020304" pitchFamily="18" charset="0"/>
              </a:rPr>
              <a:t>pdlsc</a:t>
            </a:r>
            <a:r>
              <a:rPr lang="en-US" cap="none" dirty="0">
                <a:latin typeface="Times New Roman" panose="02020603050405020304" pitchFamily="18" charset="0"/>
                <a:ea typeface="+mn-lt"/>
                <a:cs typeface="Times New Roman" panose="02020603050405020304" pitchFamily="18" charset="0"/>
              </a:rPr>
              <a:t>-cm,  </a:t>
            </a:r>
            <a:r>
              <a:rPr lang="en-US" cap="none" dirty="0" err="1">
                <a:latin typeface="Times New Roman" panose="02020603050405020304" pitchFamily="18" charset="0"/>
                <a:ea typeface="+mn-lt"/>
                <a:cs typeface="Times New Roman" panose="02020603050405020304" pitchFamily="18" charset="0"/>
              </a:rPr>
              <a:t>gmsc</a:t>
            </a:r>
            <a:r>
              <a:rPr lang="en-US" cap="none" dirty="0">
                <a:latin typeface="Times New Roman" panose="02020603050405020304" pitchFamily="18" charset="0"/>
                <a:ea typeface="+mn-lt"/>
                <a:cs typeface="Times New Roman" panose="02020603050405020304" pitchFamily="18" charset="0"/>
              </a:rPr>
              <a:t>-cm transplants showed better anti-inflammatory activity</a:t>
            </a:r>
            <a:endParaRPr lang="en-US" cap="none" dirty="0">
              <a:latin typeface="Times New Roman" panose="02020603050405020304" pitchFamily="18" charset="0"/>
              <a:cs typeface="Times New Roman" panose="02020603050405020304" pitchFamily="18" charset="0"/>
            </a:endParaRPr>
          </a:p>
          <a:p>
            <a:pPr>
              <a:lnSpc>
                <a:spcPct val="110000"/>
              </a:lnSpc>
            </a:pPr>
            <a:br>
              <a:rPr lang="en-US" cap="none" dirty="0">
                <a:latin typeface="Times New Roman" panose="02020603050405020304" pitchFamily="18" charset="0"/>
                <a:cs typeface="Times New Roman" panose="02020603050405020304" pitchFamily="18" charset="0"/>
              </a:rPr>
            </a:br>
            <a:r>
              <a:rPr lang="en-US" cap="none" dirty="0">
                <a:latin typeface="Times New Roman" panose="02020603050405020304" pitchFamily="18" charset="0"/>
                <a:ea typeface="+mn-lt"/>
                <a:cs typeface="Times New Roman" panose="02020603050405020304" pitchFamily="18" charset="0"/>
              </a:rPr>
              <a:t> </a:t>
            </a:r>
            <a:r>
              <a:rPr lang="en-US" cap="none" dirty="0" err="1">
                <a:latin typeface="Times New Roman" panose="02020603050405020304" pitchFamily="18" charset="0"/>
                <a:ea typeface="+mn-lt"/>
                <a:cs typeface="Times New Roman" panose="02020603050405020304" pitchFamily="18" charset="0"/>
              </a:rPr>
              <a:t>gmsc</a:t>
            </a:r>
            <a:r>
              <a:rPr lang="en-US" cap="none" dirty="0">
                <a:latin typeface="Times New Roman" panose="02020603050405020304" pitchFamily="18" charset="0"/>
                <a:ea typeface="+mn-lt"/>
                <a:cs typeface="Times New Roman" panose="02020603050405020304" pitchFamily="18" charset="0"/>
              </a:rPr>
              <a:t>-cm  can be obtained much easier and in higher quantity than </a:t>
            </a:r>
            <a:r>
              <a:rPr lang="en-US" cap="none" dirty="0" err="1">
                <a:latin typeface="Times New Roman" panose="02020603050405020304" pitchFamily="18" charset="0"/>
                <a:ea typeface="+mn-lt"/>
                <a:cs typeface="Times New Roman" panose="02020603050405020304" pitchFamily="18" charset="0"/>
              </a:rPr>
              <a:t>pdlsc</a:t>
            </a:r>
            <a:r>
              <a:rPr lang="en-US" cap="none" dirty="0">
                <a:latin typeface="Times New Roman" panose="02020603050405020304" pitchFamily="18" charset="0"/>
                <a:ea typeface="+mn-lt"/>
                <a:cs typeface="Times New Roman" panose="02020603050405020304" pitchFamily="18" charset="0"/>
              </a:rPr>
              <a:t>-cm and therefore can be a promising treatment for periodontal diseases. </a:t>
            </a:r>
            <a:endParaRPr lang="en-US" cap="none" dirty="0">
              <a:latin typeface="Times New Roman" panose="02020603050405020304" pitchFamily="18" charset="0"/>
              <a:cs typeface="Times New Roman" panose="02020603050405020304" pitchFamily="18" charset="0"/>
            </a:endParaRPr>
          </a:p>
          <a:p>
            <a:pPr>
              <a:lnSpc>
                <a:spcPct val="110000"/>
              </a:lnSpc>
            </a:pPr>
            <a:endParaRPr lang="en-US" sz="1100" dirty="0"/>
          </a:p>
        </p:txBody>
      </p:sp>
      <p:sp>
        <p:nvSpPr>
          <p:cNvPr id="6" name="TextBox 5">
            <a:extLst>
              <a:ext uri="{FF2B5EF4-FFF2-40B4-BE49-F238E27FC236}">
                <a16:creationId xmlns:a16="http://schemas.microsoft.com/office/drawing/2014/main" id="{3DC49A24-B821-4242-82CA-72408FF4792D}"/>
              </a:ext>
            </a:extLst>
          </p:cNvPr>
          <p:cNvSpPr txBox="1"/>
          <p:nvPr/>
        </p:nvSpPr>
        <p:spPr>
          <a:xfrm>
            <a:off x="549058" y="5622099"/>
            <a:ext cx="6104350" cy="307777"/>
          </a:xfrm>
          <a:prstGeom prst="rect">
            <a:avLst/>
          </a:prstGeom>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a:solidFill>
                  <a:schemeClr val="accent6">
                    <a:lumMod val="20000"/>
                    <a:lumOff val="80000"/>
                  </a:schemeClr>
                </a:solidFill>
                <a:latin typeface="Calibri"/>
                <a:hlinkClick r:id="rId4"/>
              </a:rPr>
              <a:t>https://www.ncbi.nlm.nih.gov/pmc/articles/PMC6998241/</a:t>
            </a:r>
            <a:endParaRPr lang="en-US" sz="1400">
              <a:solidFill>
                <a:schemeClr val="accent6">
                  <a:lumMod val="20000"/>
                  <a:lumOff val="80000"/>
                </a:schemeClr>
              </a:solidFill>
              <a:hlinkClick r:id="rId4"/>
            </a:endParaRPr>
          </a:p>
        </p:txBody>
      </p:sp>
    </p:spTree>
    <p:extLst>
      <p:ext uri="{BB962C8B-B14F-4D97-AF65-F5344CB8AC3E}">
        <p14:creationId xmlns:p14="http://schemas.microsoft.com/office/powerpoint/2010/main" val="2999597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F3F9620-B492-499F-B279-C43A5FC22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C19C663E-9BA6-4496-BC9B-93FF2283E8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46757"/>
          <a:stretch/>
        </p:blipFill>
        <p:spPr>
          <a:xfrm>
            <a:off x="0" y="0"/>
            <a:ext cx="12192000" cy="3651393"/>
          </a:xfrm>
          <a:prstGeom prst="rect">
            <a:avLst/>
          </a:prstGeom>
        </p:spPr>
      </p:pic>
      <p:pic>
        <p:nvPicPr>
          <p:cNvPr id="1026" name="Picture 2">
            <a:extLst>
              <a:ext uri="{FF2B5EF4-FFF2-40B4-BE49-F238E27FC236}">
                <a16:creationId xmlns:a16="http://schemas.microsoft.com/office/drawing/2014/main" id="{6BF9AAF7-CA17-494D-8F86-EA70DA75B2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07443" y="4394064"/>
            <a:ext cx="9600237" cy="2252921"/>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B0F28EC2-7576-4063-8685-C3F01C33EC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61810" r="21258"/>
          <a:stretch/>
        </p:blipFill>
        <p:spPr>
          <a:xfrm>
            <a:off x="0" y="4238951"/>
            <a:ext cx="9600237" cy="2619049"/>
          </a:xfrm>
          <a:prstGeom prst="rect">
            <a:avLst/>
          </a:prstGeom>
        </p:spPr>
      </p:pic>
      <p:sp>
        <p:nvSpPr>
          <p:cNvPr id="2" name="Title 1">
            <a:extLst>
              <a:ext uri="{FF2B5EF4-FFF2-40B4-BE49-F238E27FC236}">
                <a16:creationId xmlns:a16="http://schemas.microsoft.com/office/drawing/2014/main" id="{5DF0896C-1CB9-41DA-800B-D10A37907741}"/>
              </a:ext>
            </a:extLst>
          </p:cNvPr>
          <p:cNvSpPr>
            <a:spLocks noGrp="1"/>
          </p:cNvSpPr>
          <p:nvPr>
            <p:ph type="title"/>
          </p:nvPr>
        </p:nvSpPr>
        <p:spPr>
          <a:xfrm>
            <a:off x="654649" y="618517"/>
            <a:ext cx="3748035" cy="5641606"/>
          </a:xfrm>
        </p:spPr>
        <p:txBody>
          <a:bodyPr>
            <a:normAutofit/>
          </a:bodyPr>
          <a:lstStyle/>
          <a:p>
            <a:r>
              <a:rPr lang="en-US" altLang="zh-CN" dirty="0"/>
              <a:t>Analyzed MY article(purpose of the study and its design)</a:t>
            </a:r>
            <a:endParaRPr lang="en-US" b="1" dirty="0"/>
          </a:p>
        </p:txBody>
      </p:sp>
      <p:sp>
        <p:nvSpPr>
          <p:cNvPr id="3" name="Content Placeholder 2">
            <a:extLst>
              <a:ext uri="{FF2B5EF4-FFF2-40B4-BE49-F238E27FC236}">
                <a16:creationId xmlns:a16="http://schemas.microsoft.com/office/drawing/2014/main" id="{02B3C141-4C9F-4DD3-802C-707B8B429AD1}"/>
              </a:ext>
            </a:extLst>
          </p:cNvPr>
          <p:cNvSpPr>
            <a:spLocks noGrp="1"/>
          </p:cNvSpPr>
          <p:nvPr>
            <p:ph sz="quarter" idx="13"/>
          </p:nvPr>
        </p:nvSpPr>
        <p:spPr>
          <a:xfrm>
            <a:off x="4722724" y="211015"/>
            <a:ext cx="7009731" cy="4027936"/>
          </a:xfrm>
        </p:spPr>
        <p:txBody>
          <a:bodyPr vert="horz" lIns="91440" tIns="45720" rIns="91440" bIns="45720" rtlCol="0">
            <a:normAutofit fontScale="92500" lnSpcReduction="10000"/>
          </a:bodyPr>
          <a:lstStyle/>
          <a:p>
            <a:pPr marL="0" indent="0">
              <a:lnSpc>
                <a:spcPct val="110000"/>
              </a:lnSpc>
              <a:buNone/>
            </a:pPr>
            <a:r>
              <a:rPr lang="en-US" altLang="zh-CN" sz="1800" cap="none" dirty="0">
                <a:latin typeface="Times New Roman" panose="02020603050405020304" pitchFamily="18" charset="0"/>
                <a:cs typeface="Times New Roman" panose="02020603050405020304" pitchFamily="18" charset="0"/>
              </a:rPr>
              <a:t>• Researcher using PRF</a:t>
            </a:r>
            <a:r>
              <a:rPr lang="zh-CN" altLang="en-US" sz="1800" cap="none" dirty="0">
                <a:latin typeface="Times New Roman" panose="02020603050405020304" pitchFamily="18" charset="0"/>
                <a:cs typeface="Times New Roman" panose="02020603050405020304" pitchFamily="18" charset="0"/>
              </a:rPr>
              <a:t>（</a:t>
            </a:r>
            <a:r>
              <a:rPr lang="en-US" altLang="zh-CN" sz="1800" cap="none" dirty="0">
                <a:latin typeface="Times New Roman" panose="02020603050405020304" pitchFamily="18" charset="0"/>
                <a:cs typeface="Times New Roman" panose="02020603050405020304" pitchFamily="18" charset="0"/>
              </a:rPr>
              <a:t>platelet-rich fibrin</a:t>
            </a:r>
            <a:r>
              <a:rPr lang="zh-CN" altLang="en-US" sz="1800" cap="none" dirty="0">
                <a:latin typeface="Times New Roman" panose="02020603050405020304" pitchFamily="18" charset="0"/>
                <a:cs typeface="Times New Roman" panose="02020603050405020304" pitchFamily="18" charset="0"/>
              </a:rPr>
              <a:t>）</a:t>
            </a:r>
            <a:r>
              <a:rPr lang="en-US" altLang="zh-CN" sz="1800" cap="none" dirty="0">
                <a:latin typeface="Times New Roman" panose="02020603050405020304" pitchFamily="18" charset="0"/>
                <a:cs typeface="Times New Roman" panose="02020603050405020304" pitchFamily="18" charset="0"/>
              </a:rPr>
              <a:t> and stem cells from rat periodontal ligament and combined it, other four different groups of cells and cells combination to try, to understand the possibility of regenerating the formation of new periodontal ligament fibers and bone.</a:t>
            </a:r>
          </a:p>
          <a:p>
            <a:pPr marL="0" indent="0">
              <a:lnSpc>
                <a:spcPct val="110000"/>
              </a:lnSpc>
              <a:buNone/>
            </a:pPr>
            <a:r>
              <a:rPr lang="en-US" altLang="zh-CN" sz="1800" cap="none" dirty="0">
                <a:latin typeface="Times New Roman" panose="02020603050405020304" pitchFamily="18" charset="0"/>
                <a:cs typeface="Times New Roman" panose="02020603050405020304" pitchFamily="18" charset="0"/>
              </a:rPr>
              <a:t>• cells and cells combination were transplanted into the window that opened by high speed in the rat’s first molar of the buccal mandibular area. experimenter also removed of bone, cementum, and periodontal ligament in order to imitation the damage of the periodontist. they put five different groups of cells and cells combinations into the window.</a:t>
            </a:r>
          </a:p>
          <a:p>
            <a:pPr marL="0" indent="0">
              <a:lnSpc>
                <a:spcPct val="110000"/>
              </a:lnSpc>
              <a:buNone/>
            </a:pPr>
            <a:r>
              <a:rPr lang="en-US" altLang="zh-CN" sz="1800" cap="none" dirty="0">
                <a:latin typeface="Times New Roman" panose="02020603050405020304" pitchFamily="18" charset="0"/>
                <a:cs typeface="Times New Roman" panose="02020603050405020304" pitchFamily="18" charset="0"/>
              </a:rPr>
              <a:t>•  25 rats were killed on day 12 and day 24. samples were extracted from the edges of the rats ‘mandibular window and cut to slices. frozen slices were measured of mRNA by RT-PCR(reverse transcription-polymerase chain reaction) for analysis of gene expression.   staining the slices then analysis by micro-CT to observe new bone formation.</a:t>
            </a:r>
          </a:p>
          <a:p>
            <a:pPr>
              <a:lnSpc>
                <a:spcPct val="110000"/>
              </a:lnSpc>
            </a:pPr>
            <a:endParaRPr lang="en-US" sz="1100" dirty="0"/>
          </a:p>
        </p:txBody>
      </p:sp>
      <p:sp>
        <p:nvSpPr>
          <p:cNvPr id="5" name="Rectangle 4">
            <a:extLst>
              <a:ext uri="{FF2B5EF4-FFF2-40B4-BE49-F238E27FC236}">
                <a16:creationId xmlns:a16="http://schemas.microsoft.com/office/drawing/2014/main" id="{E2735175-F919-4BB8-A0D3-9C794DB57A0C}"/>
              </a:ext>
            </a:extLst>
          </p:cNvPr>
          <p:cNvSpPr/>
          <p:nvPr/>
        </p:nvSpPr>
        <p:spPr>
          <a:xfrm>
            <a:off x="3580203" y="4700698"/>
            <a:ext cx="5622437" cy="369332"/>
          </a:xfrm>
          <a:prstGeom prst="rect">
            <a:avLst/>
          </a:prstGeom>
        </p:spPr>
        <p:txBody>
          <a:bodyPr wrap="none">
            <a:spAutoFit/>
          </a:bodyPr>
          <a:lstStyle/>
          <a:p>
            <a:r>
              <a:rPr lang="en-US" altLang="zh-CN" dirty="0">
                <a:hlinkClick r:id="rId4"/>
              </a:rPr>
              <a:t>https://www.ncbi.nlm.nih.gov/pmc/articles/PMC5783838/</a:t>
            </a:r>
            <a:endParaRPr lang="zh-CN" altLang="en-US" dirty="0"/>
          </a:p>
        </p:txBody>
      </p:sp>
    </p:spTree>
    <p:extLst>
      <p:ext uri="{BB962C8B-B14F-4D97-AF65-F5344CB8AC3E}">
        <p14:creationId xmlns:p14="http://schemas.microsoft.com/office/powerpoint/2010/main" val="3785430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42FE3D34-62D8-413E-9F34-D7938E1DB1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64848" y="2581738"/>
            <a:ext cx="4770219" cy="3219896"/>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AB6C917-E11A-4A6D-9876-C7D357B959FE}"/>
              </a:ext>
            </a:extLst>
          </p:cNvPr>
          <p:cNvSpPr>
            <a:spLocks noGrp="1"/>
          </p:cNvSpPr>
          <p:nvPr>
            <p:ph type="title"/>
          </p:nvPr>
        </p:nvSpPr>
        <p:spPr>
          <a:xfrm>
            <a:off x="913775" y="618517"/>
            <a:ext cx="10364451" cy="1596177"/>
          </a:xfrm>
        </p:spPr>
        <p:txBody>
          <a:bodyPr>
            <a:normAutofit/>
          </a:bodyPr>
          <a:lstStyle/>
          <a:p>
            <a:r>
              <a:rPr lang="en-US" altLang="zh-CN" dirty="0">
                <a:latin typeface="Times New Roman" panose="02020603050405020304" pitchFamily="18" charset="0"/>
                <a:cs typeface="Times New Roman" panose="02020603050405020304" pitchFamily="18" charset="0"/>
              </a:rPr>
              <a:t>Analyzed MY article(Results and conclusions)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F93A33E-03BB-4DE4-B356-F3EA906280C1}"/>
              </a:ext>
            </a:extLst>
          </p:cNvPr>
          <p:cNvSpPr>
            <a:spLocks noGrp="1"/>
          </p:cNvSpPr>
          <p:nvPr>
            <p:ph sz="quarter" idx="13"/>
          </p:nvPr>
        </p:nvSpPr>
        <p:spPr>
          <a:xfrm>
            <a:off x="135076" y="2015400"/>
            <a:ext cx="6794696" cy="4610483"/>
          </a:xfrm>
        </p:spPr>
        <p:txBody>
          <a:bodyPr vert="horz" lIns="91440" tIns="45720" rIns="91440" bIns="45720" rtlCol="0">
            <a:normAutofit/>
          </a:bodyPr>
          <a:lstStyle/>
          <a:p>
            <a:pPr marL="0" indent="0">
              <a:lnSpc>
                <a:spcPct val="110000"/>
              </a:lnSpc>
              <a:buNone/>
            </a:pPr>
            <a:r>
              <a:rPr lang="en-US" altLang="zh-CN" sz="1800" cap="none" dirty="0">
                <a:latin typeface="Times New Roman" panose="02020603050405020304" pitchFamily="18" charset="0"/>
                <a:cs typeface="Times New Roman" panose="02020603050405020304" pitchFamily="18" charset="0"/>
              </a:rPr>
              <a:t>•The researchers are finding that the PRF+CELLS group has a large number of new cellular cementum and PDL</a:t>
            </a:r>
            <a:r>
              <a:rPr lang="zh-CN" altLang="en-US" sz="1800" cap="none" dirty="0">
                <a:latin typeface="Times New Roman" panose="02020603050405020304" pitchFamily="18" charset="0"/>
                <a:cs typeface="Times New Roman" panose="02020603050405020304" pitchFamily="18" charset="0"/>
              </a:rPr>
              <a:t>（</a:t>
            </a:r>
            <a:r>
              <a:rPr lang="en-US" altLang="zh-CN" sz="1800" cap="none" dirty="0">
                <a:latin typeface="Times New Roman" panose="02020603050405020304" pitchFamily="18" charset="0"/>
                <a:cs typeface="Times New Roman" panose="02020603050405020304" pitchFamily="18" charset="0"/>
              </a:rPr>
              <a:t> periodontal ligament</a:t>
            </a:r>
            <a:r>
              <a:rPr lang="zh-CN" altLang="en-US" sz="1800" cap="none" dirty="0">
                <a:latin typeface="Times New Roman" panose="02020603050405020304" pitchFamily="18" charset="0"/>
                <a:cs typeface="Times New Roman" panose="02020603050405020304" pitchFamily="18" charset="0"/>
              </a:rPr>
              <a:t>）</a:t>
            </a:r>
            <a:r>
              <a:rPr lang="en-US" altLang="zh-CN" sz="1800" cap="none" dirty="0">
                <a:latin typeface="Times New Roman" panose="02020603050405020304" pitchFamily="18" charset="0"/>
                <a:cs typeface="Times New Roman" panose="02020603050405020304" pitchFamily="18" charset="0"/>
              </a:rPr>
              <a:t> fibers were covering the window area. in contrast, collagen + cell groups were filled with connective tissue which blocked new bone formation. in the PRF group, only a little new cementum and not new bone observed.</a:t>
            </a:r>
          </a:p>
          <a:p>
            <a:pPr marL="0" indent="0">
              <a:lnSpc>
                <a:spcPct val="110000"/>
              </a:lnSpc>
              <a:buNone/>
            </a:pPr>
            <a:r>
              <a:rPr lang="en-US" altLang="zh-CN" sz="1800" cap="none" dirty="0">
                <a:latin typeface="Times New Roman" panose="02020603050405020304" pitchFamily="18" charset="0"/>
                <a:cs typeface="Times New Roman" panose="02020603050405020304" pitchFamily="18" charset="0"/>
              </a:rPr>
              <a:t>RT-PCR was showed highest miRNA expression levels and great amount of new bone formed by micro-CT and histological analysis on PRF+CELLS group </a:t>
            </a:r>
          </a:p>
          <a:p>
            <a:pPr marL="0" indent="0">
              <a:lnSpc>
                <a:spcPct val="110000"/>
              </a:lnSpc>
              <a:buNone/>
            </a:pPr>
            <a:r>
              <a:rPr lang="en-US" altLang="zh-CN" sz="1800" cap="none" dirty="0">
                <a:latin typeface="Times New Roman" panose="02020603050405020304" pitchFamily="18" charset="0"/>
                <a:cs typeface="Times New Roman" panose="02020603050405020304" pitchFamily="18" charset="0"/>
              </a:rPr>
              <a:t>•The authors concluded that platelet-rich fibrin and periodontal ligament stem cell groups had a large amount of new bone formation. the PRF may be good for autologous transplant because it is inexpensive and easy to prepare but PRF+PDLSC combination provided better bone formation during the experiment.</a:t>
            </a:r>
          </a:p>
          <a:p>
            <a:pPr marL="0" indent="0">
              <a:lnSpc>
                <a:spcPct val="110000"/>
              </a:lnSpc>
              <a:buNone/>
            </a:pPr>
            <a:endParaRPr lang="en-US" sz="1300" dirty="0"/>
          </a:p>
        </p:txBody>
      </p:sp>
      <p:sp>
        <p:nvSpPr>
          <p:cNvPr id="4" name="Rectangle 3">
            <a:extLst>
              <a:ext uri="{FF2B5EF4-FFF2-40B4-BE49-F238E27FC236}">
                <a16:creationId xmlns:a16="http://schemas.microsoft.com/office/drawing/2014/main" id="{F792A6DE-B1A0-449A-976D-B1B2B475F060}"/>
              </a:ext>
            </a:extLst>
          </p:cNvPr>
          <p:cNvSpPr/>
          <p:nvPr/>
        </p:nvSpPr>
        <p:spPr>
          <a:xfrm>
            <a:off x="6766536" y="5307424"/>
            <a:ext cx="5622437" cy="369332"/>
          </a:xfrm>
          <a:prstGeom prst="rect">
            <a:avLst/>
          </a:prstGeom>
        </p:spPr>
        <p:txBody>
          <a:bodyPr wrap="none">
            <a:spAutoFit/>
          </a:bodyPr>
          <a:lstStyle/>
          <a:p>
            <a:r>
              <a:rPr lang="en-US" altLang="zh-CN" dirty="0">
                <a:hlinkClick r:id="rId4"/>
              </a:rPr>
              <a:t>https://www.ncbi.nlm.nih.gov/pmc/articles/PMC5783838/</a:t>
            </a:r>
            <a:endParaRPr lang="zh-CN" altLang="en-US" dirty="0"/>
          </a:p>
        </p:txBody>
      </p:sp>
    </p:spTree>
    <p:extLst>
      <p:ext uri="{BB962C8B-B14F-4D97-AF65-F5344CB8AC3E}">
        <p14:creationId xmlns:p14="http://schemas.microsoft.com/office/powerpoint/2010/main" val="490065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0"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57">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82" name="Rectangle 59">
            <a:extLst>
              <a:ext uri="{FF2B5EF4-FFF2-40B4-BE49-F238E27FC236}">
                <a16:creationId xmlns:a16="http://schemas.microsoft.com/office/drawing/2014/main" id="{E928B170-B7BC-4BDA-AF69-28A89C4F8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3" descr="A close up of text on a white background&#10;&#10;Description generated with high confidence">
            <a:extLst>
              <a:ext uri="{FF2B5EF4-FFF2-40B4-BE49-F238E27FC236}">
                <a16:creationId xmlns:a16="http://schemas.microsoft.com/office/drawing/2014/main" id="{9818CA84-BCAA-4646-A62E-0EECD014A212}"/>
              </a:ext>
            </a:extLst>
          </p:cNvPr>
          <p:cNvPicPr>
            <a:picLocks noChangeAspect="1"/>
          </p:cNvPicPr>
          <p:nvPr/>
        </p:nvPicPr>
        <p:blipFill rotWithShape="1">
          <a:blip r:embed="rId4"/>
          <a:srcRect r="26690"/>
          <a:stretch/>
        </p:blipFill>
        <p:spPr>
          <a:xfrm>
            <a:off x="8158049" y="399311"/>
            <a:ext cx="3312128" cy="562988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83" name="Picture 61">
            <a:extLst>
              <a:ext uri="{FF2B5EF4-FFF2-40B4-BE49-F238E27FC236}">
                <a16:creationId xmlns:a16="http://schemas.microsoft.com/office/drawing/2014/main" id="{2E1E8C82-833C-4573-807A-A01BED3757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3776" y="619955"/>
            <a:ext cx="6992177" cy="1594739"/>
          </a:xfrm>
        </p:spPr>
        <p:txBody>
          <a:bodyPr vert="horz" lIns="91440" tIns="45720" rIns="91440" bIns="45720" rtlCol="0" anchor="ctr">
            <a:noAutofit/>
          </a:bodyPr>
          <a:lstStyle/>
          <a:p>
            <a:r>
              <a:rPr lang="en-US" sz="2400" b="1"/>
              <a:t>Angiogenic Effects of human dental pulp and bone </a:t>
            </a:r>
            <a:r>
              <a:rPr lang="en-US" sz="2400" b="1" err="1"/>
              <a:t>marrowed</a:t>
            </a:r>
            <a:r>
              <a:rPr lang="en-US" sz="2400" b="1"/>
              <a:t>-derived mesenchymal stromal cells and their extracellular vesicles</a:t>
            </a:r>
          </a:p>
        </p:txBody>
      </p:sp>
      <p:sp>
        <p:nvSpPr>
          <p:cNvPr id="3" name="Subtitle 2"/>
          <p:cNvSpPr>
            <a:spLocks noGrp="1"/>
          </p:cNvSpPr>
          <p:nvPr>
            <p:ph type="subTitle" idx="1"/>
          </p:nvPr>
        </p:nvSpPr>
        <p:spPr>
          <a:xfrm>
            <a:off x="913774" y="2367092"/>
            <a:ext cx="6564207" cy="3881309"/>
          </a:xfrm>
        </p:spPr>
        <p:txBody>
          <a:bodyPr vert="horz" lIns="91440" tIns="45720" rIns="91440" bIns="45720" rtlCol="0" anchor="t">
            <a:noAutofit/>
          </a:bodyPr>
          <a:lstStyle/>
          <a:p>
            <a:pPr marL="342900" indent="-228600" algn="l">
              <a:lnSpc>
                <a:spcPct val="110000"/>
              </a:lnSpc>
              <a:buFont typeface="Arial" panose="020B0604020202020204" pitchFamily="34" charset="0"/>
              <a:buChar char="•"/>
            </a:pPr>
            <a:r>
              <a:rPr lang="en-US" sz="1200">
                <a:solidFill>
                  <a:schemeClr val="tx1"/>
                </a:solidFill>
              </a:rPr>
              <a:t>In the study, dental pulp tissue samples were taken from third molars of thirteen healthy donors of 14-23 years of age, both sexes, who were undergoing tooth extraction procedures for orthodontic or therapeutic reasons at </a:t>
            </a:r>
            <a:r>
              <a:rPr lang="en-US" sz="1200" err="1">
                <a:solidFill>
                  <a:schemeClr val="tx1"/>
                </a:solidFill>
              </a:rPr>
              <a:t>Ziekenhuis</a:t>
            </a:r>
            <a:r>
              <a:rPr lang="en-US" sz="1200">
                <a:solidFill>
                  <a:schemeClr val="tx1"/>
                </a:solidFill>
              </a:rPr>
              <a:t> Oost-Limburg (ZOL, Genk, Belgium).</a:t>
            </a:r>
          </a:p>
          <a:p>
            <a:pPr marL="342900" indent="-228600" algn="l">
              <a:lnSpc>
                <a:spcPct val="110000"/>
              </a:lnSpc>
              <a:buFont typeface="Arial" panose="020B0604020202020204" pitchFamily="34" charset="0"/>
              <a:buChar char="•"/>
            </a:pPr>
            <a:r>
              <a:rPr lang="en-US" sz="1200">
                <a:solidFill>
                  <a:schemeClr val="tx1"/>
                </a:solidFill>
              </a:rPr>
              <a:t>The study type was Randomized Controlled Trial (RCT).</a:t>
            </a:r>
          </a:p>
          <a:p>
            <a:pPr marL="342900" indent="-228600" algn="l">
              <a:lnSpc>
                <a:spcPct val="110000"/>
              </a:lnSpc>
              <a:buFont typeface="Arial" panose="020B0604020202020204" pitchFamily="34" charset="0"/>
              <a:buChar char="•"/>
            </a:pPr>
            <a:r>
              <a:rPr lang="en-US" sz="1200">
                <a:solidFill>
                  <a:schemeClr val="tx1"/>
                </a:solidFill>
              </a:rPr>
              <a:t>There were 2 experiment groups: </a:t>
            </a:r>
            <a:r>
              <a:rPr lang="en-US" sz="1200" err="1">
                <a:solidFill>
                  <a:schemeClr val="tx1"/>
                </a:solidFill>
              </a:rPr>
              <a:t>DPSCc</a:t>
            </a:r>
            <a:r>
              <a:rPr lang="en-US" sz="1200">
                <a:solidFill>
                  <a:schemeClr val="tx1"/>
                </a:solidFill>
              </a:rPr>
              <a:t> that were obtained from third molars of 13 donors and BM-MSCs of 3 different other donors, who were of both sexes, 6-12 years of age. The control group was CM. For study, the donors were selected based on the necessity of extraction of third molars due to undergoing orthodontic or therapeutic reasons. Samples of cells underwent few processes, including isolation of their EVs by differential ultracentrifugation, western blotting, nanoparticle tracking analysis (NTA), microscopy, cytometry, ELISA (a test known for detecting and measuring antibodies in the blood), etc. The research was longitudinal, and it took 9 days.</a:t>
            </a:r>
          </a:p>
          <a:p>
            <a:pPr marL="342900" indent="-228600" algn="l">
              <a:lnSpc>
                <a:spcPct val="110000"/>
              </a:lnSpc>
              <a:buFont typeface="Arial" panose="020B0604020202020204" pitchFamily="34" charset="0"/>
              <a:buChar char="•"/>
            </a:pPr>
            <a:r>
              <a:rPr lang="en-US" sz="1200">
                <a:solidFill>
                  <a:schemeClr val="tx1"/>
                </a:solidFill>
              </a:rPr>
              <a:t>The purpose of the study was to compare the angiogenic content and functions of dental pulp stromal cells (DPSCs) and bone marrow-derived mesenchymal stromal cells (BM-MSCs) extracellular vesicles (EVs) and conditioned medium (CM) that would help to find possible ways to regenerate damaged dental tissues.</a:t>
            </a:r>
          </a:p>
        </p:txBody>
      </p:sp>
      <p:sp>
        <p:nvSpPr>
          <p:cNvPr id="40" name="TextBox 39">
            <a:extLst>
              <a:ext uri="{FF2B5EF4-FFF2-40B4-BE49-F238E27FC236}">
                <a16:creationId xmlns:a16="http://schemas.microsoft.com/office/drawing/2014/main" id="{FFFE016D-E64A-4062-A70E-F5A426C580F5}"/>
              </a:ext>
            </a:extLst>
          </p:cNvPr>
          <p:cNvSpPr txBox="1"/>
          <p:nvPr/>
        </p:nvSpPr>
        <p:spPr>
          <a:xfrm>
            <a:off x="7521878" y="6258839"/>
            <a:ext cx="4486405" cy="523220"/>
          </a:xfrm>
          <a:prstGeom prst="rect">
            <a:avLst/>
          </a:prstGeom>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a:buChar char="•"/>
            </a:pPr>
            <a:r>
              <a:rPr lang="en-US" sz="1400">
                <a:solidFill>
                  <a:schemeClr val="accent1"/>
                </a:solidFill>
                <a:latin typeface="Calibri"/>
                <a:cs typeface="Calibri"/>
              </a:rPr>
              <a:t>https://www.ncbi.nlm.nih.gov/pmc/?term=32012900%5BPMID%5D&amp;report=imagesdocsum</a:t>
            </a:r>
          </a:p>
        </p:txBody>
      </p:sp>
    </p:spTree>
    <p:extLst>
      <p:ext uri="{BB962C8B-B14F-4D97-AF65-F5344CB8AC3E}">
        <p14:creationId xmlns:p14="http://schemas.microsoft.com/office/powerpoint/2010/main" val="262218695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196</TotalTime>
  <Words>2423</Words>
  <Application>Microsoft Office PowerPoint</Application>
  <PresentationFormat>Widescreen</PresentationFormat>
  <Paragraphs>86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Times New Roman</vt:lpstr>
      <vt:lpstr>Tw Cen MT</vt:lpstr>
      <vt:lpstr>Wingdings</vt:lpstr>
      <vt:lpstr>Droplet</vt:lpstr>
      <vt:lpstr>STEM CELLS: CURE OR UTOPIA IN REGENERATION OF VITAL TEETH TISSUE?</vt:lpstr>
      <vt:lpstr>Introduction</vt:lpstr>
      <vt:lpstr>Introduction</vt:lpstr>
      <vt:lpstr>PowerPoint Presentation</vt:lpstr>
      <vt:lpstr>Enhancement of periodontal tissue regeneration by conditioned media from gingiva-derived or periodontal ligament-derived mesenchymal stem cells: a comparative study in rats  </vt:lpstr>
      <vt:lpstr>PowerPoint Presentation</vt:lpstr>
      <vt:lpstr>Analyzed MY article(purpose of the study and its design)</vt:lpstr>
      <vt:lpstr>Analyzed MY article(Results and conclusions)</vt:lpstr>
      <vt:lpstr>Angiogenic Effects of human dental pulp and bone marrowed-derived mesenchymal stromal cells and their extracellular vesicles</vt:lpstr>
      <vt:lpstr>Results and conclusions</vt:lpstr>
      <vt:lpstr>Importance of the studies for the dental hygiene profession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CURE OR UTOPIA IN REGENERATION OF VITAL TEETH TISSUE?</dc:title>
  <dc:creator>lesbo</dc:creator>
  <cp:lastModifiedBy>lesbo</cp:lastModifiedBy>
  <cp:revision>10</cp:revision>
  <dcterms:created xsi:type="dcterms:W3CDTF">2020-03-25T18:29:09Z</dcterms:created>
  <dcterms:modified xsi:type="dcterms:W3CDTF">2020-03-25T21:45:11Z</dcterms:modified>
</cp:coreProperties>
</file>