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Lato"/>
      <p:regular r:id="rId24"/>
      <p:bold r:id="rId25"/>
      <p:italic r:id="rId26"/>
      <p:boldItalic r:id="rId27"/>
    </p:embeddedFont>
    <p:embeddedFont>
      <p:font typeface="Average"/>
      <p:regular r:id="rId28"/>
    </p:embeddedFont>
    <p:embeddedFont>
      <p:font typeface="Lustria"/>
      <p:regular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verage-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ustri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14fe36ce6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714fe36ce6_0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14fe36ce6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714fe36ce6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14fe36ce6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714fe36ce6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14fe36ce6_0_1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14fe36ce6_0_1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14fe36ce6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14fe36ce6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1a533e3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1a533e3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14fe36ce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14fe36ce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14fe36ce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14fe36ce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14fe36ce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14fe36ce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14fe36ce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14fe36ce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14fe36ce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14fe36ce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14fe36ce6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714fe36ce6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14fe36ce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714fe36ce6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5" name="Shape 55"/>
        <p:cNvGrpSpPr/>
        <p:nvPr/>
      </p:nvGrpSpPr>
      <p:grpSpPr>
        <a:xfrm>
          <a:off x="0" y="0"/>
          <a:ext cx="0" cy="0"/>
          <a:chOff x="0" y="0"/>
          <a:chExt cx="0" cy="0"/>
        </a:xfrm>
      </p:grpSpPr>
      <p:sp>
        <p:nvSpPr>
          <p:cNvPr id="56" name="Google Shape;56;p13"/>
          <p:cNvSpPr txBox="1"/>
          <p:nvPr>
            <p:ph type="title"/>
          </p:nvPr>
        </p:nvSpPr>
        <p:spPr>
          <a:xfrm>
            <a:off x="685346" y="456328"/>
            <a:ext cx="7765500" cy="2650800"/>
          </a:xfrm>
          <a:prstGeom prst="rect">
            <a:avLst/>
          </a:prstGeom>
          <a:noFill/>
          <a:ln>
            <a:noFill/>
          </a:ln>
          <a:effectLst>
            <a:outerShdw blurRad="25400">
              <a:srgbClr val="000000">
                <a:alpha val="45880"/>
              </a:srgbClr>
            </a:outerShdw>
          </a:effectLst>
        </p:spPr>
        <p:txBody>
          <a:bodyPr anchorCtr="0" anchor="ctr" bIns="34275" lIns="68575" spcFirstLastPara="1" rIns="68575" wrap="square" tIns="34275">
            <a:noAutofit/>
          </a:bodyPr>
          <a:lstStyle>
            <a:lvl1pPr lvl="0" rtl="0" algn="ctr">
              <a:lnSpc>
                <a:spcPct val="100000"/>
              </a:lnSpc>
              <a:spcBef>
                <a:spcPts val="0"/>
              </a:spcBef>
              <a:spcAft>
                <a:spcPts val="0"/>
              </a:spcAft>
              <a:buClr>
                <a:schemeClr val="lt2"/>
              </a:buClr>
              <a:buSzPts val="3000"/>
              <a:buFont typeface="Lustria"/>
              <a:buNone/>
              <a:defRPr sz="3000"/>
            </a:lvl1pPr>
            <a:lvl2pPr lvl="1" rtl="0" algn="l">
              <a:spcBef>
                <a:spcPts val="0"/>
              </a:spcBef>
              <a:spcAft>
                <a:spcPts val="0"/>
              </a:spcAft>
              <a:buSzPts val="3000"/>
              <a:buNone/>
              <a:defRPr/>
            </a:lvl2pPr>
            <a:lvl3pPr lvl="2" rtl="0" algn="l">
              <a:spcBef>
                <a:spcPts val="0"/>
              </a:spcBef>
              <a:spcAft>
                <a:spcPts val="0"/>
              </a:spcAft>
              <a:buSzPts val="3000"/>
              <a:buNone/>
              <a:defRPr/>
            </a:lvl3pPr>
            <a:lvl4pPr lvl="3" rtl="0" algn="l">
              <a:spcBef>
                <a:spcPts val="0"/>
              </a:spcBef>
              <a:spcAft>
                <a:spcPts val="0"/>
              </a:spcAft>
              <a:buSzPts val="3000"/>
              <a:buNone/>
              <a:defRPr/>
            </a:lvl4pPr>
            <a:lvl5pPr lvl="4" rtl="0" algn="l">
              <a:spcBef>
                <a:spcPts val="0"/>
              </a:spcBef>
              <a:spcAft>
                <a:spcPts val="0"/>
              </a:spcAft>
              <a:buSzPts val="3000"/>
              <a:buNone/>
              <a:defRPr/>
            </a:lvl5pPr>
            <a:lvl6pPr lvl="5" rtl="0" algn="l">
              <a:spcBef>
                <a:spcPts val="0"/>
              </a:spcBef>
              <a:spcAft>
                <a:spcPts val="0"/>
              </a:spcAft>
              <a:buSzPts val="3000"/>
              <a:buNone/>
              <a:defRPr/>
            </a:lvl6pPr>
            <a:lvl7pPr lvl="6" rtl="0" algn="l">
              <a:spcBef>
                <a:spcPts val="0"/>
              </a:spcBef>
              <a:spcAft>
                <a:spcPts val="0"/>
              </a:spcAft>
              <a:buSzPts val="3000"/>
              <a:buNone/>
              <a:defRPr/>
            </a:lvl7pPr>
            <a:lvl8pPr lvl="7" rtl="0" algn="l">
              <a:spcBef>
                <a:spcPts val="0"/>
              </a:spcBef>
              <a:spcAft>
                <a:spcPts val="0"/>
              </a:spcAft>
              <a:buSzPts val="3000"/>
              <a:buNone/>
              <a:defRPr/>
            </a:lvl8pPr>
            <a:lvl9pPr lvl="8" rtl="0" algn="l">
              <a:spcBef>
                <a:spcPts val="0"/>
              </a:spcBef>
              <a:spcAft>
                <a:spcPts val="0"/>
              </a:spcAft>
              <a:buSzPts val="3000"/>
              <a:buNone/>
              <a:defRPr/>
            </a:lvl9pPr>
          </a:lstStyle>
          <a:p/>
        </p:txBody>
      </p:sp>
      <p:sp>
        <p:nvSpPr>
          <p:cNvPr id="57" name="Google Shape;57;p13"/>
          <p:cNvSpPr txBox="1"/>
          <p:nvPr>
            <p:ph idx="1" type="body"/>
          </p:nvPr>
        </p:nvSpPr>
        <p:spPr>
          <a:xfrm>
            <a:off x="685346" y="3221385"/>
            <a:ext cx="7765500" cy="1126500"/>
          </a:xfrm>
          <a:prstGeom prst="rect">
            <a:avLst/>
          </a:prstGeom>
          <a:noFill/>
          <a:ln>
            <a:noFill/>
          </a:ln>
          <a:effectLst>
            <a:outerShdw blurRad="25400">
              <a:srgbClr val="000000">
                <a:alpha val="45880"/>
              </a:srgbClr>
            </a:outerShdw>
          </a:effectLst>
        </p:spPr>
        <p:txBody>
          <a:bodyPr anchorCtr="0" anchor="ctr" bIns="34275" lIns="68575" spcFirstLastPara="1" rIns="68575" wrap="square" tIns="34275">
            <a:noAutofit/>
          </a:bodyPr>
          <a:lstStyle>
            <a:lvl1pPr indent="-228600" lvl="0" marL="457200" rtl="0" algn="ctr">
              <a:lnSpc>
                <a:spcPct val="100000"/>
              </a:lnSpc>
              <a:spcBef>
                <a:spcPts val="200"/>
              </a:spcBef>
              <a:spcAft>
                <a:spcPts val="0"/>
              </a:spcAft>
              <a:buSzPts val="800"/>
              <a:buNone/>
              <a:defRPr sz="1200"/>
            </a:lvl1pPr>
            <a:lvl2pPr indent="-228600" lvl="1" marL="914400" rtl="0" algn="l">
              <a:spcBef>
                <a:spcPts val="500"/>
              </a:spcBef>
              <a:spcAft>
                <a:spcPts val="0"/>
              </a:spcAft>
              <a:buSzPts val="700"/>
              <a:buNone/>
              <a:defRPr sz="1100"/>
            </a:lvl2pPr>
            <a:lvl3pPr indent="-228600" lvl="2" marL="1371600" rtl="0" algn="l">
              <a:spcBef>
                <a:spcPts val="500"/>
              </a:spcBef>
              <a:spcAft>
                <a:spcPts val="0"/>
              </a:spcAft>
              <a:buSzPts val="600"/>
              <a:buNone/>
              <a:defRPr sz="900"/>
            </a:lvl3pPr>
            <a:lvl4pPr indent="-228600" lvl="3" marL="1828800" rtl="0" algn="l">
              <a:spcBef>
                <a:spcPts val="500"/>
              </a:spcBef>
              <a:spcAft>
                <a:spcPts val="0"/>
              </a:spcAft>
              <a:buSzPts val="500"/>
              <a:buNone/>
              <a:defRPr sz="800"/>
            </a:lvl4pPr>
            <a:lvl5pPr indent="-228600" lvl="4" marL="2286000" rtl="0" algn="l">
              <a:spcBef>
                <a:spcPts val="500"/>
              </a:spcBef>
              <a:spcAft>
                <a:spcPts val="0"/>
              </a:spcAft>
              <a:buSzPts val="500"/>
              <a:buNone/>
              <a:defRPr sz="800"/>
            </a:lvl5pPr>
            <a:lvl6pPr indent="-228600" lvl="5" marL="2743200" rtl="0" algn="l">
              <a:spcBef>
                <a:spcPts val="500"/>
              </a:spcBef>
              <a:spcAft>
                <a:spcPts val="0"/>
              </a:spcAft>
              <a:buSzPts val="500"/>
              <a:buNone/>
              <a:defRPr sz="800"/>
            </a:lvl6pPr>
            <a:lvl7pPr indent="-228600" lvl="6" marL="3200400" rtl="0" algn="l">
              <a:spcBef>
                <a:spcPts val="500"/>
              </a:spcBef>
              <a:spcAft>
                <a:spcPts val="0"/>
              </a:spcAft>
              <a:buSzPts val="500"/>
              <a:buNone/>
              <a:defRPr sz="800"/>
            </a:lvl7pPr>
            <a:lvl8pPr indent="-228600" lvl="7" marL="3657600" rtl="0" algn="l">
              <a:spcBef>
                <a:spcPts val="500"/>
              </a:spcBef>
              <a:spcAft>
                <a:spcPts val="0"/>
              </a:spcAft>
              <a:buSzPts val="500"/>
              <a:buNone/>
              <a:defRPr sz="800"/>
            </a:lvl8pPr>
            <a:lvl9pPr indent="-228600" lvl="8" marL="4114800" rtl="0" algn="l">
              <a:spcBef>
                <a:spcPts val="500"/>
              </a:spcBef>
              <a:spcAft>
                <a:spcPts val="500"/>
              </a:spcAft>
              <a:buSzPts val="500"/>
              <a:buNone/>
              <a:defRPr sz="800"/>
            </a:lvl9pPr>
          </a:lstStyle>
          <a:p/>
        </p:txBody>
      </p:sp>
      <p:sp>
        <p:nvSpPr>
          <p:cNvPr id="58" name="Google Shape;58;p13"/>
          <p:cNvSpPr txBox="1"/>
          <p:nvPr>
            <p:ph idx="10" type="dt"/>
          </p:nvPr>
        </p:nvSpPr>
        <p:spPr>
          <a:xfrm>
            <a:off x="5759052" y="4500562"/>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3"/>
          <p:cNvSpPr txBox="1"/>
          <p:nvPr>
            <p:ph idx="11" type="ftr"/>
          </p:nvPr>
        </p:nvSpPr>
        <p:spPr>
          <a:xfrm>
            <a:off x="685346" y="4500562"/>
            <a:ext cx="50046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3"/>
          <p:cNvSpPr txBox="1"/>
          <p:nvPr>
            <p:ph idx="12" type="sldNum"/>
          </p:nvPr>
        </p:nvSpPr>
        <p:spPr>
          <a:xfrm>
            <a:off x="7885508" y="4500562"/>
            <a:ext cx="565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1" Type="http://schemas.openxmlformats.org/officeDocument/2006/relationships/hyperlink" Target="https://www.flickr.com/photos/63464118@N06/5773709636/in/photostream/" TargetMode="External"/><Relationship Id="rId10" Type="http://schemas.openxmlformats.org/officeDocument/2006/relationships/hyperlink" Target="https://www.sciencedirect.com/topics/medicine-and-dentistry/periapical-cyst" TargetMode="External"/><Relationship Id="rId13" Type="http://schemas.openxmlformats.org/officeDocument/2006/relationships/hyperlink" Target="https://pocketdentistry.com/20-inflammatory-disease/" TargetMode="External"/><Relationship Id="rId12" Type="http://schemas.openxmlformats.org/officeDocument/2006/relationships/hyperlink" Target="https://ddmfr.org/tr/residual-cyst-circumscribed/"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ncbi.nlm.nih.gov/pmc/articles/PMC3784683/" TargetMode="External"/><Relationship Id="rId4" Type="http://schemas.openxmlformats.org/officeDocument/2006/relationships/hyperlink" Target="https://www.researchgate.net/publication/5550311_Radiographical_approach_to_jaw_lesions" TargetMode="External"/><Relationship Id="rId9" Type="http://schemas.openxmlformats.org/officeDocument/2006/relationships/hyperlink" Target="http://www.scielo.br/scielo.php?script=sci_arttext&amp;pid=S0103-64402005000300016" TargetMode="External"/><Relationship Id="rId14" Type="http://schemas.openxmlformats.org/officeDocument/2006/relationships/hyperlink" Target="https://med.nyu.edu/pathology/patient-care/patients/practice-pathology" TargetMode="External"/><Relationship Id="rId5" Type="http://schemas.openxmlformats.org/officeDocument/2006/relationships/hyperlink" Target="https://www.ncbi.nlm.nih.gov/pubmed/17532280" TargetMode="External"/><Relationship Id="rId6" Type="http://schemas.openxmlformats.org/officeDocument/2006/relationships/hyperlink" Target="https://screening.iarc.fr/atlasoral_list.php?cat=E21&amp;lang=1" TargetMode="External"/><Relationship Id="rId7" Type="http://schemas.openxmlformats.org/officeDocument/2006/relationships/hyperlink" Target="https://www.google.com/search?q=pathology&amp;rlz=1CARCMY_enUS864&amp;oq=pathology&amp;aqs=chrome..69i57j0l6j69i61.1751j0j7&amp;sourceid=chrome&amp;ie=UTF-8" TargetMode="External"/><Relationship Id="rId8" Type="http://schemas.openxmlformats.org/officeDocument/2006/relationships/hyperlink" Target="http://www.contempclindent.org/article.asp?issn=0976-237X;year=2011;volume=2;issue=4;spage=368;epage=371;aulast=Narul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4" name="Shape 64"/>
        <p:cNvGrpSpPr/>
        <p:nvPr/>
      </p:nvGrpSpPr>
      <p:grpSpPr>
        <a:xfrm>
          <a:off x="0" y="0"/>
          <a:ext cx="0" cy="0"/>
          <a:chOff x="0" y="0"/>
          <a:chExt cx="0" cy="0"/>
        </a:xfrm>
      </p:grpSpPr>
      <p:sp>
        <p:nvSpPr>
          <p:cNvPr id="65" name="Google Shape;65;p14"/>
          <p:cNvSpPr txBox="1"/>
          <p:nvPr>
            <p:ph type="ctrTitle"/>
          </p:nvPr>
        </p:nvSpPr>
        <p:spPr>
          <a:xfrm>
            <a:off x="688675" y="93800"/>
            <a:ext cx="8005800" cy="987000"/>
          </a:xfrm>
          <a:prstGeom prst="rect">
            <a:avLst/>
          </a:prstGeom>
        </p:spPr>
        <p:txBody>
          <a:bodyPr anchorCtr="0" anchor="b" bIns="91425" lIns="91425" spcFirstLastPara="1" rIns="91425" wrap="square" tIns="91425">
            <a:noAutofit/>
          </a:bodyPr>
          <a:lstStyle/>
          <a:p>
            <a:pPr indent="457200" lvl="0" marL="0" rtl="0" algn="l">
              <a:spcBef>
                <a:spcPts val="0"/>
              </a:spcBef>
              <a:spcAft>
                <a:spcPts val="0"/>
              </a:spcAft>
              <a:buNone/>
            </a:pPr>
            <a:r>
              <a:rPr lang="en">
                <a:solidFill>
                  <a:srgbClr val="674EA7"/>
                </a:solidFill>
                <a:latin typeface="Cambria"/>
                <a:ea typeface="Cambria"/>
                <a:cs typeface="Cambria"/>
                <a:sym typeface="Cambria"/>
              </a:rPr>
              <a:t>Periapical Pathology</a:t>
            </a:r>
            <a:endParaRPr>
              <a:solidFill>
                <a:srgbClr val="674EA7"/>
              </a:solidFill>
              <a:latin typeface="Cambria"/>
              <a:ea typeface="Cambria"/>
              <a:cs typeface="Cambria"/>
              <a:sym typeface="Cambria"/>
            </a:endParaRPr>
          </a:p>
        </p:txBody>
      </p:sp>
      <p:sp>
        <p:nvSpPr>
          <p:cNvPr id="66" name="Google Shape;66;p14"/>
          <p:cNvSpPr txBox="1"/>
          <p:nvPr>
            <p:ph idx="1" type="subTitle"/>
          </p:nvPr>
        </p:nvSpPr>
        <p:spPr>
          <a:xfrm>
            <a:off x="66950" y="3082850"/>
            <a:ext cx="3213900" cy="186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solidFill>
                <a:srgbClr val="FFE599"/>
              </a:solidFill>
              <a:highlight>
                <a:srgbClr val="8E7CC3"/>
              </a:highlight>
            </a:endParaRPr>
          </a:p>
          <a:p>
            <a:pPr indent="0" lvl="0" marL="0" rtl="0" algn="ctr">
              <a:spcBef>
                <a:spcPts val="0"/>
              </a:spcBef>
              <a:spcAft>
                <a:spcPts val="0"/>
              </a:spcAft>
              <a:buNone/>
            </a:pPr>
            <a:r>
              <a:rPr lang="en" sz="3000">
                <a:solidFill>
                  <a:srgbClr val="351C75"/>
                </a:solidFill>
                <a:highlight>
                  <a:srgbClr val="EFEFEF"/>
                </a:highlight>
              </a:rPr>
              <a:t>Helen Chen</a:t>
            </a:r>
            <a:endParaRPr sz="3000">
              <a:solidFill>
                <a:srgbClr val="351C75"/>
              </a:solidFill>
              <a:highlight>
                <a:srgbClr val="EFEFEF"/>
              </a:highlight>
            </a:endParaRPr>
          </a:p>
          <a:p>
            <a:pPr indent="0" lvl="0" marL="0" rtl="0" algn="ctr">
              <a:spcBef>
                <a:spcPts val="0"/>
              </a:spcBef>
              <a:spcAft>
                <a:spcPts val="0"/>
              </a:spcAft>
              <a:buNone/>
            </a:pPr>
            <a:r>
              <a:rPr lang="en" sz="3000">
                <a:solidFill>
                  <a:srgbClr val="351C75"/>
                </a:solidFill>
                <a:highlight>
                  <a:srgbClr val="EFEFEF"/>
                </a:highlight>
              </a:rPr>
              <a:t>Saba Haggagi</a:t>
            </a:r>
            <a:endParaRPr sz="3000">
              <a:solidFill>
                <a:srgbClr val="351C75"/>
              </a:solidFill>
              <a:highlight>
                <a:srgbClr val="EFEFEF"/>
              </a:highlight>
            </a:endParaRPr>
          </a:p>
        </p:txBody>
      </p:sp>
      <p:pic>
        <p:nvPicPr>
          <p:cNvPr descr="periapical pathology" id="67" name="Google Shape;67;p14"/>
          <p:cNvPicPr preferRelativeResize="0"/>
          <p:nvPr/>
        </p:nvPicPr>
        <p:blipFill rotWithShape="1">
          <a:blip r:embed="rId3">
            <a:alphaModFix/>
          </a:blip>
          <a:srcRect b="8037" l="3368" r="13457" t="0"/>
          <a:stretch/>
        </p:blipFill>
        <p:spPr>
          <a:xfrm>
            <a:off x="3659975" y="1233200"/>
            <a:ext cx="4507124" cy="3577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3"/>
          <p:cNvSpPr/>
          <p:nvPr/>
        </p:nvSpPr>
        <p:spPr>
          <a:xfrm>
            <a:off x="0" y="0"/>
            <a:ext cx="9144000" cy="51435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Lustria"/>
              <a:ea typeface="Lustria"/>
              <a:cs typeface="Lustria"/>
              <a:sym typeface="Lustria"/>
            </a:endParaRPr>
          </a:p>
        </p:txBody>
      </p:sp>
      <p:sp>
        <p:nvSpPr>
          <p:cNvPr id="157" name="Google Shape;157;p23"/>
          <p:cNvSpPr txBox="1"/>
          <p:nvPr>
            <p:ph type="title"/>
          </p:nvPr>
        </p:nvSpPr>
        <p:spPr>
          <a:xfrm>
            <a:off x="195150" y="181200"/>
            <a:ext cx="3205800" cy="1885200"/>
          </a:xfrm>
          <a:prstGeom prst="rect">
            <a:avLst/>
          </a:prstGeom>
          <a:noFill/>
          <a:ln>
            <a:noFill/>
          </a:ln>
          <a:effectLst>
            <a:outerShdw blurRad="25400">
              <a:srgbClr val="000000">
                <a:alpha val="45880"/>
              </a:srgbClr>
            </a:outerShdw>
          </a:effectLst>
        </p:spPr>
        <p:txBody>
          <a:bodyPr anchorCtr="0" anchor="b" bIns="34275" lIns="68575" spcFirstLastPara="1" rIns="68575" wrap="square" tIns="34275">
            <a:noAutofit/>
          </a:bodyPr>
          <a:lstStyle/>
          <a:p>
            <a:pPr indent="0" lvl="0" marL="0" rtl="0" algn="l">
              <a:lnSpc>
                <a:spcPct val="100000"/>
              </a:lnSpc>
              <a:spcBef>
                <a:spcPts val="0"/>
              </a:spcBef>
              <a:spcAft>
                <a:spcPts val="0"/>
              </a:spcAft>
              <a:buClr>
                <a:schemeClr val="lt2"/>
              </a:buClr>
              <a:buSzPts val="3200"/>
              <a:buFont typeface="Lustria"/>
              <a:buNone/>
            </a:pPr>
            <a:r>
              <a:rPr lang="en" sz="3200">
                <a:solidFill>
                  <a:srgbClr val="674EA7"/>
                </a:solidFill>
                <a:latin typeface="Lato"/>
                <a:ea typeface="Lato"/>
                <a:cs typeface="Lato"/>
                <a:sym typeface="Lato"/>
              </a:rPr>
              <a:t>Periapical cemental dysplasia Stage I</a:t>
            </a:r>
            <a:endParaRPr>
              <a:solidFill>
                <a:srgbClr val="674EA7"/>
              </a:solidFill>
              <a:latin typeface="Lato"/>
              <a:ea typeface="Lato"/>
              <a:cs typeface="Lato"/>
              <a:sym typeface="Lato"/>
            </a:endParaRPr>
          </a:p>
        </p:txBody>
      </p:sp>
      <p:sp>
        <p:nvSpPr>
          <p:cNvPr id="158" name="Google Shape;158;p23"/>
          <p:cNvSpPr txBox="1"/>
          <p:nvPr>
            <p:ph idx="1" type="body"/>
          </p:nvPr>
        </p:nvSpPr>
        <p:spPr>
          <a:xfrm>
            <a:off x="125450" y="2066400"/>
            <a:ext cx="3366300" cy="2988000"/>
          </a:xfrm>
          <a:prstGeom prst="rect">
            <a:avLst/>
          </a:prstGeom>
          <a:noFill/>
          <a:ln>
            <a:noFill/>
          </a:ln>
          <a:effectLst>
            <a:outerShdw blurRad="25400">
              <a:srgbClr val="000000">
                <a:alpha val="45880"/>
              </a:srgbClr>
            </a:outerShdw>
          </a:effectLst>
        </p:spPr>
        <p:txBody>
          <a:bodyPr anchorCtr="0" anchor="t" bIns="34275" lIns="68575" spcFirstLastPara="1" rIns="68575" wrap="square" tIns="34275">
            <a:noAutofit/>
          </a:bodyPr>
          <a:lstStyle/>
          <a:p>
            <a:pPr indent="0" lvl="0" marL="0" rtl="0" algn="l">
              <a:lnSpc>
                <a:spcPct val="90000"/>
              </a:lnSpc>
              <a:spcBef>
                <a:spcPts val="0"/>
              </a:spcBef>
              <a:spcAft>
                <a:spcPts val="0"/>
              </a:spcAft>
              <a:buSzPts val="1000"/>
              <a:buNone/>
            </a:pPr>
            <a:r>
              <a:t/>
            </a:r>
            <a:endParaRPr sz="1100">
              <a:solidFill>
                <a:srgbClr val="351C75"/>
              </a:solidFill>
              <a:latin typeface="Arial"/>
              <a:ea typeface="Arial"/>
              <a:cs typeface="Arial"/>
              <a:sym typeface="Arial"/>
            </a:endParaRPr>
          </a:p>
          <a:p>
            <a:pPr indent="-317500" lvl="0" marL="457200" rtl="0" algn="l">
              <a:lnSpc>
                <a:spcPct val="90000"/>
              </a:lnSpc>
              <a:spcBef>
                <a:spcPts val="0"/>
              </a:spcBef>
              <a:spcAft>
                <a:spcPts val="0"/>
              </a:spcAft>
              <a:buClr>
                <a:srgbClr val="351C75"/>
              </a:buClr>
              <a:buSzPts val="1400"/>
              <a:buChar char="★"/>
            </a:pPr>
            <a:r>
              <a:rPr lang="en" sz="1400">
                <a:solidFill>
                  <a:srgbClr val="351C75"/>
                </a:solidFill>
              </a:rPr>
              <a:t>Early stage development notice the lesion resembles a granuloma or cyst as it appears radiolucent.</a:t>
            </a:r>
            <a:endParaRPr sz="1400">
              <a:solidFill>
                <a:srgbClr val="351C75"/>
              </a:solidFill>
            </a:endParaRPr>
          </a:p>
          <a:p>
            <a:pPr indent="0" lvl="0" marL="457200" rtl="0" algn="l">
              <a:lnSpc>
                <a:spcPct val="90000"/>
              </a:lnSpc>
              <a:spcBef>
                <a:spcPts val="0"/>
              </a:spcBef>
              <a:spcAft>
                <a:spcPts val="0"/>
              </a:spcAft>
              <a:buNone/>
            </a:pPr>
            <a:r>
              <a:t/>
            </a:r>
            <a:endParaRPr sz="1400">
              <a:solidFill>
                <a:srgbClr val="351C75"/>
              </a:solidFill>
            </a:endParaRPr>
          </a:p>
          <a:p>
            <a:pPr indent="-317500" lvl="0" marL="457200" rtl="0" algn="l">
              <a:lnSpc>
                <a:spcPct val="90000"/>
              </a:lnSpc>
              <a:spcBef>
                <a:spcPts val="0"/>
              </a:spcBef>
              <a:spcAft>
                <a:spcPts val="0"/>
              </a:spcAft>
              <a:buClr>
                <a:srgbClr val="CC0000"/>
              </a:buClr>
              <a:buSzPts val="1400"/>
              <a:buChar char="★"/>
            </a:pPr>
            <a:r>
              <a:rPr lang="en" sz="1400">
                <a:solidFill>
                  <a:srgbClr val="CC0000"/>
                </a:solidFill>
              </a:rPr>
              <a:t>Easily confused for Granuloma or Cyst!</a:t>
            </a:r>
            <a:endParaRPr sz="1400">
              <a:solidFill>
                <a:srgbClr val="CC0000"/>
              </a:solidFill>
            </a:endParaRPr>
          </a:p>
          <a:p>
            <a:pPr indent="0" lvl="0" marL="457200" rtl="0" algn="l">
              <a:lnSpc>
                <a:spcPct val="90000"/>
              </a:lnSpc>
              <a:spcBef>
                <a:spcPts val="0"/>
              </a:spcBef>
              <a:spcAft>
                <a:spcPts val="0"/>
              </a:spcAft>
              <a:buNone/>
            </a:pPr>
            <a:r>
              <a:t/>
            </a:r>
            <a:endParaRPr sz="1400">
              <a:solidFill>
                <a:srgbClr val="351C75"/>
              </a:solidFill>
            </a:endParaRPr>
          </a:p>
          <a:p>
            <a:pPr indent="0" lvl="0" marL="457200" rtl="0" algn="l">
              <a:lnSpc>
                <a:spcPct val="90000"/>
              </a:lnSpc>
              <a:spcBef>
                <a:spcPts val="0"/>
              </a:spcBef>
              <a:spcAft>
                <a:spcPts val="0"/>
              </a:spcAft>
              <a:buNone/>
            </a:pPr>
            <a:r>
              <a:t/>
            </a:r>
            <a:endParaRPr sz="1400">
              <a:solidFill>
                <a:srgbClr val="351C75"/>
              </a:solidFill>
            </a:endParaRPr>
          </a:p>
          <a:p>
            <a:pPr indent="0" lvl="0" marL="457200" rtl="0" algn="l">
              <a:lnSpc>
                <a:spcPct val="90000"/>
              </a:lnSpc>
              <a:spcBef>
                <a:spcPts val="0"/>
              </a:spcBef>
              <a:spcAft>
                <a:spcPts val="0"/>
              </a:spcAft>
              <a:buNone/>
            </a:pPr>
            <a:r>
              <a:t/>
            </a:r>
            <a:endParaRPr sz="1400">
              <a:solidFill>
                <a:srgbClr val="351C75"/>
              </a:solidFill>
            </a:endParaRPr>
          </a:p>
          <a:p>
            <a:pPr indent="-317500" lvl="0" marL="457200" rtl="0" algn="l">
              <a:lnSpc>
                <a:spcPct val="90000"/>
              </a:lnSpc>
              <a:spcBef>
                <a:spcPts val="0"/>
              </a:spcBef>
              <a:spcAft>
                <a:spcPts val="0"/>
              </a:spcAft>
              <a:buClr>
                <a:srgbClr val="351C75"/>
              </a:buClr>
              <a:buSzPts val="1400"/>
              <a:buChar char="★"/>
            </a:pPr>
            <a:r>
              <a:rPr lang="en" sz="1400">
                <a:solidFill>
                  <a:srgbClr val="351C75"/>
                </a:solidFill>
              </a:rPr>
              <a:t>Radiograph shows radiolucent in the apex of mandibular anterior teeth.(Please refer to the arrows.)</a:t>
            </a:r>
            <a:endParaRPr>
              <a:solidFill>
                <a:srgbClr val="351C75"/>
              </a:solidFill>
            </a:endParaRPr>
          </a:p>
        </p:txBody>
      </p:sp>
      <p:sp>
        <p:nvSpPr>
          <p:cNvPr id="159" name="Google Shape;159;p23"/>
          <p:cNvSpPr/>
          <p:nvPr/>
        </p:nvSpPr>
        <p:spPr>
          <a:xfrm>
            <a:off x="3491753" y="0"/>
            <a:ext cx="5652300" cy="5143500"/>
          </a:xfrm>
          <a:prstGeom prst="rect">
            <a:avLst/>
          </a:prstGeom>
          <a:solidFill>
            <a:srgbClr val="D9D2E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Lustria"/>
              <a:ea typeface="Lustria"/>
              <a:cs typeface="Lustria"/>
              <a:sym typeface="Lustria"/>
            </a:endParaRPr>
          </a:p>
        </p:txBody>
      </p:sp>
      <p:pic>
        <p:nvPicPr>
          <p:cNvPr descr="A screenshot of a cell phone&#10;&#10;Description automatically generated" id="160" name="Google Shape;160;p23"/>
          <p:cNvPicPr preferRelativeResize="0"/>
          <p:nvPr/>
        </p:nvPicPr>
        <p:blipFill rotWithShape="1">
          <a:blip r:embed="rId4">
            <a:alphaModFix/>
          </a:blip>
          <a:srcRect b="22111" l="48774" r="2995" t="5675"/>
          <a:stretch/>
        </p:blipFill>
        <p:spPr>
          <a:xfrm>
            <a:off x="4811125" y="604313"/>
            <a:ext cx="3504051" cy="3934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64" name="Shape 164"/>
        <p:cNvGrpSpPr/>
        <p:nvPr/>
      </p:nvGrpSpPr>
      <p:grpSpPr>
        <a:xfrm>
          <a:off x="0" y="0"/>
          <a:ext cx="0" cy="0"/>
          <a:chOff x="0" y="0"/>
          <a:chExt cx="0" cy="0"/>
        </a:xfrm>
      </p:grpSpPr>
      <p:sp>
        <p:nvSpPr>
          <p:cNvPr id="165" name="Google Shape;165;p24"/>
          <p:cNvSpPr/>
          <p:nvPr/>
        </p:nvSpPr>
        <p:spPr>
          <a:xfrm>
            <a:off x="0" y="0"/>
            <a:ext cx="9144000" cy="51435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Lustria"/>
              <a:ea typeface="Lustria"/>
              <a:cs typeface="Lustria"/>
              <a:sym typeface="Lustria"/>
            </a:endParaRPr>
          </a:p>
        </p:txBody>
      </p:sp>
      <p:sp>
        <p:nvSpPr>
          <p:cNvPr id="166" name="Google Shape;166;p24"/>
          <p:cNvSpPr txBox="1"/>
          <p:nvPr>
            <p:ph type="title"/>
          </p:nvPr>
        </p:nvSpPr>
        <p:spPr>
          <a:xfrm>
            <a:off x="685351" y="482600"/>
            <a:ext cx="2367300" cy="2617500"/>
          </a:xfrm>
          <a:prstGeom prst="rect">
            <a:avLst/>
          </a:prstGeom>
          <a:noFill/>
          <a:ln>
            <a:noFill/>
          </a:ln>
          <a:effectLst>
            <a:outerShdw blurRad="25400">
              <a:srgbClr val="000000">
                <a:alpha val="45880"/>
              </a:srgbClr>
            </a:outerShdw>
          </a:effectLst>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2"/>
              </a:buClr>
              <a:buSzPts val="3200"/>
              <a:buFont typeface="Lustria"/>
              <a:buNone/>
            </a:pPr>
            <a:r>
              <a:rPr lang="en" sz="3200">
                <a:solidFill>
                  <a:srgbClr val="674EA7"/>
                </a:solidFill>
                <a:latin typeface="Lustria"/>
                <a:ea typeface="Lustria"/>
                <a:cs typeface="Lustria"/>
                <a:sym typeface="Lustria"/>
              </a:rPr>
              <a:t>Periapical cemental dysplasia Stage II</a:t>
            </a:r>
            <a:endParaRPr>
              <a:solidFill>
                <a:srgbClr val="674EA7"/>
              </a:solidFill>
            </a:endParaRPr>
          </a:p>
        </p:txBody>
      </p:sp>
      <p:sp>
        <p:nvSpPr>
          <p:cNvPr id="167" name="Google Shape;167;p24"/>
          <p:cNvSpPr txBox="1"/>
          <p:nvPr>
            <p:ph idx="1" type="body"/>
          </p:nvPr>
        </p:nvSpPr>
        <p:spPr>
          <a:xfrm>
            <a:off x="295725" y="2777700"/>
            <a:ext cx="4373700" cy="2365800"/>
          </a:xfrm>
          <a:prstGeom prst="rect">
            <a:avLst/>
          </a:prstGeom>
          <a:noFill/>
          <a:ln>
            <a:noFill/>
          </a:ln>
          <a:effectLst>
            <a:outerShdw blurRad="25400">
              <a:srgbClr val="000000">
                <a:alpha val="45880"/>
              </a:srgbClr>
            </a:outerShdw>
          </a:effectLst>
        </p:spPr>
        <p:txBody>
          <a:bodyPr anchorCtr="0" anchor="t" bIns="34275" lIns="68575" spcFirstLastPara="1" rIns="68575" wrap="square" tIns="34275">
            <a:noAutofit/>
          </a:bodyPr>
          <a:lstStyle/>
          <a:p>
            <a:pPr indent="0" lvl="0" marL="0" rtl="0" algn="l">
              <a:lnSpc>
                <a:spcPct val="90000"/>
              </a:lnSpc>
              <a:spcBef>
                <a:spcPts val="0"/>
              </a:spcBef>
              <a:spcAft>
                <a:spcPts val="0"/>
              </a:spcAft>
              <a:buSzPts val="1000"/>
              <a:buNone/>
            </a:pPr>
            <a:r>
              <a:t/>
            </a:r>
            <a:endParaRPr sz="1400">
              <a:solidFill>
                <a:srgbClr val="351C75"/>
              </a:solidFill>
              <a:latin typeface="Lato"/>
              <a:ea typeface="Lato"/>
              <a:cs typeface="Lato"/>
              <a:sym typeface="Lato"/>
            </a:endParaRPr>
          </a:p>
          <a:p>
            <a:pPr indent="-317500" lvl="0" marL="457200" rtl="0" algn="l">
              <a:lnSpc>
                <a:spcPct val="100000"/>
              </a:lnSpc>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In this stage notice the lesion is developing calcification in the radiolucent area. </a:t>
            </a:r>
            <a:r>
              <a:rPr lang="en" sz="1400">
                <a:solidFill>
                  <a:srgbClr val="351C75"/>
                </a:solidFill>
                <a:latin typeface="Lato"/>
                <a:ea typeface="Lato"/>
                <a:cs typeface="Lato"/>
                <a:sym typeface="Lato"/>
              </a:rPr>
              <a:t>Also known as Mixed Radiolucent-Radiopaque Stage. (Please refers to the arrows.)</a:t>
            </a:r>
            <a:endParaRPr sz="1400">
              <a:solidFill>
                <a:srgbClr val="351C75"/>
              </a:solidFill>
              <a:latin typeface="Lato"/>
              <a:ea typeface="Lato"/>
              <a:cs typeface="Lato"/>
              <a:sym typeface="Lato"/>
            </a:endParaRPr>
          </a:p>
          <a:p>
            <a:pPr indent="0" lvl="0" marL="457200" rtl="0" algn="l">
              <a:lnSpc>
                <a:spcPct val="100000"/>
              </a:lnSpc>
              <a:spcBef>
                <a:spcPts val="0"/>
              </a:spcBef>
              <a:spcAft>
                <a:spcPts val="0"/>
              </a:spcAft>
              <a:buNone/>
            </a:pPr>
            <a:r>
              <a:t/>
            </a:r>
            <a:endParaRPr sz="1400">
              <a:solidFill>
                <a:srgbClr val="351C75"/>
              </a:solidFill>
              <a:latin typeface="Lato"/>
              <a:ea typeface="Lato"/>
              <a:cs typeface="Lato"/>
              <a:sym typeface="Lato"/>
            </a:endParaRPr>
          </a:p>
          <a:p>
            <a:pPr indent="-317500" lvl="0" marL="457200" rtl="0" algn="l">
              <a:lnSpc>
                <a:spcPct val="100000"/>
              </a:lnSpc>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Radiograph shows half radiolucent and half radiopaque, </a:t>
            </a:r>
            <a:endParaRPr sz="1400">
              <a:solidFill>
                <a:srgbClr val="351C75"/>
              </a:solidFill>
              <a:latin typeface="Lato"/>
              <a:ea typeface="Lato"/>
              <a:cs typeface="Lato"/>
              <a:sym typeface="Lato"/>
            </a:endParaRPr>
          </a:p>
        </p:txBody>
      </p:sp>
      <p:pic>
        <p:nvPicPr>
          <p:cNvPr descr="A screenshot of a cell phone&#10;&#10;Description automatically generated" id="168" name="Google Shape;168;p24"/>
          <p:cNvPicPr preferRelativeResize="0"/>
          <p:nvPr/>
        </p:nvPicPr>
        <p:blipFill rotWithShape="1">
          <a:blip r:embed="rId3">
            <a:alphaModFix/>
          </a:blip>
          <a:srcRect b="41635" l="55169" r="20748" t="8869"/>
          <a:stretch/>
        </p:blipFill>
        <p:spPr>
          <a:xfrm>
            <a:off x="4986125" y="482600"/>
            <a:ext cx="2555450" cy="3939179"/>
          </a:xfrm>
          <a:prstGeom prst="rect">
            <a:avLst/>
          </a:prstGeom>
          <a:noFill/>
          <a:ln>
            <a:noFill/>
          </a:ln>
        </p:spPr>
      </p:pic>
      <p:cxnSp>
        <p:nvCxnSpPr>
          <p:cNvPr id="169" name="Google Shape;169;p24"/>
          <p:cNvCxnSpPr/>
          <p:nvPr/>
        </p:nvCxnSpPr>
        <p:spPr>
          <a:xfrm flipH="1" rot="10800000">
            <a:off x="5313286" y="2982970"/>
            <a:ext cx="273000" cy="179700"/>
          </a:xfrm>
          <a:prstGeom prst="straightConnector1">
            <a:avLst/>
          </a:prstGeom>
          <a:noFill/>
          <a:ln cap="rnd" cmpd="sng" w="9525">
            <a:solidFill>
              <a:srgbClr val="B34119"/>
            </a:solidFill>
            <a:prstDash val="solid"/>
            <a:round/>
            <a:headEnd len="sm" w="sm" type="none"/>
            <a:tailEnd len="med" w="med" type="triangle"/>
          </a:ln>
        </p:spPr>
      </p:cxnSp>
      <p:cxnSp>
        <p:nvCxnSpPr>
          <p:cNvPr id="170" name="Google Shape;170;p24"/>
          <p:cNvCxnSpPr/>
          <p:nvPr/>
        </p:nvCxnSpPr>
        <p:spPr>
          <a:xfrm flipH="1" rot="10800000">
            <a:off x="5373210" y="3615487"/>
            <a:ext cx="333000" cy="246300"/>
          </a:xfrm>
          <a:prstGeom prst="straightConnector1">
            <a:avLst/>
          </a:prstGeom>
          <a:noFill/>
          <a:ln cap="rnd" cmpd="sng" w="9525">
            <a:solidFill>
              <a:srgbClr val="B34119"/>
            </a:solidFill>
            <a:prstDash val="solid"/>
            <a:round/>
            <a:headEnd len="sm" w="sm" type="none"/>
            <a:tailEnd len="med" w="med" type="triangle"/>
          </a:ln>
        </p:spPr>
      </p:cxnSp>
      <p:sp>
        <p:nvSpPr>
          <p:cNvPr id="171" name="Google Shape;171;p24"/>
          <p:cNvSpPr txBox="1"/>
          <p:nvPr/>
        </p:nvSpPr>
        <p:spPr>
          <a:xfrm>
            <a:off x="5036968" y="3138347"/>
            <a:ext cx="1098600" cy="190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800" u="none" cap="none" strike="noStrike">
                <a:solidFill>
                  <a:schemeClr val="dk1"/>
                </a:solidFill>
                <a:latin typeface="Lustria"/>
                <a:ea typeface="Lustria"/>
                <a:cs typeface="Lustria"/>
                <a:sym typeface="Lustria"/>
              </a:rPr>
              <a:t>Radiolucent</a:t>
            </a:r>
            <a:endParaRPr sz="1100"/>
          </a:p>
        </p:txBody>
      </p:sp>
      <p:sp>
        <p:nvSpPr>
          <p:cNvPr id="172" name="Google Shape;172;p24"/>
          <p:cNvSpPr txBox="1"/>
          <p:nvPr/>
        </p:nvSpPr>
        <p:spPr>
          <a:xfrm>
            <a:off x="4986131" y="3855128"/>
            <a:ext cx="1338300" cy="190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chemeClr val="dk1"/>
                </a:solidFill>
                <a:latin typeface="Lustria"/>
                <a:ea typeface="Lustria"/>
                <a:cs typeface="Lustria"/>
                <a:sym typeface="Lustria"/>
              </a:rPr>
              <a:t>Radiopaque</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76" name="Shape 176"/>
        <p:cNvGrpSpPr/>
        <p:nvPr/>
      </p:nvGrpSpPr>
      <p:grpSpPr>
        <a:xfrm>
          <a:off x="0" y="0"/>
          <a:ext cx="0" cy="0"/>
          <a:chOff x="0" y="0"/>
          <a:chExt cx="0" cy="0"/>
        </a:xfrm>
      </p:grpSpPr>
      <p:sp>
        <p:nvSpPr>
          <p:cNvPr id="177" name="Google Shape;177;p25"/>
          <p:cNvSpPr/>
          <p:nvPr/>
        </p:nvSpPr>
        <p:spPr>
          <a:xfrm>
            <a:off x="0" y="0"/>
            <a:ext cx="9144000" cy="51435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ustria"/>
              <a:ea typeface="Lustria"/>
              <a:cs typeface="Lustria"/>
              <a:sym typeface="Lustria"/>
            </a:endParaRPr>
          </a:p>
        </p:txBody>
      </p:sp>
      <p:sp>
        <p:nvSpPr>
          <p:cNvPr id="178" name="Google Shape;178;p25"/>
          <p:cNvSpPr txBox="1"/>
          <p:nvPr>
            <p:ph type="title"/>
          </p:nvPr>
        </p:nvSpPr>
        <p:spPr>
          <a:xfrm>
            <a:off x="364750" y="426825"/>
            <a:ext cx="4332600" cy="1532400"/>
          </a:xfrm>
          <a:prstGeom prst="rect">
            <a:avLst/>
          </a:prstGeom>
          <a:noFill/>
          <a:ln>
            <a:noFill/>
          </a:ln>
          <a:effectLst>
            <a:outerShdw blurRad="25400">
              <a:srgbClr val="000000">
                <a:alpha val="45880"/>
              </a:srgbClr>
            </a:outerShdw>
          </a:effectLst>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2"/>
              </a:buClr>
              <a:buSzPts val="3200"/>
              <a:buFont typeface="Lustria"/>
              <a:buNone/>
            </a:pPr>
            <a:r>
              <a:rPr lang="en" sz="3200">
                <a:solidFill>
                  <a:srgbClr val="674EA7"/>
                </a:solidFill>
                <a:latin typeface="Lustria"/>
                <a:ea typeface="Lustria"/>
                <a:cs typeface="Lustria"/>
                <a:sym typeface="Lustria"/>
              </a:rPr>
              <a:t>Periapical cemental dysplasia Stage III</a:t>
            </a:r>
            <a:endParaRPr>
              <a:solidFill>
                <a:srgbClr val="674EA7"/>
              </a:solidFill>
            </a:endParaRPr>
          </a:p>
        </p:txBody>
      </p:sp>
      <p:sp>
        <p:nvSpPr>
          <p:cNvPr id="179" name="Google Shape;179;p25"/>
          <p:cNvSpPr txBox="1"/>
          <p:nvPr>
            <p:ph idx="1" type="body"/>
          </p:nvPr>
        </p:nvSpPr>
        <p:spPr>
          <a:xfrm>
            <a:off x="364750" y="2571750"/>
            <a:ext cx="4332600" cy="2419200"/>
          </a:xfrm>
          <a:prstGeom prst="rect">
            <a:avLst/>
          </a:prstGeom>
          <a:noFill/>
          <a:ln>
            <a:noFill/>
          </a:ln>
          <a:effectLst>
            <a:outerShdw blurRad="25400">
              <a:srgbClr val="000000">
                <a:alpha val="45880"/>
              </a:srgbClr>
            </a:outerShdw>
          </a:effectLst>
        </p:spPr>
        <p:txBody>
          <a:bodyPr anchorCtr="0" anchor="t" bIns="34275" lIns="68575" spcFirstLastPara="1" rIns="68575" wrap="square" tIns="34275">
            <a:noAutofit/>
          </a:bodyPr>
          <a:lstStyle/>
          <a:p>
            <a:pPr indent="0" lvl="0" marL="0" rtl="0" algn="l">
              <a:lnSpc>
                <a:spcPct val="90000"/>
              </a:lnSpc>
              <a:spcBef>
                <a:spcPts val="0"/>
              </a:spcBef>
              <a:spcAft>
                <a:spcPts val="0"/>
              </a:spcAft>
              <a:buSzPts val="1000"/>
              <a:buNone/>
            </a:pPr>
            <a:r>
              <a:t/>
            </a:r>
            <a:endParaRPr sz="1400">
              <a:solidFill>
                <a:srgbClr val="351C75"/>
              </a:solidFill>
              <a:latin typeface="Lato"/>
              <a:ea typeface="Lato"/>
              <a:cs typeface="Lato"/>
              <a:sym typeface="Lato"/>
            </a:endParaRPr>
          </a:p>
          <a:p>
            <a:pPr indent="0" lvl="0" marL="0" rtl="0" algn="l">
              <a:lnSpc>
                <a:spcPct val="100000"/>
              </a:lnSpc>
              <a:spcBef>
                <a:spcPts val="0"/>
              </a:spcBef>
              <a:spcAft>
                <a:spcPts val="0"/>
              </a:spcAft>
              <a:buSzPts val="900"/>
              <a:buNone/>
            </a:pPr>
            <a:r>
              <a:rPr lang="en" sz="1400">
                <a:solidFill>
                  <a:srgbClr val="351C75"/>
                </a:solidFill>
                <a:latin typeface="Lato"/>
                <a:ea typeface="Lato"/>
                <a:cs typeface="Lato"/>
                <a:sym typeface="Lato"/>
              </a:rPr>
              <a:t>This stage appears mostly radiopaque. Calcification is most in this stage. </a:t>
            </a:r>
            <a:endParaRPr sz="1400">
              <a:solidFill>
                <a:srgbClr val="351C75"/>
              </a:solidFill>
              <a:latin typeface="Lato"/>
              <a:ea typeface="Lato"/>
              <a:cs typeface="Lato"/>
              <a:sym typeface="Lato"/>
            </a:endParaRPr>
          </a:p>
          <a:p>
            <a:pPr indent="0" lvl="0" marL="0" rtl="0" algn="l">
              <a:lnSpc>
                <a:spcPct val="100000"/>
              </a:lnSpc>
              <a:spcBef>
                <a:spcPts val="0"/>
              </a:spcBef>
              <a:spcAft>
                <a:spcPts val="0"/>
              </a:spcAft>
              <a:buSzPts val="900"/>
              <a:buNone/>
            </a:pPr>
            <a:r>
              <a:t/>
            </a:r>
            <a:endParaRPr sz="1400">
              <a:solidFill>
                <a:srgbClr val="CC0000"/>
              </a:solidFill>
              <a:latin typeface="Lato"/>
              <a:ea typeface="Lato"/>
              <a:cs typeface="Lato"/>
              <a:sym typeface="Lato"/>
            </a:endParaRPr>
          </a:p>
          <a:p>
            <a:pPr indent="0" lvl="0" marL="0" rtl="0" algn="l">
              <a:lnSpc>
                <a:spcPct val="100000"/>
              </a:lnSpc>
              <a:spcBef>
                <a:spcPts val="0"/>
              </a:spcBef>
              <a:spcAft>
                <a:spcPts val="0"/>
              </a:spcAft>
              <a:buSzPts val="900"/>
              <a:buNone/>
            </a:pPr>
            <a:r>
              <a:t/>
            </a:r>
            <a:endParaRPr sz="1400">
              <a:solidFill>
                <a:srgbClr val="351C75"/>
              </a:solidFill>
              <a:latin typeface="Lato"/>
              <a:ea typeface="Lato"/>
              <a:cs typeface="Lato"/>
              <a:sym typeface="Lato"/>
            </a:endParaRPr>
          </a:p>
          <a:p>
            <a:pPr indent="0" lvl="0" marL="0" rtl="0" algn="l">
              <a:lnSpc>
                <a:spcPct val="100000"/>
              </a:lnSpc>
              <a:spcBef>
                <a:spcPts val="0"/>
              </a:spcBef>
              <a:spcAft>
                <a:spcPts val="0"/>
              </a:spcAft>
              <a:buSzPts val="900"/>
              <a:buNone/>
            </a:pPr>
            <a:r>
              <a:rPr lang="en" sz="1400">
                <a:solidFill>
                  <a:srgbClr val="CC0000"/>
                </a:solidFill>
                <a:latin typeface="Lato"/>
                <a:ea typeface="Lato"/>
                <a:cs typeface="Lato"/>
                <a:sym typeface="Lato"/>
              </a:rPr>
              <a:t>Notice:</a:t>
            </a:r>
            <a:endParaRPr sz="1400">
              <a:solidFill>
                <a:srgbClr val="CC0000"/>
              </a:solidFill>
              <a:latin typeface="Lato"/>
              <a:ea typeface="Lato"/>
              <a:cs typeface="Lato"/>
              <a:sym typeface="Lato"/>
            </a:endParaRPr>
          </a:p>
          <a:p>
            <a:pPr indent="0" lvl="0" marL="0" rtl="0" algn="l">
              <a:lnSpc>
                <a:spcPct val="100000"/>
              </a:lnSpc>
              <a:spcBef>
                <a:spcPts val="0"/>
              </a:spcBef>
              <a:spcAft>
                <a:spcPts val="0"/>
              </a:spcAft>
              <a:buSzPts val="900"/>
              <a:buNone/>
            </a:pPr>
            <a:r>
              <a:rPr lang="en" sz="1400">
                <a:solidFill>
                  <a:srgbClr val="351C75"/>
                </a:solidFill>
                <a:latin typeface="Lato"/>
                <a:ea typeface="Lato"/>
                <a:cs typeface="Lato"/>
                <a:sym typeface="Lato"/>
              </a:rPr>
              <a:t>Radiograph shows radiopaque bordered by a thin radiolucent line. This is the mature lesion. (Please refers to the arrows.)</a:t>
            </a:r>
            <a:endParaRPr sz="1400">
              <a:solidFill>
                <a:srgbClr val="351C75"/>
              </a:solidFill>
              <a:latin typeface="Lato"/>
              <a:ea typeface="Lato"/>
              <a:cs typeface="Lato"/>
              <a:sym typeface="Lato"/>
            </a:endParaRPr>
          </a:p>
          <a:p>
            <a:pPr indent="0" lvl="0" marL="0" rtl="0" algn="l">
              <a:lnSpc>
                <a:spcPct val="100000"/>
              </a:lnSpc>
              <a:spcBef>
                <a:spcPts val="700"/>
              </a:spcBef>
              <a:spcAft>
                <a:spcPts val="0"/>
              </a:spcAft>
              <a:buSzPts val="900"/>
              <a:buNone/>
            </a:pPr>
            <a:r>
              <a:t/>
            </a:r>
            <a:endParaRPr sz="1400"/>
          </a:p>
        </p:txBody>
      </p:sp>
      <p:pic>
        <p:nvPicPr>
          <p:cNvPr id="180" name="Google Shape;180;p25"/>
          <p:cNvPicPr preferRelativeResize="0"/>
          <p:nvPr/>
        </p:nvPicPr>
        <p:blipFill rotWithShape="1">
          <a:blip r:embed="rId3">
            <a:alphaModFix/>
          </a:blip>
          <a:srcRect b="0" l="0" r="50000" t="0"/>
          <a:stretch/>
        </p:blipFill>
        <p:spPr>
          <a:xfrm>
            <a:off x="4906525" y="654500"/>
            <a:ext cx="2462950" cy="3742175"/>
          </a:xfrm>
          <a:prstGeom prst="rect">
            <a:avLst/>
          </a:prstGeom>
          <a:noFill/>
          <a:ln>
            <a:noFill/>
          </a:ln>
        </p:spPr>
      </p:pic>
      <p:cxnSp>
        <p:nvCxnSpPr>
          <p:cNvPr id="181" name="Google Shape;181;p25"/>
          <p:cNvCxnSpPr/>
          <p:nvPr/>
        </p:nvCxnSpPr>
        <p:spPr>
          <a:xfrm flipH="1" rot="10800000">
            <a:off x="5507394" y="3247169"/>
            <a:ext cx="90900" cy="286800"/>
          </a:xfrm>
          <a:prstGeom prst="straightConnector1">
            <a:avLst/>
          </a:prstGeom>
          <a:noFill/>
          <a:ln cap="rnd" cmpd="sng" w="9525">
            <a:solidFill>
              <a:srgbClr val="B34119"/>
            </a:solidFill>
            <a:prstDash val="solid"/>
            <a:round/>
            <a:headEnd len="sm" w="sm" type="none"/>
            <a:tailEnd len="med" w="med" type="triangle"/>
          </a:ln>
        </p:spPr>
      </p:cxnSp>
      <p:cxnSp>
        <p:nvCxnSpPr>
          <p:cNvPr id="182" name="Google Shape;182;p25"/>
          <p:cNvCxnSpPr/>
          <p:nvPr/>
        </p:nvCxnSpPr>
        <p:spPr>
          <a:xfrm rot="10800000">
            <a:off x="6098991" y="2862882"/>
            <a:ext cx="106500" cy="151500"/>
          </a:xfrm>
          <a:prstGeom prst="straightConnector1">
            <a:avLst/>
          </a:prstGeom>
          <a:noFill/>
          <a:ln cap="rnd" cmpd="sng" w="9525">
            <a:solidFill>
              <a:srgbClr val="B34119"/>
            </a:solidFill>
            <a:prstDash val="solid"/>
            <a:round/>
            <a:headEnd len="sm" w="sm" type="none"/>
            <a:tailEnd len="med" w="med" type="triangle"/>
          </a:ln>
        </p:spPr>
      </p:cxnSp>
      <p:cxnSp>
        <p:nvCxnSpPr>
          <p:cNvPr id="183" name="Google Shape;183;p25"/>
          <p:cNvCxnSpPr/>
          <p:nvPr/>
        </p:nvCxnSpPr>
        <p:spPr>
          <a:xfrm rot="10800000">
            <a:off x="6651676" y="2862882"/>
            <a:ext cx="146400" cy="151500"/>
          </a:xfrm>
          <a:prstGeom prst="straightConnector1">
            <a:avLst/>
          </a:prstGeom>
          <a:noFill/>
          <a:ln cap="rnd" cmpd="sng" w="9525">
            <a:solidFill>
              <a:srgbClr val="B34119"/>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87" name="Shape 187"/>
        <p:cNvGrpSpPr/>
        <p:nvPr/>
      </p:nvGrpSpPr>
      <p:grpSpPr>
        <a:xfrm>
          <a:off x="0" y="0"/>
          <a:ext cx="0" cy="0"/>
          <a:chOff x="0" y="0"/>
          <a:chExt cx="0" cy="0"/>
        </a:xfrm>
      </p:grpSpPr>
      <p:sp>
        <p:nvSpPr>
          <p:cNvPr id="188" name="Google Shape;188;p26"/>
          <p:cNvSpPr txBox="1"/>
          <p:nvPr>
            <p:ph type="title"/>
          </p:nvPr>
        </p:nvSpPr>
        <p:spPr>
          <a:xfrm>
            <a:off x="685350" y="168975"/>
            <a:ext cx="7765500" cy="64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solidFill>
                  <a:srgbClr val="674EA7"/>
                </a:solidFill>
              </a:rPr>
              <a:t>References:</a:t>
            </a:r>
            <a:endParaRPr>
              <a:solidFill>
                <a:srgbClr val="674EA7"/>
              </a:solidFill>
            </a:endParaRPr>
          </a:p>
        </p:txBody>
      </p:sp>
      <p:sp>
        <p:nvSpPr>
          <p:cNvPr id="189" name="Google Shape;189;p26"/>
          <p:cNvSpPr txBox="1"/>
          <p:nvPr>
            <p:ph idx="1" type="body"/>
          </p:nvPr>
        </p:nvSpPr>
        <p:spPr>
          <a:xfrm>
            <a:off x="612150" y="707625"/>
            <a:ext cx="7838700" cy="4383300"/>
          </a:xfrm>
          <a:prstGeom prst="rect">
            <a:avLst/>
          </a:prstGeom>
        </p:spPr>
        <p:txBody>
          <a:bodyPr anchorCtr="0" anchor="t" bIns="34275" lIns="68575" spcFirstLastPara="1" rIns="68575" wrap="square" tIns="34275">
            <a:noAutofit/>
          </a:bodyPr>
          <a:lstStyle/>
          <a:p>
            <a:pPr indent="457200" lvl="0" marL="2743200" rtl="0" algn="l">
              <a:lnSpc>
                <a:spcPct val="80000"/>
              </a:lnSpc>
              <a:spcBef>
                <a:spcPts val="700"/>
              </a:spcBef>
              <a:spcAft>
                <a:spcPts val="0"/>
              </a:spcAft>
              <a:buClr>
                <a:srgbClr val="000000"/>
              </a:buClr>
              <a:buSzPts val="800"/>
              <a:buFont typeface="Arial"/>
              <a:buNone/>
            </a:pPr>
            <a:r>
              <a:rPr b="1" lang="en" sz="1400">
                <a:solidFill>
                  <a:srgbClr val="351C75"/>
                </a:solidFill>
                <a:latin typeface="Lato"/>
                <a:ea typeface="Lato"/>
                <a:cs typeface="Lato"/>
                <a:sym typeface="Lato"/>
              </a:rPr>
              <a:t>Content source:</a:t>
            </a:r>
            <a:endParaRPr b="1" sz="1400">
              <a:solidFill>
                <a:srgbClr val="351C75"/>
              </a:solidFill>
              <a:latin typeface="Lato"/>
              <a:ea typeface="Lato"/>
              <a:cs typeface="Lato"/>
              <a:sym typeface="Lato"/>
            </a:endParaRPr>
          </a:p>
          <a:p>
            <a:pPr indent="0" lvl="0" marL="0" rtl="0" algn="l">
              <a:lnSpc>
                <a:spcPct val="80000"/>
              </a:lnSpc>
              <a:spcBef>
                <a:spcPts val="700"/>
              </a:spcBef>
              <a:spcAft>
                <a:spcPts val="0"/>
              </a:spcAft>
              <a:buNone/>
            </a:pPr>
            <a:r>
              <a:rPr lang="en">
                <a:solidFill>
                  <a:srgbClr val="351C75"/>
                </a:solidFill>
                <a:latin typeface="Lato"/>
                <a:ea typeface="Lato"/>
                <a:cs typeface="Lato"/>
                <a:sym typeface="Lato"/>
              </a:rPr>
              <a:t>Eskandarloo, Amir, and Faezeh Yousefi. “CBCT findings of periapical cemento-osseous dysplasia: A case     report.” </a:t>
            </a:r>
            <a:r>
              <a:rPr i="1" lang="en">
                <a:solidFill>
                  <a:srgbClr val="351C75"/>
                </a:solidFill>
                <a:latin typeface="Lato"/>
                <a:ea typeface="Lato"/>
                <a:cs typeface="Lato"/>
                <a:sym typeface="Lato"/>
              </a:rPr>
              <a:t>Imaging science in dentistry</a:t>
            </a:r>
            <a:r>
              <a:rPr lang="en">
                <a:solidFill>
                  <a:srgbClr val="351C75"/>
                </a:solidFill>
                <a:latin typeface="Lato"/>
                <a:ea typeface="Lato"/>
                <a:cs typeface="Lato"/>
                <a:sym typeface="Lato"/>
              </a:rPr>
              <a:t> vol. 43,3 (2013): 215-8. doi:10.5624/isd.2013.43.3.215 </a:t>
            </a:r>
            <a:r>
              <a:rPr lang="en" u="sng">
                <a:solidFill>
                  <a:srgbClr val="351C75"/>
                </a:solidFill>
                <a:latin typeface="Lato"/>
                <a:ea typeface="Lato"/>
                <a:cs typeface="Lato"/>
                <a:sym typeface="Lato"/>
                <a:hlinkClick r:id="rId3">
                  <a:extLst>
                    <a:ext uri="{A12FA001-AC4F-418D-AE19-62706E023703}">
                      <ahyp:hlinkClr val="tx"/>
                    </a:ext>
                  </a:extLst>
                </a:hlinkClick>
              </a:rPr>
              <a:t>https://www.ncbi.nlm.nih.gov/pmc/articles/PMC3784683/</a:t>
            </a:r>
            <a:endParaRPr>
              <a:solidFill>
                <a:srgbClr val="351C75"/>
              </a:solidFill>
              <a:latin typeface="Lato"/>
              <a:ea typeface="Lato"/>
              <a:cs typeface="Lato"/>
              <a:sym typeface="Lato"/>
            </a:endParaRPr>
          </a:p>
          <a:p>
            <a:pPr indent="0" lvl="0" marL="0" rtl="0" algn="l">
              <a:lnSpc>
                <a:spcPct val="80000"/>
              </a:lnSpc>
              <a:spcBef>
                <a:spcPts val="700"/>
              </a:spcBef>
              <a:spcAft>
                <a:spcPts val="0"/>
              </a:spcAft>
              <a:buClr>
                <a:srgbClr val="000000"/>
              </a:buClr>
              <a:buSzPts val="800"/>
              <a:buFont typeface="Arial"/>
              <a:buNone/>
            </a:pPr>
            <a:r>
              <a:rPr lang="en">
                <a:solidFill>
                  <a:srgbClr val="351C75"/>
                </a:solidFill>
                <a:latin typeface="Lato"/>
                <a:ea typeface="Lato"/>
                <a:cs typeface="Lato"/>
                <a:sym typeface="Lato"/>
              </a:rPr>
              <a:t>Neyaz, Zafar &amp; Gadodia, Ankur &amp; Gamanagatti, S &amp; Mukhopadhyay, S. (2008). Radiographic approach to jaw lesions Singapore medical journal. 49. 165-76; quiz 177. </a:t>
            </a:r>
            <a:r>
              <a:rPr lang="en" u="sng">
                <a:solidFill>
                  <a:srgbClr val="351C75"/>
                </a:solidFill>
                <a:latin typeface="Lato"/>
                <a:ea typeface="Lato"/>
                <a:cs typeface="Lato"/>
                <a:sym typeface="Lato"/>
                <a:hlinkClick r:id="rId4">
                  <a:extLst>
                    <a:ext uri="{A12FA001-AC4F-418D-AE19-62706E023703}">
                      <ahyp:hlinkClr val="tx"/>
                    </a:ext>
                  </a:extLst>
                </a:hlinkClick>
              </a:rPr>
              <a:t>https://www.researchgate.net/publication/5550311_Radiographical_approach_to_jaw_lesions</a:t>
            </a:r>
            <a:endParaRPr>
              <a:solidFill>
                <a:srgbClr val="351C75"/>
              </a:solidFill>
              <a:latin typeface="Lato"/>
              <a:ea typeface="Lato"/>
              <a:cs typeface="Lato"/>
              <a:sym typeface="Lato"/>
            </a:endParaRPr>
          </a:p>
          <a:p>
            <a:pPr indent="0" lvl="0" marL="0" rtl="0" algn="ctr">
              <a:lnSpc>
                <a:spcPct val="80000"/>
              </a:lnSpc>
              <a:spcBef>
                <a:spcPts val="700"/>
              </a:spcBef>
              <a:spcAft>
                <a:spcPts val="0"/>
              </a:spcAft>
              <a:buNone/>
            </a:pPr>
            <a:r>
              <a:rPr lang="en">
                <a:solidFill>
                  <a:srgbClr val="351C75"/>
                </a:solidFill>
                <a:latin typeface="Lato"/>
                <a:ea typeface="Lato"/>
                <a:cs typeface="Lato"/>
                <a:sym typeface="Lato"/>
              </a:rPr>
              <a:t>Visnapuu, Vivian &amp; Peltonen, Sirkku &amp; Ellilä, Tero &amp; Kerosuo, Eero &amp; Väänänen, Kalervo &amp; Happonen, Risto-Pekka &amp; Peltonen, Juha. (2007). Periapical cemental dysplasia is common in women with NF1. European journal of medical genetics. 50. 274-80. 10.1016/j.ejmg.2007.04.001. </a:t>
            </a:r>
            <a:r>
              <a:rPr lang="en" u="sng">
                <a:solidFill>
                  <a:srgbClr val="351C75"/>
                </a:solidFill>
                <a:latin typeface="Lato"/>
                <a:ea typeface="Lato"/>
                <a:cs typeface="Lato"/>
                <a:sym typeface="Lato"/>
                <a:hlinkClick r:id="rId5">
                  <a:extLst>
                    <a:ext uri="{A12FA001-AC4F-418D-AE19-62706E023703}">
                      <ahyp:hlinkClr val="tx"/>
                    </a:ext>
                  </a:extLst>
                </a:hlinkClick>
              </a:rPr>
              <a:t>https://www.ncbi.nlm.nih.gov/pubmed/17532280</a:t>
            </a:r>
            <a:endParaRPr>
              <a:solidFill>
                <a:srgbClr val="351C75"/>
              </a:solidFill>
              <a:latin typeface="Lato"/>
              <a:ea typeface="Lato"/>
              <a:cs typeface="Lato"/>
              <a:sym typeface="Lato"/>
            </a:endParaRPr>
          </a:p>
          <a:p>
            <a:pPr indent="0" lvl="0" marL="0" rtl="0" algn="l">
              <a:lnSpc>
                <a:spcPct val="80000"/>
              </a:lnSpc>
              <a:spcBef>
                <a:spcPts val="700"/>
              </a:spcBef>
              <a:spcAft>
                <a:spcPts val="0"/>
              </a:spcAft>
              <a:buNone/>
            </a:pPr>
            <a:r>
              <a:rPr lang="en" sz="1100" u="sng">
                <a:solidFill>
                  <a:srgbClr val="351C75"/>
                </a:solidFill>
                <a:latin typeface="Lato"/>
                <a:ea typeface="Lato"/>
                <a:cs typeface="Lato"/>
                <a:sym typeface="Lato"/>
                <a:hlinkClick r:id="rId6">
                  <a:extLst>
                    <a:ext uri="{A12FA001-AC4F-418D-AE19-62706E023703}">
                      <ahyp:hlinkClr val="tx"/>
                    </a:ext>
                  </a:extLst>
                </a:hlinkClick>
              </a:rPr>
              <a:t>https://screening.iarc.fr/atlasoral_list.php?cat=E21&amp;lang=1</a:t>
            </a:r>
            <a:endParaRPr>
              <a:solidFill>
                <a:srgbClr val="351C75"/>
              </a:solidFill>
              <a:latin typeface="Lato"/>
              <a:ea typeface="Lato"/>
              <a:cs typeface="Lato"/>
              <a:sym typeface="Lato"/>
            </a:endParaRPr>
          </a:p>
          <a:p>
            <a:pPr indent="0" lvl="0" marL="0" rtl="0" algn="ctr">
              <a:lnSpc>
                <a:spcPct val="80000"/>
              </a:lnSpc>
              <a:spcBef>
                <a:spcPts val="700"/>
              </a:spcBef>
              <a:spcAft>
                <a:spcPts val="0"/>
              </a:spcAft>
              <a:buNone/>
            </a:pPr>
            <a:r>
              <a:rPr lang="en" u="sng">
                <a:solidFill>
                  <a:srgbClr val="351C75"/>
                </a:solidFill>
                <a:latin typeface="Lato"/>
                <a:ea typeface="Lato"/>
                <a:cs typeface="Lato"/>
                <a:sym typeface="Lato"/>
                <a:hlinkClick r:id="rId7">
                  <a:extLst>
                    <a:ext uri="{A12FA001-AC4F-418D-AE19-62706E023703}">
                      <ahyp:hlinkClr val="tx"/>
                    </a:ext>
                  </a:extLst>
                </a:hlinkClick>
              </a:rPr>
              <a:t>https://www.google.com/search?q=pathology&amp;rlz=1CARCMY_enUS864&amp;oq=pathology&amp;aqs=chrome..69i57j0l6j69i61.1751j0j7&amp;sourceid=chrome&amp;ie=UTF-8</a:t>
            </a:r>
            <a:endParaRPr/>
          </a:p>
          <a:p>
            <a:pPr indent="0" lvl="0" marL="0" rtl="0" algn="ctr">
              <a:lnSpc>
                <a:spcPct val="80000"/>
              </a:lnSpc>
              <a:spcBef>
                <a:spcPts val="700"/>
              </a:spcBef>
              <a:spcAft>
                <a:spcPts val="0"/>
              </a:spcAft>
              <a:buNone/>
            </a:pPr>
            <a:r>
              <a:rPr lang="en" u="sng">
                <a:solidFill>
                  <a:srgbClr val="351C75"/>
                </a:solidFill>
                <a:latin typeface="Lato"/>
                <a:ea typeface="Lato"/>
                <a:cs typeface="Lato"/>
                <a:sym typeface="Lato"/>
                <a:hlinkClick r:id="rId8">
                  <a:extLst>
                    <a:ext uri="{A12FA001-AC4F-418D-AE19-62706E023703}">
                      <ahyp:hlinkClr val="tx"/>
                    </a:ext>
                  </a:extLst>
                </a:hlinkClick>
              </a:rPr>
              <a:t>http://www.contempclindent.org/article.asp?issn=0976-237X;year=2011;volume=2;issue=4;spage=368;epage=371;aulast=Narula</a:t>
            </a:r>
            <a:endParaRPr>
              <a:solidFill>
                <a:srgbClr val="351C75"/>
              </a:solidFill>
              <a:latin typeface="Lato"/>
              <a:ea typeface="Lato"/>
              <a:cs typeface="Lato"/>
              <a:sym typeface="Lato"/>
            </a:endParaRPr>
          </a:p>
          <a:p>
            <a:pPr indent="0" lvl="0" marL="0" rtl="0" algn="l">
              <a:lnSpc>
                <a:spcPct val="80000"/>
              </a:lnSpc>
              <a:spcBef>
                <a:spcPts val="700"/>
              </a:spcBef>
              <a:spcAft>
                <a:spcPts val="0"/>
              </a:spcAft>
              <a:buNone/>
            </a:pPr>
            <a:r>
              <a:rPr lang="en" u="sng">
                <a:solidFill>
                  <a:srgbClr val="351C75"/>
                </a:solidFill>
                <a:latin typeface="Lato"/>
                <a:ea typeface="Lato"/>
                <a:cs typeface="Lato"/>
                <a:sym typeface="Lato"/>
                <a:hlinkClick r:id="rId9">
                  <a:extLst>
                    <a:ext uri="{A12FA001-AC4F-418D-AE19-62706E023703}">
                      <ahyp:hlinkClr val="tx"/>
                    </a:ext>
                  </a:extLst>
                </a:hlinkClick>
              </a:rPr>
              <a:t>http://www.scielo.br/scielo.php?script=sci_arttext&amp;pid=S0103-64402005000300016</a:t>
            </a:r>
            <a:endParaRPr>
              <a:solidFill>
                <a:srgbClr val="351C75"/>
              </a:solidFill>
              <a:latin typeface="Lato"/>
              <a:ea typeface="Lato"/>
              <a:cs typeface="Lato"/>
              <a:sym typeface="Lato"/>
            </a:endParaRPr>
          </a:p>
          <a:p>
            <a:pPr indent="0" lvl="0" marL="0" rtl="0" algn="l">
              <a:spcBef>
                <a:spcPts val="200"/>
              </a:spcBef>
              <a:spcAft>
                <a:spcPts val="0"/>
              </a:spcAft>
              <a:buNone/>
            </a:pPr>
            <a:r>
              <a:rPr lang="en" u="sng">
                <a:solidFill>
                  <a:srgbClr val="351C75"/>
                </a:solidFill>
                <a:latin typeface="Lato"/>
                <a:ea typeface="Lato"/>
                <a:cs typeface="Lato"/>
                <a:sym typeface="Lato"/>
                <a:hlinkClick r:id="rId10">
                  <a:extLst>
                    <a:ext uri="{A12FA001-AC4F-418D-AE19-62706E023703}">
                      <ahyp:hlinkClr val="tx"/>
                    </a:ext>
                  </a:extLst>
                </a:hlinkClick>
              </a:rPr>
              <a:t>https://www.sciencedirect.com/topics/medicine-and-dentistry/periapical-cyst</a:t>
            </a:r>
            <a:endParaRPr>
              <a:solidFill>
                <a:srgbClr val="351C75"/>
              </a:solidFill>
              <a:latin typeface="Lato"/>
              <a:ea typeface="Lato"/>
              <a:cs typeface="Lato"/>
              <a:sym typeface="Lato"/>
            </a:endParaRPr>
          </a:p>
          <a:p>
            <a:pPr indent="0" lvl="0" marL="0" rtl="0" algn="l">
              <a:spcBef>
                <a:spcPts val="500"/>
              </a:spcBef>
              <a:spcAft>
                <a:spcPts val="0"/>
              </a:spcAft>
              <a:buNone/>
            </a:pPr>
            <a:r>
              <a:rPr lang="en" u="sng">
                <a:solidFill>
                  <a:srgbClr val="351C75"/>
                </a:solidFill>
                <a:latin typeface="Lato"/>
                <a:ea typeface="Lato"/>
                <a:cs typeface="Lato"/>
                <a:sym typeface="Lato"/>
                <a:hlinkClick r:id="rId11">
                  <a:extLst>
                    <a:ext uri="{A12FA001-AC4F-418D-AE19-62706E023703}">
                      <ahyp:hlinkClr val="tx"/>
                    </a:ext>
                  </a:extLst>
                </a:hlinkClick>
              </a:rPr>
              <a:t>https://www.flickr.com/photos/63464118@N06/5773709636/in/photostream/</a:t>
            </a:r>
            <a:endParaRPr>
              <a:solidFill>
                <a:srgbClr val="351C75"/>
              </a:solidFill>
              <a:latin typeface="Lato"/>
              <a:ea typeface="Lato"/>
              <a:cs typeface="Lato"/>
              <a:sym typeface="Lato"/>
            </a:endParaRPr>
          </a:p>
          <a:p>
            <a:pPr indent="0" lvl="0" marL="0" rtl="0" algn="l">
              <a:spcBef>
                <a:spcPts val="500"/>
              </a:spcBef>
              <a:spcAft>
                <a:spcPts val="0"/>
              </a:spcAft>
              <a:buNone/>
            </a:pPr>
            <a:r>
              <a:rPr lang="en" u="sng">
                <a:solidFill>
                  <a:srgbClr val="351C75"/>
                </a:solidFill>
                <a:latin typeface="Lato"/>
                <a:ea typeface="Lato"/>
                <a:cs typeface="Lato"/>
                <a:sym typeface="Lato"/>
                <a:hlinkClick r:id="rId12">
                  <a:extLst>
                    <a:ext uri="{A12FA001-AC4F-418D-AE19-62706E023703}">
                      <ahyp:hlinkClr val="tx"/>
                    </a:ext>
                  </a:extLst>
                </a:hlinkClick>
              </a:rPr>
              <a:t>https://ddmfr.org/tr/residual-cyst-circumscribed/</a:t>
            </a:r>
            <a:endParaRPr>
              <a:solidFill>
                <a:srgbClr val="351C75"/>
              </a:solidFill>
              <a:latin typeface="Lato"/>
              <a:ea typeface="Lato"/>
              <a:cs typeface="Lato"/>
              <a:sym typeface="Lato"/>
            </a:endParaRPr>
          </a:p>
          <a:p>
            <a:pPr indent="0" lvl="0" marL="0" rtl="0" algn="l">
              <a:spcBef>
                <a:spcPts val="500"/>
              </a:spcBef>
              <a:spcAft>
                <a:spcPts val="0"/>
              </a:spcAft>
              <a:buNone/>
            </a:pPr>
            <a:r>
              <a:rPr lang="en" u="sng">
                <a:solidFill>
                  <a:srgbClr val="351C75"/>
                </a:solidFill>
                <a:latin typeface="Lato"/>
                <a:ea typeface="Lato"/>
                <a:cs typeface="Lato"/>
                <a:sym typeface="Lato"/>
                <a:hlinkClick r:id="rId13">
                  <a:extLst>
                    <a:ext uri="{A12FA001-AC4F-418D-AE19-62706E023703}">
                      <ahyp:hlinkClr val="tx"/>
                    </a:ext>
                  </a:extLst>
                </a:hlinkClick>
              </a:rPr>
              <a:t>https://pocketdentistry.com/20-inflammatory-disease/</a:t>
            </a:r>
            <a:endParaRPr>
              <a:solidFill>
                <a:srgbClr val="351C75"/>
              </a:solidFill>
              <a:latin typeface="Lato"/>
              <a:ea typeface="Lato"/>
              <a:cs typeface="Lato"/>
              <a:sym typeface="Lato"/>
            </a:endParaRPr>
          </a:p>
          <a:p>
            <a:pPr indent="0" lvl="0" marL="0" rtl="0" algn="l">
              <a:spcBef>
                <a:spcPts val="500"/>
              </a:spcBef>
              <a:spcAft>
                <a:spcPts val="500"/>
              </a:spcAft>
              <a:buNone/>
            </a:pPr>
            <a:r>
              <a:rPr lang="en" u="sng">
                <a:solidFill>
                  <a:srgbClr val="351C75"/>
                </a:solidFill>
                <a:latin typeface="Lato"/>
                <a:ea typeface="Lato"/>
                <a:cs typeface="Lato"/>
                <a:sym typeface="Lato"/>
                <a:hlinkClick r:id="rId14">
                  <a:extLst>
                    <a:ext uri="{A12FA001-AC4F-418D-AE19-62706E023703}">
                      <ahyp:hlinkClr val="tx"/>
                    </a:ext>
                  </a:extLst>
                </a:hlinkClick>
              </a:rPr>
              <a:t>https://med.nyu.edu/pathology/patient-care/patients/practice-pathology</a:t>
            </a:r>
            <a:endParaRPr>
              <a:solidFill>
                <a:srgbClr val="351C75"/>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93" name="Shape 193"/>
        <p:cNvGrpSpPr/>
        <p:nvPr/>
      </p:nvGrpSpPr>
      <p:grpSpPr>
        <a:xfrm>
          <a:off x="0" y="0"/>
          <a:ext cx="0" cy="0"/>
          <a:chOff x="0" y="0"/>
          <a:chExt cx="0" cy="0"/>
        </a:xfrm>
      </p:grpSpPr>
      <p:sp>
        <p:nvSpPr>
          <p:cNvPr id="194" name="Google Shape;194;p27"/>
          <p:cNvSpPr txBox="1"/>
          <p:nvPr>
            <p:ph type="title"/>
          </p:nvPr>
        </p:nvSpPr>
        <p:spPr>
          <a:xfrm>
            <a:off x="685350" y="456324"/>
            <a:ext cx="7765500" cy="3488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4800">
                <a:solidFill>
                  <a:srgbClr val="351C75"/>
                </a:solidFill>
                <a:latin typeface="Lato"/>
                <a:ea typeface="Lato"/>
                <a:cs typeface="Lato"/>
                <a:sym typeface="Lato"/>
              </a:rPr>
              <a:t>Thank You!</a:t>
            </a:r>
            <a:endParaRPr b="1" sz="4800">
              <a:solidFill>
                <a:srgbClr val="351C7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71" name="Shape 71"/>
        <p:cNvGrpSpPr/>
        <p:nvPr/>
      </p:nvGrpSpPr>
      <p:grpSpPr>
        <a:xfrm>
          <a:off x="0" y="0"/>
          <a:ext cx="0" cy="0"/>
          <a:chOff x="0" y="0"/>
          <a:chExt cx="0" cy="0"/>
        </a:xfrm>
      </p:grpSpPr>
      <p:sp>
        <p:nvSpPr>
          <p:cNvPr id="72" name="Google Shape;72;p15"/>
          <p:cNvSpPr txBox="1"/>
          <p:nvPr>
            <p:ph type="ctrTitle"/>
          </p:nvPr>
        </p:nvSpPr>
        <p:spPr>
          <a:xfrm>
            <a:off x="671250" y="262050"/>
            <a:ext cx="7801500" cy="94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674EA7"/>
                </a:solidFill>
                <a:latin typeface="Lato"/>
                <a:ea typeface="Lato"/>
                <a:cs typeface="Lato"/>
                <a:sym typeface="Lato"/>
              </a:rPr>
              <a:t>What Is PAP?</a:t>
            </a:r>
            <a:endParaRPr sz="3600">
              <a:solidFill>
                <a:srgbClr val="674EA7"/>
              </a:solidFill>
              <a:latin typeface="Lato"/>
              <a:ea typeface="Lato"/>
              <a:cs typeface="Lato"/>
              <a:sym typeface="Lato"/>
            </a:endParaRPr>
          </a:p>
          <a:p>
            <a:pPr indent="0" lvl="0" marL="0" rtl="0" algn="ctr">
              <a:spcBef>
                <a:spcPts val="0"/>
              </a:spcBef>
              <a:spcAft>
                <a:spcPts val="0"/>
              </a:spcAft>
              <a:buNone/>
            </a:pPr>
            <a:r>
              <a:rPr lang="en" sz="3600">
                <a:solidFill>
                  <a:srgbClr val="674EA7"/>
                </a:solidFill>
                <a:latin typeface="Lato"/>
                <a:ea typeface="Lato"/>
                <a:cs typeface="Lato"/>
                <a:sym typeface="Lato"/>
              </a:rPr>
              <a:t>(Periapical Pathology)</a:t>
            </a:r>
            <a:endParaRPr sz="3600">
              <a:solidFill>
                <a:srgbClr val="674EA7"/>
              </a:solidFill>
              <a:latin typeface="Lato"/>
              <a:ea typeface="Lato"/>
              <a:cs typeface="Lato"/>
              <a:sym typeface="Lato"/>
            </a:endParaRPr>
          </a:p>
        </p:txBody>
      </p:sp>
      <p:sp>
        <p:nvSpPr>
          <p:cNvPr id="73" name="Google Shape;73;p15"/>
          <p:cNvSpPr txBox="1"/>
          <p:nvPr>
            <p:ph idx="1" type="subTitle"/>
          </p:nvPr>
        </p:nvSpPr>
        <p:spPr>
          <a:xfrm>
            <a:off x="538650" y="1210051"/>
            <a:ext cx="7934100" cy="37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351C75"/>
                </a:solidFill>
                <a:highlight>
                  <a:srgbClr val="EFEFEF"/>
                </a:highlight>
                <a:latin typeface="Roboto"/>
                <a:ea typeface="Roboto"/>
                <a:cs typeface="Roboto"/>
                <a:sym typeface="Roboto"/>
              </a:rPr>
              <a:t>Periapical</a:t>
            </a:r>
            <a:r>
              <a:rPr lang="en" sz="1400">
                <a:solidFill>
                  <a:srgbClr val="351C75"/>
                </a:solidFill>
                <a:highlight>
                  <a:srgbClr val="EFEFEF"/>
                </a:highlight>
                <a:latin typeface="Roboto"/>
                <a:ea typeface="Roboto"/>
                <a:cs typeface="Roboto"/>
                <a:sym typeface="Roboto"/>
              </a:rPr>
              <a:t> </a:t>
            </a:r>
            <a:r>
              <a:rPr lang="en" sz="1400">
                <a:solidFill>
                  <a:srgbClr val="351C75"/>
                </a:solidFill>
                <a:highlight>
                  <a:srgbClr val="EFEFEF"/>
                </a:highlight>
                <a:latin typeface="Lato"/>
                <a:ea typeface="Lato"/>
                <a:cs typeface="Lato"/>
                <a:sym typeface="Lato"/>
              </a:rPr>
              <a:t>- to be surrounding the apex of the root of a tooth. </a:t>
            </a:r>
            <a:endParaRPr sz="1400">
              <a:solidFill>
                <a:srgbClr val="351C75"/>
              </a:solidFill>
              <a:highlight>
                <a:srgbClr val="EFEFEF"/>
              </a:highlight>
              <a:latin typeface="Lato"/>
              <a:ea typeface="Lato"/>
              <a:cs typeface="Lato"/>
              <a:sym typeface="Lato"/>
            </a:endParaRPr>
          </a:p>
          <a:p>
            <a:pPr indent="0" lvl="0" marL="0" rtl="0" algn="l">
              <a:spcBef>
                <a:spcPts val="0"/>
              </a:spcBef>
              <a:spcAft>
                <a:spcPts val="0"/>
              </a:spcAft>
              <a:buNone/>
            </a:pPr>
            <a:r>
              <a:t/>
            </a:r>
            <a:endParaRPr b="1" sz="1400">
              <a:solidFill>
                <a:srgbClr val="351C75"/>
              </a:solidFill>
              <a:highlight>
                <a:srgbClr val="EFEFEF"/>
              </a:highlight>
              <a:latin typeface="Roboto"/>
              <a:ea typeface="Roboto"/>
              <a:cs typeface="Roboto"/>
              <a:sym typeface="Roboto"/>
            </a:endParaRPr>
          </a:p>
          <a:p>
            <a:pPr indent="0" lvl="0" marL="0" rtl="0" algn="l">
              <a:spcBef>
                <a:spcPts val="0"/>
              </a:spcBef>
              <a:spcAft>
                <a:spcPts val="0"/>
              </a:spcAft>
              <a:buNone/>
            </a:pPr>
            <a:r>
              <a:rPr b="1" lang="en" sz="1400">
                <a:solidFill>
                  <a:srgbClr val="351C75"/>
                </a:solidFill>
                <a:highlight>
                  <a:srgbClr val="EFEFEF"/>
                </a:highlight>
                <a:latin typeface="Roboto"/>
                <a:ea typeface="Roboto"/>
                <a:cs typeface="Roboto"/>
                <a:sym typeface="Roboto"/>
              </a:rPr>
              <a:t>Pathology</a:t>
            </a:r>
            <a:r>
              <a:rPr b="1" lang="en" sz="1400">
                <a:solidFill>
                  <a:srgbClr val="351C75"/>
                </a:solidFill>
                <a:highlight>
                  <a:srgbClr val="EFEFEF"/>
                </a:highlight>
                <a:latin typeface="Lato"/>
                <a:ea typeface="Lato"/>
                <a:cs typeface="Lato"/>
                <a:sym typeface="Lato"/>
              </a:rPr>
              <a:t>-</a:t>
            </a:r>
            <a:r>
              <a:rPr lang="en" sz="1400">
                <a:solidFill>
                  <a:srgbClr val="351C75"/>
                </a:solidFill>
                <a:highlight>
                  <a:srgbClr val="EFEFEF"/>
                </a:highlight>
                <a:latin typeface="Lato"/>
                <a:ea typeface="Lato"/>
                <a:cs typeface="Lato"/>
                <a:sym typeface="Lato"/>
              </a:rPr>
              <a:t> (</a:t>
            </a:r>
            <a:r>
              <a:rPr lang="en" sz="1400">
                <a:solidFill>
                  <a:srgbClr val="351C75"/>
                </a:solidFill>
                <a:highlight>
                  <a:srgbClr val="EFEFEF"/>
                </a:highlight>
                <a:latin typeface="Lato"/>
                <a:ea typeface="Lato"/>
                <a:cs typeface="Lato"/>
                <a:sym typeface="Lato"/>
              </a:rPr>
              <a:t>derives its roots from the original Greek term for the study of pain and suffering). </a:t>
            </a:r>
            <a:r>
              <a:rPr lang="en" sz="1400">
                <a:solidFill>
                  <a:srgbClr val="351C75"/>
                </a:solidFill>
                <a:highlight>
                  <a:srgbClr val="EFEFEF"/>
                </a:highlight>
                <a:latin typeface="Lato"/>
                <a:ea typeface="Lato"/>
                <a:cs typeface="Lato"/>
                <a:sym typeface="Lato"/>
              </a:rPr>
              <a:t>The medical practice of pathology is dedicated to the general study of disease and its processes as well as the specific diagnosis of disease, since pathologists investigate the clues to diseases and injuries through the examination of organs, tissues, body fluids, cells, and molecules.</a:t>
            </a:r>
            <a:endParaRPr sz="1400">
              <a:solidFill>
                <a:srgbClr val="351C75"/>
              </a:solidFill>
              <a:highlight>
                <a:srgbClr val="EFEFEF"/>
              </a:highlight>
              <a:latin typeface="Lato"/>
              <a:ea typeface="Lato"/>
              <a:cs typeface="Lato"/>
              <a:sym typeface="Lato"/>
            </a:endParaRPr>
          </a:p>
          <a:p>
            <a:pPr indent="0" lvl="0" marL="0" rtl="0" algn="l">
              <a:spcBef>
                <a:spcPts val="0"/>
              </a:spcBef>
              <a:spcAft>
                <a:spcPts val="0"/>
              </a:spcAft>
              <a:buNone/>
            </a:pPr>
            <a:r>
              <a:t/>
            </a:r>
            <a:endParaRPr sz="1400">
              <a:solidFill>
                <a:srgbClr val="351C75"/>
              </a:solidFill>
              <a:highlight>
                <a:srgbClr val="EFEFEF"/>
              </a:highlight>
              <a:latin typeface="Lato"/>
              <a:ea typeface="Lato"/>
              <a:cs typeface="Lato"/>
              <a:sym typeface="Lato"/>
            </a:endParaRPr>
          </a:p>
          <a:p>
            <a:pPr indent="457200" lvl="0" marL="914400" rtl="0" algn="l">
              <a:spcBef>
                <a:spcPts val="0"/>
              </a:spcBef>
              <a:spcAft>
                <a:spcPts val="0"/>
              </a:spcAft>
              <a:buNone/>
            </a:pPr>
            <a:r>
              <a:rPr b="1" lang="en" sz="1800">
                <a:solidFill>
                  <a:srgbClr val="351C75"/>
                </a:solidFill>
                <a:highlight>
                  <a:srgbClr val="EFEFEF"/>
                </a:highlight>
                <a:latin typeface="Roboto"/>
                <a:ea typeface="Roboto"/>
                <a:cs typeface="Roboto"/>
                <a:sym typeface="Roboto"/>
              </a:rPr>
              <a:t>How can we identify </a:t>
            </a:r>
            <a:r>
              <a:rPr b="1" lang="en" sz="1800">
                <a:solidFill>
                  <a:srgbClr val="351C75"/>
                </a:solidFill>
                <a:highlight>
                  <a:srgbClr val="EFEFEF"/>
                </a:highlight>
                <a:latin typeface="Roboto"/>
                <a:ea typeface="Roboto"/>
                <a:cs typeface="Roboto"/>
                <a:sym typeface="Roboto"/>
              </a:rPr>
              <a:t>Periapical</a:t>
            </a:r>
            <a:r>
              <a:rPr b="1" lang="en" sz="1800">
                <a:solidFill>
                  <a:srgbClr val="351C75"/>
                </a:solidFill>
                <a:highlight>
                  <a:srgbClr val="EFEFEF"/>
                </a:highlight>
                <a:latin typeface="Roboto"/>
                <a:ea typeface="Roboto"/>
                <a:cs typeface="Roboto"/>
                <a:sym typeface="Roboto"/>
              </a:rPr>
              <a:t> Pathology?</a:t>
            </a:r>
            <a:endParaRPr b="1" sz="1800">
              <a:solidFill>
                <a:srgbClr val="351C75"/>
              </a:solidFill>
              <a:highlight>
                <a:srgbClr val="EFEFEF"/>
              </a:highlight>
              <a:latin typeface="Roboto"/>
              <a:ea typeface="Roboto"/>
              <a:cs typeface="Roboto"/>
              <a:sym typeface="Roboto"/>
            </a:endParaRPr>
          </a:p>
          <a:p>
            <a:pPr indent="0" lvl="0" marL="0" rtl="0" algn="ctr">
              <a:spcBef>
                <a:spcPts val="0"/>
              </a:spcBef>
              <a:spcAft>
                <a:spcPts val="0"/>
              </a:spcAft>
              <a:buNone/>
            </a:pPr>
            <a:r>
              <a:t/>
            </a:r>
            <a:endParaRPr sz="1800">
              <a:solidFill>
                <a:srgbClr val="351C75"/>
              </a:solidFill>
              <a:highlight>
                <a:srgbClr val="EFEFEF"/>
              </a:highlight>
              <a:latin typeface="Roboto"/>
              <a:ea typeface="Roboto"/>
              <a:cs typeface="Roboto"/>
              <a:sym typeface="Roboto"/>
            </a:endParaRPr>
          </a:p>
          <a:p>
            <a:pPr indent="0" lvl="0" marL="0" rtl="0" algn="l">
              <a:spcBef>
                <a:spcPts val="0"/>
              </a:spcBef>
              <a:spcAft>
                <a:spcPts val="0"/>
              </a:spcAft>
              <a:buNone/>
            </a:pPr>
            <a:r>
              <a:rPr b="1" lang="en" sz="1400">
                <a:solidFill>
                  <a:srgbClr val="351C75"/>
                </a:solidFill>
                <a:highlight>
                  <a:srgbClr val="EFEFEF"/>
                </a:highlight>
                <a:latin typeface="Roboto"/>
                <a:ea typeface="Roboto"/>
                <a:cs typeface="Roboto"/>
                <a:sym typeface="Roboto"/>
              </a:rPr>
              <a:t>Periapical X-ray-</a:t>
            </a:r>
            <a:r>
              <a:rPr lang="en" sz="1400">
                <a:solidFill>
                  <a:srgbClr val="351C75"/>
                </a:solidFill>
                <a:highlight>
                  <a:srgbClr val="EFEFEF"/>
                </a:highlight>
                <a:latin typeface="Lato"/>
                <a:ea typeface="Lato"/>
                <a:cs typeface="Lato"/>
                <a:sym typeface="Lato"/>
              </a:rPr>
              <a:t>  a radiographic image that captures the whole tooth from crown to the root, used to detect any unusual changes in the root and surrounding bone structures.</a:t>
            </a:r>
            <a:endParaRPr b="1" sz="1400">
              <a:solidFill>
                <a:srgbClr val="351C75"/>
              </a:solidFill>
              <a:highlight>
                <a:srgbClr val="EFEFEF"/>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490450" y="2905750"/>
            <a:ext cx="7660500" cy="2165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351C75"/>
              </a:buClr>
              <a:buSzPts val="1400"/>
              <a:buFont typeface="Lato"/>
              <a:buChar char="★"/>
            </a:pPr>
            <a:r>
              <a:rPr b="1" lang="en" sz="1400">
                <a:solidFill>
                  <a:srgbClr val="351C75"/>
                </a:solidFill>
                <a:highlight>
                  <a:srgbClr val="EFEFEF"/>
                </a:highlight>
                <a:latin typeface="Lato"/>
                <a:ea typeface="Lato"/>
                <a:cs typeface="Lato"/>
                <a:sym typeface="Lato"/>
              </a:rPr>
              <a:t>Periapical abscess (dentoalveolar </a:t>
            </a:r>
            <a:r>
              <a:rPr b="1" lang="en" sz="1400">
                <a:solidFill>
                  <a:srgbClr val="351C75"/>
                </a:solidFill>
                <a:highlight>
                  <a:srgbClr val="EFEFEF"/>
                </a:highlight>
                <a:latin typeface="Lato"/>
                <a:ea typeface="Lato"/>
                <a:cs typeface="Lato"/>
                <a:sym typeface="Lato"/>
              </a:rPr>
              <a:t>abscess)-</a:t>
            </a:r>
            <a:r>
              <a:rPr lang="en" sz="1400">
                <a:solidFill>
                  <a:srgbClr val="351C75"/>
                </a:solidFill>
                <a:highlight>
                  <a:srgbClr val="EFEFEF"/>
                </a:highlight>
                <a:latin typeface="Lato"/>
                <a:ea typeface="Lato"/>
                <a:cs typeface="Lato"/>
                <a:sym typeface="Lato"/>
              </a:rPr>
              <a:t>  abscess in soft pulp of tooth showing a </a:t>
            </a:r>
            <a:r>
              <a:rPr lang="en" sz="1400">
                <a:solidFill>
                  <a:srgbClr val="351C75"/>
                </a:solidFill>
                <a:highlight>
                  <a:srgbClr val="EFEFEF"/>
                </a:highlight>
                <a:latin typeface="Lato"/>
                <a:ea typeface="Lato"/>
                <a:cs typeface="Lato"/>
                <a:sym typeface="Lato"/>
              </a:rPr>
              <a:t>radiolucency</a:t>
            </a:r>
            <a:r>
              <a:rPr lang="en" sz="1400">
                <a:solidFill>
                  <a:srgbClr val="351C75"/>
                </a:solidFill>
                <a:highlight>
                  <a:srgbClr val="EFEFEF"/>
                </a:highlight>
                <a:latin typeface="Lato"/>
                <a:ea typeface="Lato"/>
                <a:cs typeface="Lato"/>
                <a:sym typeface="Lato"/>
              </a:rPr>
              <a:t> at the apex of a tooth with loss of the lamina dura and increased pdl space as a result of infection.</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lang="en" sz="1400">
                <a:solidFill>
                  <a:srgbClr val="351C75"/>
                </a:solidFill>
                <a:highlight>
                  <a:srgbClr val="EFEFEF"/>
                </a:highlight>
                <a:latin typeface="Lato"/>
                <a:ea typeface="Lato"/>
                <a:cs typeface="Lato"/>
                <a:sym typeface="Lato"/>
              </a:rPr>
              <a:t>Proximity of the max. sinus can spread </a:t>
            </a:r>
            <a:r>
              <a:rPr lang="en" sz="1400">
                <a:solidFill>
                  <a:srgbClr val="351C75"/>
                </a:solidFill>
                <a:highlight>
                  <a:srgbClr val="EFEFEF"/>
                </a:highlight>
                <a:latin typeface="Lato"/>
                <a:ea typeface="Lato"/>
                <a:cs typeface="Lato"/>
                <a:sym typeface="Lato"/>
              </a:rPr>
              <a:t>abscess into</a:t>
            </a:r>
            <a:r>
              <a:rPr lang="en" sz="1400">
                <a:solidFill>
                  <a:srgbClr val="351C75"/>
                </a:solidFill>
                <a:highlight>
                  <a:srgbClr val="EFEFEF"/>
                </a:highlight>
                <a:latin typeface="Lato"/>
                <a:ea typeface="Lato"/>
                <a:cs typeface="Lato"/>
                <a:sym typeface="Lato"/>
              </a:rPr>
              <a:t> vessels of the cavernous sinus of the brain, resulting in death! Complications include: osteomyelitis, cellulitis,</a:t>
            </a:r>
            <a:r>
              <a:rPr lang="en" sz="1400">
                <a:solidFill>
                  <a:srgbClr val="351C75"/>
                </a:solidFill>
                <a:highlight>
                  <a:srgbClr val="EFEFEF"/>
                </a:highlight>
                <a:latin typeface="Lato"/>
                <a:ea typeface="Lato"/>
                <a:cs typeface="Lato"/>
                <a:sym typeface="Lato"/>
              </a:rPr>
              <a:t>bacteremia, Ludwig's angina, dental cyst, maxillary sinusitis and cavernous sinus thrombosis.</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b="1" lang="en" sz="1400">
                <a:solidFill>
                  <a:srgbClr val="351C75"/>
                </a:solidFill>
                <a:highlight>
                  <a:srgbClr val="EFEFEF"/>
                </a:highlight>
                <a:latin typeface="Lato"/>
                <a:ea typeface="Lato"/>
                <a:cs typeface="Lato"/>
                <a:sym typeface="Lato"/>
              </a:rPr>
              <a:t>Causes: </a:t>
            </a:r>
            <a:r>
              <a:rPr lang="en" sz="1400">
                <a:solidFill>
                  <a:srgbClr val="351C75"/>
                </a:solidFill>
                <a:highlight>
                  <a:srgbClr val="EFEFEF"/>
                </a:highlight>
                <a:latin typeface="Lato"/>
                <a:ea typeface="Lato"/>
                <a:cs typeface="Lato"/>
                <a:sym typeface="Lato"/>
              </a:rPr>
              <a:t>Trauma, </a:t>
            </a:r>
            <a:r>
              <a:rPr lang="en" sz="1400">
                <a:solidFill>
                  <a:srgbClr val="351C75"/>
                </a:solidFill>
                <a:highlight>
                  <a:srgbClr val="EFEFEF"/>
                </a:highlight>
                <a:latin typeface="Lato"/>
                <a:ea typeface="Lato"/>
                <a:cs typeface="Lato"/>
                <a:sym typeface="Lato"/>
              </a:rPr>
              <a:t>overextension of filling material</a:t>
            </a:r>
            <a:r>
              <a:rPr lang="en" sz="1400">
                <a:solidFill>
                  <a:srgbClr val="351C75"/>
                </a:solidFill>
                <a:highlight>
                  <a:srgbClr val="EFEFEF"/>
                </a:highlight>
                <a:latin typeface="Lato"/>
                <a:ea typeface="Lato"/>
                <a:cs typeface="Lato"/>
                <a:sym typeface="Lato"/>
              </a:rPr>
              <a:t> causing hyperocclusion, incorrectly done endodontic procedures, overinstrumentation, root perforation and untreated dental cavity</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b="1" lang="en" sz="1400">
                <a:solidFill>
                  <a:srgbClr val="351C75"/>
                </a:solidFill>
                <a:highlight>
                  <a:srgbClr val="EFEFEF"/>
                </a:highlight>
                <a:latin typeface="Lato"/>
                <a:ea typeface="Lato"/>
                <a:cs typeface="Lato"/>
                <a:sym typeface="Lato"/>
              </a:rPr>
              <a:t>Chief Complaint: </a:t>
            </a:r>
            <a:r>
              <a:rPr lang="en" sz="1400">
                <a:solidFill>
                  <a:srgbClr val="351C75"/>
                </a:solidFill>
                <a:highlight>
                  <a:srgbClr val="EFEFEF"/>
                </a:highlight>
                <a:latin typeface="Lato"/>
                <a:ea typeface="Lato"/>
                <a:cs typeface="Lato"/>
                <a:sym typeface="Lato"/>
              </a:rPr>
              <a:t>Pain on biting, pus, swelling, tender to touch, difficulty opening mouth, foul taste, fever...</a:t>
            </a:r>
            <a:endParaRPr sz="1400">
              <a:solidFill>
                <a:srgbClr val="351C75"/>
              </a:solidFill>
              <a:highlight>
                <a:srgbClr val="EFEFEF"/>
              </a:highlight>
              <a:latin typeface="Lato"/>
              <a:ea typeface="Lato"/>
              <a:cs typeface="Lato"/>
              <a:sym typeface="Lato"/>
            </a:endParaRPr>
          </a:p>
          <a:p>
            <a:pPr indent="0" lvl="0" marL="457200" rtl="0" algn="l">
              <a:spcBef>
                <a:spcPts val="0"/>
              </a:spcBef>
              <a:spcAft>
                <a:spcPts val="0"/>
              </a:spcAft>
              <a:buNone/>
            </a:pPr>
            <a:r>
              <a:t/>
            </a:r>
            <a:endParaRPr sz="1400">
              <a:solidFill>
                <a:schemeClr val="lt1"/>
              </a:solidFill>
            </a:endParaRPr>
          </a:p>
        </p:txBody>
      </p:sp>
      <p:sp>
        <p:nvSpPr>
          <p:cNvPr id="79" name="Google Shape;79;p16"/>
          <p:cNvSpPr txBox="1"/>
          <p:nvPr>
            <p:ph idx="1" type="body"/>
          </p:nvPr>
        </p:nvSpPr>
        <p:spPr>
          <a:xfrm>
            <a:off x="801250" y="74800"/>
            <a:ext cx="7038900" cy="29112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1600"/>
              </a:spcAft>
              <a:buNone/>
            </a:pPr>
            <a:r>
              <a:rPr b="1" lang="en" sz="3000">
                <a:solidFill>
                  <a:srgbClr val="674EA7"/>
                </a:solidFill>
                <a:latin typeface="Lato"/>
                <a:ea typeface="Lato"/>
                <a:cs typeface="Lato"/>
                <a:sym typeface="Lato"/>
              </a:rPr>
              <a:t>Periapical Abscess</a:t>
            </a:r>
            <a:r>
              <a:rPr b="1" lang="en" sz="3000" u="sng">
                <a:solidFill>
                  <a:srgbClr val="D9D9D9"/>
                </a:solidFill>
              </a:rPr>
              <a:t> </a:t>
            </a:r>
            <a:endParaRPr b="1" sz="3000" u="sng">
              <a:solidFill>
                <a:srgbClr val="D9D9D9"/>
              </a:solidFill>
            </a:endParaRPr>
          </a:p>
        </p:txBody>
      </p:sp>
      <p:pic>
        <p:nvPicPr>
          <p:cNvPr descr="Figure 3: X-ray showing the periapical abcess" id="80" name="Google Shape;80;p16"/>
          <p:cNvPicPr preferRelativeResize="0"/>
          <p:nvPr/>
        </p:nvPicPr>
        <p:blipFill>
          <a:blip r:embed="rId3">
            <a:alphaModFix/>
          </a:blip>
          <a:stretch>
            <a:fillRect/>
          </a:stretch>
        </p:blipFill>
        <p:spPr>
          <a:xfrm>
            <a:off x="371825" y="667350"/>
            <a:ext cx="2187760" cy="1904400"/>
          </a:xfrm>
          <a:prstGeom prst="rect">
            <a:avLst/>
          </a:prstGeom>
          <a:noFill/>
          <a:ln>
            <a:noFill/>
          </a:ln>
        </p:spPr>
      </p:pic>
      <p:sp>
        <p:nvSpPr>
          <p:cNvPr id="81" name="Google Shape;81;p16"/>
          <p:cNvSpPr txBox="1"/>
          <p:nvPr/>
        </p:nvSpPr>
        <p:spPr>
          <a:xfrm>
            <a:off x="5285050" y="963063"/>
            <a:ext cx="2555100" cy="21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 </a:t>
            </a:r>
            <a:endParaRPr/>
          </a:p>
        </p:txBody>
      </p:sp>
      <p:pic>
        <p:nvPicPr>
          <p:cNvPr id="82" name="Google Shape;82;p16" title="26 PA lesion42"/>
          <p:cNvPicPr preferRelativeResize="0"/>
          <p:nvPr/>
        </p:nvPicPr>
        <p:blipFill>
          <a:blip r:embed="rId4">
            <a:alphaModFix/>
          </a:blip>
          <a:stretch>
            <a:fillRect/>
          </a:stretch>
        </p:blipFill>
        <p:spPr>
          <a:xfrm>
            <a:off x="5815325" y="578200"/>
            <a:ext cx="2382061" cy="1904400"/>
          </a:xfrm>
          <a:prstGeom prst="rect">
            <a:avLst/>
          </a:prstGeom>
          <a:noFill/>
          <a:ln>
            <a:noFill/>
          </a:ln>
        </p:spPr>
      </p:pic>
      <p:sp>
        <p:nvSpPr>
          <p:cNvPr id="83" name="Google Shape;83;p16"/>
          <p:cNvSpPr txBox="1"/>
          <p:nvPr/>
        </p:nvSpPr>
        <p:spPr>
          <a:xfrm>
            <a:off x="6067750" y="578200"/>
            <a:ext cx="2083200" cy="190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p>
        </p:txBody>
      </p:sp>
      <p:cxnSp>
        <p:nvCxnSpPr>
          <p:cNvPr id="84" name="Google Shape;84;p16"/>
          <p:cNvCxnSpPr/>
          <p:nvPr/>
        </p:nvCxnSpPr>
        <p:spPr>
          <a:xfrm flipH="1">
            <a:off x="2783300" y="1444300"/>
            <a:ext cx="19200" cy="153000"/>
          </a:xfrm>
          <a:prstGeom prst="straightConnector1">
            <a:avLst/>
          </a:prstGeom>
          <a:noFill/>
          <a:ln cap="flat" cmpd="sng" w="9525">
            <a:solidFill>
              <a:srgbClr val="EFEFEF"/>
            </a:solidFill>
            <a:prstDash val="solid"/>
            <a:round/>
            <a:headEnd len="med" w="med" type="none"/>
            <a:tailEnd len="med" w="med" type="triangle"/>
          </a:ln>
        </p:spPr>
      </p:cxnSp>
      <p:cxnSp>
        <p:nvCxnSpPr>
          <p:cNvPr id="85" name="Google Shape;85;p16"/>
          <p:cNvCxnSpPr/>
          <p:nvPr/>
        </p:nvCxnSpPr>
        <p:spPr>
          <a:xfrm flipH="1">
            <a:off x="5059825" y="1348650"/>
            <a:ext cx="76500" cy="191400"/>
          </a:xfrm>
          <a:prstGeom prst="straightConnector1">
            <a:avLst/>
          </a:prstGeom>
          <a:noFill/>
          <a:ln cap="flat" cmpd="sng" w="9525">
            <a:solidFill>
              <a:srgbClr val="EFEFEF"/>
            </a:solidFill>
            <a:prstDash val="solid"/>
            <a:round/>
            <a:headEnd len="med" w="med" type="none"/>
            <a:tailEnd len="med" w="med" type="triangle"/>
          </a:ln>
        </p:spPr>
      </p:cxnSp>
      <p:cxnSp>
        <p:nvCxnSpPr>
          <p:cNvPr id="86" name="Google Shape;86;p16"/>
          <p:cNvCxnSpPr/>
          <p:nvPr/>
        </p:nvCxnSpPr>
        <p:spPr>
          <a:xfrm flipH="1">
            <a:off x="5461425" y="1444300"/>
            <a:ext cx="28800" cy="172200"/>
          </a:xfrm>
          <a:prstGeom prst="straightConnector1">
            <a:avLst/>
          </a:prstGeom>
          <a:noFill/>
          <a:ln cap="flat" cmpd="sng" w="9525">
            <a:solidFill>
              <a:srgbClr val="EFEFEF"/>
            </a:solidFill>
            <a:prstDash val="solid"/>
            <a:round/>
            <a:headEnd len="med" w="med" type="none"/>
            <a:tailEnd len="med" w="med" type="triangle"/>
          </a:ln>
        </p:spPr>
      </p:cxnSp>
      <p:cxnSp>
        <p:nvCxnSpPr>
          <p:cNvPr id="87" name="Google Shape;87;p16"/>
          <p:cNvCxnSpPr/>
          <p:nvPr/>
        </p:nvCxnSpPr>
        <p:spPr>
          <a:xfrm>
            <a:off x="6252475" y="1013925"/>
            <a:ext cx="316800" cy="190200"/>
          </a:xfrm>
          <a:prstGeom prst="straightConnector1">
            <a:avLst/>
          </a:prstGeom>
          <a:noFill/>
          <a:ln cap="flat" cmpd="sng" w="9525">
            <a:solidFill>
              <a:srgbClr val="F3F3F3"/>
            </a:solidFill>
            <a:prstDash val="solid"/>
            <a:round/>
            <a:headEnd len="med" w="med" type="none"/>
            <a:tailEnd len="med" w="med" type="triangle"/>
          </a:ln>
        </p:spPr>
      </p:cxnSp>
      <p:cxnSp>
        <p:nvCxnSpPr>
          <p:cNvPr id="88" name="Google Shape;88;p16"/>
          <p:cNvCxnSpPr/>
          <p:nvPr/>
        </p:nvCxnSpPr>
        <p:spPr>
          <a:xfrm flipH="1">
            <a:off x="7118300" y="1066725"/>
            <a:ext cx="169200" cy="147900"/>
          </a:xfrm>
          <a:prstGeom prst="straightConnector1">
            <a:avLst/>
          </a:prstGeom>
          <a:noFill/>
          <a:ln cap="flat" cmpd="sng" w="9525">
            <a:solidFill>
              <a:srgbClr val="F3F3F3"/>
            </a:solidFill>
            <a:prstDash val="solid"/>
            <a:round/>
            <a:headEnd len="med" w="med" type="none"/>
            <a:tailEnd len="med" w="med" type="triangle"/>
          </a:ln>
        </p:spPr>
      </p:cxnSp>
      <p:cxnSp>
        <p:nvCxnSpPr>
          <p:cNvPr id="89" name="Google Shape;89;p16"/>
          <p:cNvCxnSpPr/>
          <p:nvPr/>
        </p:nvCxnSpPr>
        <p:spPr>
          <a:xfrm flipH="1">
            <a:off x="1932650" y="1035025"/>
            <a:ext cx="31800" cy="243000"/>
          </a:xfrm>
          <a:prstGeom prst="straightConnector1">
            <a:avLst/>
          </a:prstGeom>
          <a:noFill/>
          <a:ln cap="flat" cmpd="sng" w="9525">
            <a:solidFill>
              <a:srgbClr val="EFEFEF"/>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724825" y="107775"/>
            <a:ext cx="7081800" cy="20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74EA7"/>
                </a:solidFill>
                <a:highlight>
                  <a:srgbClr val="EFEFEF"/>
                </a:highlight>
                <a:latin typeface="Lato"/>
                <a:ea typeface="Lato"/>
                <a:cs typeface="Lato"/>
                <a:sym typeface="Lato"/>
              </a:rPr>
              <a:t>Periapical Granuloma</a:t>
            </a:r>
            <a:r>
              <a:rPr lang="en" sz="2400"/>
              <a:t> </a:t>
            </a:r>
            <a:endParaRPr sz="24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95" name="Google Shape;95;p17"/>
          <p:cNvSpPr txBox="1"/>
          <p:nvPr>
            <p:ph idx="1" type="body"/>
          </p:nvPr>
        </p:nvSpPr>
        <p:spPr>
          <a:xfrm>
            <a:off x="438125" y="2472600"/>
            <a:ext cx="7890000" cy="267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351C75"/>
              </a:buClr>
              <a:buSzPts val="1400"/>
              <a:buFont typeface="Lato"/>
              <a:buChar char="★"/>
            </a:pPr>
            <a:r>
              <a:rPr b="1" lang="en" sz="1400">
                <a:solidFill>
                  <a:srgbClr val="351C75"/>
                </a:solidFill>
                <a:highlight>
                  <a:srgbClr val="EFEFEF"/>
                </a:highlight>
                <a:latin typeface="Lato"/>
                <a:ea typeface="Lato"/>
                <a:cs typeface="Lato"/>
                <a:sym typeface="Lato"/>
              </a:rPr>
              <a:t>Granuloma (apical periodontitis)</a:t>
            </a:r>
            <a:r>
              <a:rPr lang="en" sz="1400">
                <a:solidFill>
                  <a:srgbClr val="351C75"/>
                </a:solidFill>
                <a:highlight>
                  <a:srgbClr val="EFEFEF"/>
                </a:highlight>
                <a:latin typeface="Lato"/>
                <a:ea typeface="Lato"/>
                <a:cs typeface="Lato"/>
                <a:sym typeface="Lato"/>
              </a:rPr>
              <a:t> may arise after periapical </a:t>
            </a:r>
            <a:r>
              <a:rPr lang="en" sz="1400">
                <a:solidFill>
                  <a:srgbClr val="351C75"/>
                </a:solidFill>
                <a:highlight>
                  <a:srgbClr val="EFEFEF"/>
                </a:highlight>
                <a:latin typeface="Lato"/>
                <a:ea typeface="Lato"/>
                <a:cs typeface="Lato"/>
                <a:sym typeface="Lato"/>
              </a:rPr>
              <a:t>abscess in a non-vital tooth.                                          Usually a</a:t>
            </a:r>
            <a:r>
              <a:rPr lang="en" sz="1400">
                <a:solidFill>
                  <a:srgbClr val="351C75"/>
                </a:solidFill>
                <a:highlight>
                  <a:srgbClr val="EFEFEF"/>
                </a:highlight>
                <a:latin typeface="Lato"/>
                <a:ea typeface="Lato"/>
                <a:cs typeface="Lato"/>
                <a:sym typeface="Lato"/>
              </a:rPr>
              <a:t>symptomatic, localized, </a:t>
            </a:r>
            <a:r>
              <a:rPr lang="en" sz="1400">
                <a:solidFill>
                  <a:srgbClr val="351C75"/>
                </a:solidFill>
                <a:highlight>
                  <a:srgbClr val="EFEFEF"/>
                </a:highlight>
                <a:latin typeface="Lato"/>
                <a:ea typeface="Lato"/>
                <a:cs typeface="Lato"/>
                <a:sym typeface="Lato"/>
              </a:rPr>
              <a:t>well  defined/ circumscribed radiolucency at apex of tooth.                         </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b="1" lang="en" sz="1400">
                <a:solidFill>
                  <a:srgbClr val="351C75"/>
                </a:solidFill>
                <a:highlight>
                  <a:srgbClr val="EFEFEF"/>
                </a:highlight>
                <a:latin typeface="Lato"/>
                <a:ea typeface="Lato"/>
                <a:cs typeface="Lato"/>
                <a:sym typeface="Lato"/>
              </a:rPr>
              <a:t>Cause: </a:t>
            </a:r>
            <a:r>
              <a:rPr lang="en" sz="1400">
                <a:solidFill>
                  <a:srgbClr val="351C75"/>
                </a:solidFill>
                <a:highlight>
                  <a:srgbClr val="EFEFEF"/>
                </a:highlight>
                <a:latin typeface="Lato"/>
                <a:ea typeface="Lato"/>
                <a:cs typeface="Lato"/>
                <a:sym typeface="Lato"/>
              </a:rPr>
              <a:t>Deep restoration, large caries, incorrect root canal treatment, infection                                              </a:t>
            </a:r>
            <a:r>
              <a:rPr lang="en" sz="1400">
                <a:solidFill>
                  <a:srgbClr val="351C75"/>
                </a:solidFill>
                <a:highlight>
                  <a:srgbClr val="EFEFEF"/>
                </a:highlight>
                <a:latin typeface="Lato"/>
                <a:ea typeface="Lato"/>
                <a:cs typeface="Lato"/>
                <a:sym typeface="Lato"/>
              </a:rPr>
              <a:t>Growth of granulomatous tissue continuous with periodontal ligament, from root canal into surrounding periradicular tissues through apical and lateral foramina. Consists of granulation inflammatory tissue and usually a connective tissue capsule.                                                                                  </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b="1" lang="en" sz="1400">
                <a:solidFill>
                  <a:srgbClr val="351C75"/>
                </a:solidFill>
                <a:highlight>
                  <a:srgbClr val="EFEFEF"/>
                </a:highlight>
                <a:latin typeface="Lato"/>
                <a:ea typeface="Lato"/>
                <a:cs typeface="Lato"/>
                <a:sym typeface="Lato"/>
              </a:rPr>
              <a:t>Chief complaint:  </a:t>
            </a:r>
            <a:r>
              <a:rPr lang="en" sz="1400">
                <a:solidFill>
                  <a:srgbClr val="351C75"/>
                </a:solidFill>
                <a:highlight>
                  <a:srgbClr val="EFEFEF"/>
                </a:highlight>
                <a:latin typeface="Lato"/>
                <a:ea typeface="Lato"/>
                <a:cs typeface="Lato"/>
                <a:sym typeface="Lato"/>
              </a:rPr>
              <a:t>may exhibit mild pain on biting and sensitivity to percussion.</a:t>
            </a:r>
            <a:endParaRPr sz="1400">
              <a:solidFill>
                <a:srgbClr val="351C75"/>
              </a:solidFill>
              <a:highlight>
                <a:srgbClr val="EFEFEF"/>
              </a:highlight>
              <a:latin typeface="Lato"/>
              <a:ea typeface="Lato"/>
              <a:cs typeface="Lato"/>
              <a:sym typeface="Lato"/>
            </a:endParaRPr>
          </a:p>
          <a:p>
            <a:pPr indent="0" lvl="0" marL="0" rtl="0" algn="l">
              <a:spcBef>
                <a:spcPts val="1600"/>
              </a:spcBef>
              <a:spcAft>
                <a:spcPts val="1600"/>
              </a:spcAft>
              <a:buNone/>
            </a:pPr>
            <a:r>
              <a:t/>
            </a:r>
            <a:endParaRPr/>
          </a:p>
        </p:txBody>
      </p:sp>
      <p:pic>
        <p:nvPicPr>
          <p:cNvPr id="96" name="Google Shape;96;p17"/>
          <p:cNvPicPr preferRelativeResize="0"/>
          <p:nvPr/>
        </p:nvPicPr>
        <p:blipFill>
          <a:blip r:embed="rId3">
            <a:alphaModFix/>
          </a:blip>
          <a:stretch>
            <a:fillRect/>
          </a:stretch>
        </p:blipFill>
        <p:spPr>
          <a:xfrm>
            <a:off x="5595525" y="382200"/>
            <a:ext cx="2211100" cy="1939438"/>
          </a:xfrm>
          <a:prstGeom prst="rect">
            <a:avLst/>
          </a:prstGeom>
          <a:noFill/>
          <a:ln>
            <a:noFill/>
          </a:ln>
        </p:spPr>
      </p:pic>
      <p:cxnSp>
        <p:nvCxnSpPr>
          <p:cNvPr id="97" name="Google Shape;97;p17"/>
          <p:cNvCxnSpPr/>
          <p:nvPr/>
        </p:nvCxnSpPr>
        <p:spPr>
          <a:xfrm flipH="1">
            <a:off x="7030150" y="593025"/>
            <a:ext cx="86100" cy="200700"/>
          </a:xfrm>
          <a:prstGeom prst="straightConnector1">
            <a:avLst/>
          </a:prstGeom>
          <a:noFill/>
          <a:ln cap="flat" cmpd="sng" w="9525">
            <a:solidFill>
              <a:srgbClr val="EFEFEF"/>
            </a:solidFill>
            <a:prstDash val="solid"/>
            <a:round/>
            <a:headEnd len="med" w="med" type="none"/>
            <a:tailEnd len="med" w="med" type="triangle"/>
          </a:ln>
        </p:spPr>
      </p:cxnSp>
      <p:cxnSp>
        <p:nvCxnSpPr>
          <p:cNvPr id="98" name="Google Shape;98;p17"/>
          <p:cNvCxnSpPr/>
          <p:nvPr/>
        </p:nvCxnSpPr>
        <p:spPr>
          <a:xfrm>
            <a:off x="4600700" y="640850"/>
            <a:ext cx="143400" cy="47700"/>
          </a:xfrm>
          <a:prstGeom prst="straightConnector1">
            <a:avLst/>
          </a:prstGeom>
          <a:noFill/>
          <a:ln cap="flat" cmpd="sng" w="9525">
            <a:solidFill>
              <a:srgbClr val="EFEFEF"/>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602000" y="58750"/>
            <a:ext cx="7417500" cy="28728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b="1" lang="en">
                <a:solidFill>
                  <a:srgbClr val="674EA7"/>
                </a:solidFill>
                <a:latin typeface="Lato"/>
                <a:ea typeface="Lato"/>
                <a:cs typeface="Lato"/>
                <a:sym typeface="Lato"/>
              </a:rPr>
              <a:t>Radicular cyst </a:t>
            </a:r>
            <a:r>
              <a:rPr b="1" lang="en" sz="2400">
                <a:solidFill>
                  <a:srgbClr val="674EA7"/>
                </a:solidFill>
                <a:latin typeface="Lato"/>
                <a:ea typeface="Lato"/>
                <a:cs typeface="Lato"/>
                <a:sym typeface="Lato"/>
              </a:rPr>
              <a:t>(</a:t>
            </a:r>
            <a:r>
              <a:rPr lang="en" sz="1200">
                <a:solidFill>
                  <a:srgbClr val="741B47"/>
                </a:solidFill>
                <a:highlight>
                  <a:srgbClr val="EFEFEF"/>
                </a:highlight>
                <a:latin typeface="Lato"/>
                <a:ea typeface="Lato"/>
                <a:cs typeface="Lato"/>
                <a:sym typeface="Lato"/>
              </a:rPr>
              <a:t> </a:t>
            </a:r>
            <a:r>
              <a:rPr b="1" lang="en" sz="1800">
                <a:solidFill>
                  <a:srgbClr val="674EA7"/>
                </a:solidFill>
                <a:highlight>
                  <a:srgbClr val="EFEFEF"/>
                </a:highlight>
                <a:latin typeface="Lato"/>
                <a:ea typeface="Lato"/>
                <a:cs typeface="Lato"/>
                <a:sym typeface="Lato"/>
              </a:rPr>
              <a:t>periodontal cyst </a:t>
            </a:r>
            <a:r>
              <a:rPr b="1" lang="en" sz="2400">
                <a:solidFill>
                  <a:srgbClr val="674EA7"/>
                </a:solidFill>
                <a:highlight>
                  <a:srgbClr val="EFEFEF"/>
                </a:highlight>
                <a:latin typeface="Lato"/>
                <a:ea typeface="Lato"/>
                <a:cs typeface="Lato"/>
                <a:sym typeface="Lato"/>
              </a:rPr>
              <a:t>)</a:t>
            </a:r>
            <a:endParaRPr b="1" sz="2400">
              <a:solidFill>
                <a:srgbClr val="674EA7"/>
              </a:solidFill>
              <a:highlight>
                <a:srgbClr val="EFEFEF"/>
              </a:highlight>
              <a:latin typeface="Lato"/>
              <a:ea typeface="Lato"/>
              <a:cs typeface="Lato"/>
              <a:sym typeface="Lato"/>
            </a:endParaRPr>
          </a:p>
          <a:p>
            <a:pPr indent="457200" lvl="0" marL="1371600" rtl="0" algn="l">
              <a:spcBef>
                <a:spcPts val="0"/>
              </a:spcBef>
              <a:spcAft>
                <a:spcPts val="0"/>
              </a:spcAft>
              <a:buNone/>
            </a:pPr>
            <a:r>
              <a:t/>
            </a:r>
            <a:endParaRPr/>
          </a:p>
          <a:p>
            <a:pPr indent="457200" lvl="0" marL="137160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                         </a:t>
            </a:r>
            <a:r>
              <a:rPr lang="en" sz="1400">
                <a:solidFill>
                  <a:srgbClr val="660000"/>
                </a:solidFill>
              </a:rPr>
              <a:t>Prior to treatment</a:t>
            </a:r>
            <a:r>
              <a:rPr lang="en" sz="1400"/>
              <a:t>				         </a:t>
            </a:r>
            <a:r>
              <a:rPr lang="en" sz="1400">
                <a:solidFill>
                  <a:srgbClr val="660000"/>
                </a:solidFill>
              </a:rPr>
              <a:t>    Post Treatment (months/years)</a:t>
            </a:r>
            <a:endParaRPr sz="1400">
              <a:solidFill>
                <a:srgbClr val="660000"/>
              </a:solidFill>
            </a:endParaRPr>
          </a:p>
        </p:txBody>
      </p:sp>
      <p:sp>
        <p:nvSpPr>
          <p:cNvPr id="104" name="Google Shape;104;p18"/>
          <p:cNvSpPr txBox="1"/>
          <p:nvPr>
            <p:ph idx="1" type="body"/>
          </p:nvPr>
        </p:nvSpPr>
        <p:spPr>
          <a:xfrm>
            <a:off x="211225" y="3047725"/>
            <a:ext cx="8375400" cy="199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351C75"/>
              </a:buClr>
              <a:buSzPts val="1400"/>
              <a:buFont typeface="Lato"/>
              <a:buChar char="★"/>
            </a:pPr>
            <a:r>
              <a:rPr lang="en" sz="1400">
                <a:solidFill>
                  <a:srgbClr val="351C75"/>
                </a:solidFill>
                <a:highlight>
                  <a:srgbClr val="EFEFEF"/>
                </a:highlight>
                <a:latin typeface="Lato"/>
                <a:ea typeface="Lato"/>
                <a:cs typeface="Lato"/>
                <a:sym typeface="Lato"/>
              </a:rPr>
              <a:t>Radiographically identical to granuloma. May be of greater size, radiolucent, loss of lamina dura near apex and well circumscribed. P</a:t>
            </a:r>
            <a:r>
              <a:rPr lang="en" sz="1400">
                <a:solidFill>
                  <a:srgbClr val="351C75"/>
                </a:solidFill>
                <a:highlight>
                  <a:srgbClr val="EFEFEF"/>
                </a:highlight>
                <a:latin typeface="Lato"/>
                <a:ea typeface="Lato"/>
                <a:cs typeface="Lato"/>
                <a:sym typeface="Lato"/>
              </a:rPr>
              <a:t>roliferation of the epithelial rest, usually asymptomatic, seldom painful, can be located residual, lateral and apical.                                                                                                                                                                  </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lang="en" sz="1400">
                <a:solidFill>
                  <a:srgbClr val="351C75"/>
                </a:solidFill>
                <a:highlight>
                  <a:srgbClr val="EFEFEF"/>
                </a:highlight>
                <a:latin typeface="Lato"/>
                <a:ea typeface="Lato"/>
                <a:cs typeface="Lato"/>
                <a:sym typeface="Lato"/>
              </a:rPr>
              <a:t>Differentiation may be impossible! </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lang="en" sz="1400">
                <a:solidFill>
                  <a:srgbClr val="351C75"/>
                </a:solidFill>
                <a:highlight>
                  <a:srgbClr val="EFEFEF"/>
                </a:highlight>
                <a:latin typeface="Lato"/>
                <a:ea typeface="Lato"/>
                <a:cs typeface="Lato"/>
                <a:sym typeface="Lato"/>
              </a:rPr>
              <a:t>Unless characteristics of a cyst are present, such as: displacement of adjacent structures and expansion of outer cortical boundaries of the jaw . </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b="1" lang="en" sz="1400">
                <a:solidFill>
                  <a:srgbClr val="CC0000"/>
                </a:solidFill>
                <a:highlight>
                  <a:srgbClr val="EFEFEF"/>
                </a:highlight>
                <a:latin typeface="Lato"/>
                <a:ea typeface="Lato"/>
                <a:cs typeface="Lato"/>
                <a:sym typeface="Lato"/>
              </a:rPr>
              <a:t>Lesions larger than 1 cm in diameter usually are radicular cysts.</a:t>
            </a:r>
            <a:endParaRPr b="1" sz="1400">
              <a:solidFill>
                <a:srgbClr val="CC0000"/>
              </a:solidFill>
              <a:highlight>
                <a:srgbClr val="EFEFEF"/>
              </a:highlight>
              <a:latin typeface="Lato"/>
              <a:ea typeface="Lato"/>
              <a:cs typeface="Lato"/>
              <a:sym typeface="Lato"/>
            </a:endParaRPr>
          </a:p>
        </p:txBody>
      </p:sp>
      <p:pic>
        <p:nvPicPr>
          <p:cNvPr id="105" name="Google Shape;105;p18"/>
          <p:cNvPicPr preferRelativeResize="0"/>
          <p:nvPr/>
        </p:nvPicPr>
        <p:blipFill rotWithShape="1">
          <a:blip r:embed="rId3">
            <a:alphaModFix/>
          </a:blip>
          <a:srcRect b="13671" l="10598" r="10605" t="2146"/>
          <a:stretch/>
        </p:blipFill>
        <p:spPr>
          <a:xfrm>
            <a:off x="1455275" y="925388"/>
            <a:ext cx="1639300" cy="1783550"/>
          </a:xfrm>
          <a:prstGeom prst="rect">
            <a:avLst/>
          </a:prstGeom>
          <a:noFill/>
          <a:ln>
            <a:noFill/>
          </a:ln>
        </p:spPr>
      </p:pic>
      <p:pic>
        <p:nvPicPr>
          <p:cNvPr id="106" name="Google Shape;106;p18"/>
          <p:cNvPicPr preferRelativeResize="0"/>
          <p:nvPr/>
        </p:nvPicPr>
        <p:blipFill rotWithShape="1">
          <a:blip r:embed="rId4">
            <a:alphaModFix/>
          </a:blip>
          <a:srcRect b="13660" l="11275" r="11283" t="2278"/>
          <a:stretch/>
        </p:blipFill>
        <p:spPr>
          <a:xfrm>
            <a:off x="4806700" y="884325"/>
            <a:ext cx="1729550" cy="1865675"/>
          </a:xfrm>
          <a:prstGeom prst="rect">
            <a:avLst/>
          </a:prstGeom>
          <a:noFill/>
          <a:ln>
            <a:noFill/>
          </a:ln>
        </p:spPr>
      </p:pic>
      <p:cxnSp>
        <p:nvCxnSpPr>
          <p:cNvPr id="107" name="Google Shape;107;p18"/>
          <p:cNvCxnSpPr/>
          <p:nvPr/>
        </p:nvCxnSpPr>
        <p:spPr>
          <a:xfrm>
            <a:off x="5242425" y="1304175"/>
            <a:ext cx="195000" cy="97500"/>
          </a:xfrm>
          <a:prstGeom prst="straightConnector1">
            <a:avLst/>
          </a:prstGeom>
          <a:noFill/>
          <a:ln cap="flat" cmpd="sng" w="9525">
            <a:solidFill>
              <a:srgbClr val="FF0000"/>
            </a:solidFill>
            <a:prstDash val="solid"/>
            <a:round/>
            <a:headEnd len="med" w="med" type="none"/>
            <a:tailEnd len="med" w="med" type="triangle"/>
          </a:ln>
        </p:spPr>
      </p:cxnSp>
      <p:cxnSp>
        <p:nvCxnSpPr>
          <p:cNvPr id="108" name="Google Shape;108;p18"/>
          <p:cNvCxnSpPr/>
          <p:nvPr/>
        </p:nvCxnSpPr>
        <p:spPr>
          <a:xfrm>
            <a:off x="1630875" y="1541125"/>
            <a:ext cx="348600" cy="975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12" name="Shape 112"/>
        <p:cNvGrpSpPr/>
        <p:nvPr/>
      </p:nvGrpSpPr>
      <p:grpSpPr>
        <a:xfrm>
          <a:off x="0" y="0"/>
          <a:ext cx="0" cy="0"/>
          <a:chOff x="0" y="0"/>
          <a:chExt cx="0" cy="0"/>
        </a:xfrm>
      </p:grpSpPr>
      <p:sp>
        <p:nvSpPr>
          <p:cNvPr id="113" name="Google Shape;113;p19"/>
          <p:cNvSpPr txBox="1"/>
          <p:nvPr>
            <p:ph type="title"/>
          </p:nvPr>
        </p:nvSpPr>
        <p:spPr>
          <a:xfrm>
            <a:off x="887175" y="393750"/>
            <a:ext cx="7449300" cy="2664600"/>
          </a:xfrm>
          <a:prstGeom prst="rect">
            <a:avLst/>
          </a:prstGeom>
        </p:spPr>
        <p:txBody>
          <a:bodyPr anchorCtr="0" anchor="t" bIns="91425" lIns="91425" spcFirstLastPara="1" rIns="91425" wrap="square" tIns="91425">
            <a:noAutofit/>
          </a:bodyPr>
          <a:lstStyle/>
          <a:p>
            <a:pPr indent="0" lvl="0" marL="1828800" rtl="0" algn="l">
              <a:spcBef>
                <a:spcPts val="0"/>
              </a:spcBef>
              <a:spcAft>
                <a:spcPts val="0"/>
              </a:spcAft>
              <a:buNone/>
            </a:pPr>
            <a:r>
              <a:rPr lang="en"/>
              <a:t> </a:t>
            </a:r>
            <a:r>
              <a:rPr b="1" lang="en">
                <a:solidFill>
                  <a:srgbClr val="674EA7"/>
                </a:solidFill>
                <a:latin typeface="Lato"/>
                <a:ea typeface="Lato"/>
                <a:cs typeface="Lato"/>
                <a:sym typeface="Lato"/>
              </a:rPr>
              <a:t>Residual cyst </a:t>
            </a:r>
            <a:endParaRPr b="1">
              <a:solidFill>
                <a:srgbClr val="674EA7"/>
              </a:solidFill>
              <a:latin typeface="Lato"/>
              <a:ea typeface="Lato"/>
              <a:cs typeface="Lato"/>
              <a:sym typeface="Lato"/>
            </a:endParaRPr>
          </a:p>
          <a:p>
            <a:pPr indent="457200" lvl="0" marL="914400" rtl="0" algn="l">
              <a:spcBef>
                <a:spcPts val="0"/>
              </a:spcBef>
              <a:spcAft>
                <a:spcPts val="0"/>
              </a:spcAft>
              <a:buNone/>
            </a:pPr>
            <a:r>
              <a:t/>
            </a:r>
            <a:endParaRPr/>
          </a:p>
          <a:p>
            <a:pPr indent="457200" lvl="0" marL="914400" rtl="0" algn="l">
              <a:spcBef>
                <a:spcPts val="0"/>
              </a:spcBef>
              <a:spcAft>
                <a:spcPts val="0"/>
              </a:spcAft>
              <a:buNone/>
            </a:pPr>
            <a:r>
              <a:t/>
            </a:r>
            <a:endParaRPr/>
          </a:p>
        </p:txBody>
      </p:sp>
      <p:sp>
        <p:nvSpPr>
          <p:cNvPr id="114" name="Google Shape;114;p19"/>
          <p:cNvSpPr txBox="1"/>
          <p:nvPr>
            <p:ph idx="1" type="body"/>
          </p:nvPr>
        </p:nvSpPr>
        <p:spPr>
          <a:xfrm>
            <a:off x="528075" y="3142750"/>
            <a:ext cx="7533600" cy="1653000"/>
          </a:xfrm>
          <a:prstGeom prst="rect">
            <a:avLst/>
          </a:prstGeom>
        </p:spPr>
        <p:txBody>
          <a:bodyPr anchorCtr="0" anchor="t" bIns="91425" lIns="91425" spcFirstLastPara="1" rIns="91425" wrap="square" tIns="91425">
            <a:noAutofit/>
          </a:bodyPr>
          <a:lstStyle/>
          <a:p>
            <a:pPr indent="-317500" lvl="0" marL="647700" rtl="0" algn="l">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Develops after removal of a tooth containing a radicular cyst that was not fully extracted</a:t>
            </a:r>
            <a:endParaRPr sz="1400">
              <a:solidFill>
                <a:srgbClr val="351C75"/>
              </a:solidFill>
              <a:latin typeface="Lato"/>
              <a:ea typeface="Lato"/>
              <a:cs typeface="Lato"/>
              <a:sym typeface="Lato"/>
            </a:endParaRPr>
          </a:p>
          <a:p>
            <a:pPr indent="-317500" lvl="0" marL="647700" rtl="0" algn="l">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Asymptomatic. Usually small size (less than 1 cm in diameter).</a:t>
            </a:r>
            <a:endParaRPr sz="1400">
              <a:solidFill>
                <a:srgbClr val="351C75"/>
              </a:solidFill>
              <a:latin typeface="Lato"/>
              <a:ea typeface="Lato"/>
              <a:cs typeface="Lato"/>
              <a:sym typeface="Lato"/>
            </a:endParaRPr>
          </a:p>
          <a:p>
            <a:pPr indent="-317500" lvl="0" marL="647700" rtl="0" algn="l">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May grow overtime causing </a:t>
            </a:r>
            <a:r>
              <a:rPr lang="en" sz="1400">
                <a:solidFill>
                  <a:srgbClr val="351C75"/>
                </a:solidFill>
                <a:latin typeface="Lato"/>
                <a:ea typeface="Lato"/>
                <a:cs typeface="Lato"/>
                <a:sym typeface="Lato"/>
              </a:rPr>
              <a:t>severe</a:t>
            </a:r>
            <a:r>
              <a:rPr lang="en" sz="1400">
                <a:solidFill>
                  <a:srgbClr val="351C75"/>
                </a:solidFill>
                <a:latin typeface="Lato"/>
                <a:ea typeface="Lato"/>
                <a:cs typeface="Lato"/>
                <a:sym typeface="Lato"/>
              </a:rPr>
              <a:t> bone resorption and weakening of mandible/maxilla</a:t>
            </a:r>
            <a:endParaRPr sz="1400">
              <a:solidFill>
                <a:srgbClr val="351C75"/>
              </a:solidFill>
              <a:latin typeface="Lato"/>
              <a:ea typeface="Lato"/>
              <a:cs typeface="Lato"/>
              <a:sym typeface="Lato"/>
            </a:endParaRPr>
          </a:p>
          <a:p>
            <a:pPr indent="-317500" lvl="0" marL="647700" rtl="0" algn="l">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Round or oval, well-defined, usually well-corticated.</a:t>
            </a:r>
            <a:endParaRPr sz="1400">
              <a:solidFill>
                <a:srgbClr val="351C75"/>
              </a:solidFill>
              <a:latin typeface="Lato"/>
              <a:ea typeface="Lato"/>
              <a:cs typeface="Lato"/>
              <a:sym typeface="Lato"/>
            </a:endParaRPr>
          </a:p>
          <a:p>
            <a:pPr indent="0" lvl="0" marL="0" rtl="0" algn="l">
              <a:spcBef>
                <a:spcPts val="2600"/>
              </a:spcBef>
              <a:spcAft>
                <a:spcPts val="1600"/>
              </a:spcAft>
              <a:buNone/>
            </a:pPr>
            <a:r>
              <a:t/>
            </a:r>
            <a:endParaRPr/>
          </a:p>
        </p:txBody>
      </p:sp>
      <p:pic>
        <p:nvPicPr>
          <p:cNvPr id="115" name="Google Shape;115;p19"/>
          <p:cNvPicPr preferRelativeResize="0"/>
          <p:nvPr/>
        </p:nvPicPr>
        <p:blipFill>
          <a:blip r:embed="rId3">
            <a:alphaModFix/>
          </a:blip>
          <a:stretch>
            <a:fillRect/>
          </a:stretch>
        </p:blipFill>
        <p:spPr>
          <a:xfrm>
            <a:off x="1198500" y="1086388"/>
            <a:ext cx="1428750" cy="1428750"/>
          </a:xfrm>
          <a:prstGeom prst="rect">
            <a:avLst/>
          </a:prstGeom>
          <a:noFill/>
          <a:ln>
            <a:noFill/>
          </a:ln>
        </p:spPr>
      </p:pic>
      <p:cxnSp>
        <p:nvCxnSpPr>
          <p:cNvPr id="116" name="Google Shape;116;p19"/>
          <p:cNvCxnSpPr/>
          <p:nvPr/>
        </p:nvCxnSpPr>
        <p:spPr>
          <a:xfrm flipH="1">
            <a:off x="1807575" y="2314700"/>
            <a:ext cx="210600" cy="28500"/>
          </a:xfrm>
          <a:prstGeom prst="straightConnector1">
            <a:avLst/>
          </a:prstGeom>
          <a:noFill/>
          <a:ln cap="flat" cmpd="sng" w="9525">
            <a:solidFill>
              <a:srgbClr val="EFEFEF"/>
            </a:solidFill>
            <a:prstDash val="solid"/>
            <a:round/>
            <a:headEnd len="med" w="med" type="none"/>
            <a:tailEnd len="med" w="med" type="triangle"/>
          </a:ln>
        </p:spPr>
      </p:cxnSp>
      <p:cxnSp>
        <p:nvCxnSpPr>
          <p:cNvPr id="117" name="Google Shape;117;p19"/>
          <p:cNvCxnSpPr/>
          <p:nvPr/>
        </p:nvCxnSpPr>
        <p:spPr>
          <a:xfrm>
            <a:off x="1520800" y="1683425"/>
            <a:ext cx="57600" cy="191100"/>
          </a:xfrm>
          <a:prstGeom prst="straightConnector1">
            <a:avLst/>
          </a:prstGeom>
          <a:noFill/>
          <a:ln cap="flat" cmpd="sng" w="9525">
            <a:solidFill>
              <a:srgbClr val="EFEFEF"/>
            </a:solidFill>
            <a:prstDash val="solid"/>
            <a:round/>
            <a:headEnd len="med" w="med" type="none"/>
            <a:tailEnd len="med" w="med" type="triangle"/>
          </a:ln>
        </p:spPr>
      </p:cxnSp>
      <p:pic>
        <p:nvPicPr>
          <p:cNvPr id="118" name="Google Shape;118;p19"/>
          <p:cNvPicPr preferRelativeResize="0"/>
          <p:nvPr/>
        </p:nvPicPr>
        <p:blipFill>
          <a:blip r:embed="rId4">
            <a:alphaModFix/>
          </a:blip>
          <a:stretch>
            <a:fillRect/>
          </a:stretch>
        </p:blipFill>
        <p:spPr>
          <a:xfrm>
            <a:off x="5183551" y="1036300"/>
            <a:ext cx="2056649" cy="1485350"/>
          </a:xfrm>
          <a:prstGeom prst="rect">
            <a:avLst/>
          </a:prstGeom>
          <a:noFill/>
          <a:ln>
            <a:noFill/>
          </a:ln>
        </p:spPr>
      </p:pic>
      <p:cxnSp>
        <p:nvCxnSpPr>
          <p:cNvPr id="119" name="Google Shape;119;p19"/>
          <p:cNvCxnSpPr/>
          <p:nvPr/>
        </p:nvCxnSpPr>
        <p:spPr>
          <a:xfrm rot="10800000">
            <a:off x="6370125" y="2215000"/>
            <a:ext cx="181800" cy="124200"/>
          </a:xfrm>
          <a:prstGeom prst="straightConnector1">
            <a:avLst/>
          </a:prstGeom>
          <a:noFill/>
          <a:ln cap="flat" cmpd="sng" w="9525">
            <a:solidFill>
              <a:srgbClr val="EFEFEF"/>
            </a:solidFill>
            <a:prstDash val="solid"/>
            <a:round/>
            <a:headEnd len="med" w="med" type="none"/>
            <a:tailEnd len="med" w="med" type="triangle"/>
          </a:ln>
        </p:spPr>
      </p:cxnSp>
      <p:cxnSp>
        <p:nvCxnSpPr>
          <p:cNvPr id="120" name="Google Shape;120;p19"/>
          <p:cNvCxnSpPr/>
          <p:nvPr/>
        </p:nvCxnSpPr>
        <p:spPr>
          <a:xfrm flipH="1" rot="10800000">
            <a:off x="5671950" y="2224550"/>
            <a:ext cx="239100" cy="47700"/>
          </a:xfrm>
          <a:prstGeom prst="straightConnector1">
            <a:avLst/>
          </a:prstGeom>
          <a:noFill/>
          <a:ln cap="flat" cmpd="sng" w="9525">
            <a:solidFill>
              <a:srgbClr val="EFEFEF"/>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623500" y="125950"/>
            <a:ext cx="7038900" cy="3143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674EA7"/>
                </a:solidFill>
                <a:latin typeface="Lato"/>
                <a:ea typeface="Lato"/>
                <a:cs typeface="Lato"/>
                <a:sym typeface="Lato"/>
              </a:rPr>
              <a:t>Periapical Scar</a:t>
            </a:r>
            <a:endParaRPr b="1" sz="2400">
              <a:solidFill>
                <a:srgbClr val="674EA7"/>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rgbClr val="674EA7"/>
              </a:solidFill>
              <a:latin typeface="Lato"/>
              <a:ea typeface="Lato"/>
              <a:cs typeface="Lato"/>
              <a:sym typeface="Lato"/>
            </a:endParaRPr>
          </a:p>
          <a:p>
            <a:pPr indent="0" lvl="0" marL="0" rtl="0" algn="l">
              <a:lnSpc>
                <a:spcPct val="115000"/>
              </a:lnSpc>
              <a:spcBef>
                <a:spcPts val="0"/>
              </a:spcBef>
              <a:spcAft>
                <a:spcPts val="0"/>
              </a:spcAft>
              <a:buNone/>
            </a:pPr>
            <a:r>
              <a:rPr lang="en" sz="1400">
                <a:solidFill>
                  <a:srgbClr val="351C75"/>
                </a:solidFill>
                <a:latin typeface="Lato"/>
                <a:ea typeface="Lato"/>
                <a:cs typeface="Lato"/>
                <a:sym typeface="Lato"/>
              </a:rPr>
              <a:t>( dense scar tissue in apical region of</a:t>
            </a:r>
            <a:endParaRPr sz="1400">
              <a:solidFill>
                <a:srgbClr val="351C75"/>
              </a:solidFill>
              <a:latin typeface="Lato"/>
              <a:ea typeface="Lato"/>
              <a:cs typeface="Lato"/>
              <a:sym typeface="Lato"/>
            </a:endParaRPr>
          </a:p>
          <a:p>
            <a:pPr indent="0" lvl="0" marL="0" rtl="0" algn="l">
              <a:lnSpc>
                <a:spcPct val="115000"/>
              </a:lnSpc>
              <a:spcBef>
                <a:spcPts val="0"/>
              </a:spcBef>
              <a:spcAft>
                <a:spcPts val="0"/>
              </a:spcAft>
              <a:buNone/>
            </a:pPr>
            <a:r>
              <a:rPr lang="en" sz="1400">
                <a:solidFill>
                  <a:srgbClr val="351C75"/>
                </a:solidFill>
                <a:highlight>
                  <a:srgbClr val="EFEFEF"/>
                </a:highlight>
                <a:latin typeface="Lato"/>
                <a:ea typeface="Lato"/>
                <a:cs typeface="Lato"/>
                <a:sym typeface="Lato"/>
              </a:rPr>
              <a:t> maxillary lateral incisor.)</a:t>
            </a:r>
            <a:endParaRPr sz="1400">
              <a:solidFill>
                <a:srgbClr val="351C75"/>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rgbClr val="674EA7"/>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rgbClr val="674EA7"/>
              </a:solidFill>
              <a:latin typeface="Lato"/>
              <a:ea typeface="Lato"/>
              <a:cs typeface="Lato"/>
              <a:sym typeface="Lato"/>
            </a:endParaRPr>
          </a:p>
          <a:p>
            <a:pPr indent="0" lvl="0" marL="4572000" rtl="0" algn="l">
              <a:lnSpc>
                <a:spcPct val="115000"/>
              </a:lnSpc>
              <a:spcBef>
                <a:spcPts val="0"/>
              </a:spcBef>
              <a:spcAft>
                <a:spcPts val="0"/>
              </a:spcAft>
              <a:buNone/>
            </a:pPr>
            <a:r>
              <a:t/>
            </a:r>
            <a:endParaRPr b="1" sz="1200">
              <a:solidFill>
                <a:srgbClr val="674EA7"/>
              </a:solidFill>
              <a:latin typeface="Lato"/>
              <a:ea typeface="Lato"/>
              <a:cs typeface="Lato"/>
              <a:sym typeface="Lato"/>
            </a:endParaRPr>
          </a:p>
          <a:p>
            <a:pPr indent="0" lvl="0" marL="4572000" rtl="0" algn="l">
              <a:lnSpc>
                <a:spcPct val="115000"/>
              </a:lnSpc>
              <a:spcBef>
                <a:spcPts val="0"/>
              </a:spcBef>
              <a:spcAft>
                <a:spcPts val="0"/>
              </a:spcAft>
              <a:buNone/>
            </a:pPr>
            <a:r>
              <a:rPr b="1" lang="en" sz="1200">
                <a:solidFill>
                  <a:srgbClr val="674EA7"/>
                </a:solidFill>
                <a:latin typeface="Lato"/>
                <a:ea typeface="Lato"/>
                <a:cs typeface="Lato"/>
                <a:sym typeface="Lato"/>
              </a:rPr>
              <a:t>New bone formation(black arrow) </a:t>
            </a:r>
            <a:endParaRPr b="1" sz="1200">
              <a:solidFill>
                <a:srgbClr val="674EA7"/>
              </a:solidFill>
              <a:latin typeface="Lato"/>
              <a:ea typeface="Lato"/>
              <a:cs typeface="Lato"/>
              <a:sym typeface="Lato"/>
            </a:endParaRPr>
          </a:p>
          <a:p>
            <a:pPr indent="0" lvl="0" marL="0" rtl="0" algn="l">
              <a:lnSpc>
                <a:spcPct val="115000"/>
              </a:lnSpc>
              <a:spcBef>
                <a:spcPts val="0"/>
              </a:spcBef>
              <a:spcAft>
                <a:spcPts val="0"/>
              </a:spcAft>
              <a:buNone/>
            </a:pPr>
            <a:r>
              <a:t/>
            </a:r>
            <a:endParaRPr b="1" u="sng">
              <a:solidFill>
                <a:srgbClr val="CCCCCC"/>
              </a:solidFill>
              <a:latin typeface="Arial"/>
              <a:ea typeface="Arial"/>
              <a:cs typeface="Arial"/>
              <a:sym typeface="Arial"/>
            </a:endParaRPr>
          </a:p>
        </p:txBody>
      </p:sp>
      <p:sp>
        <p:nvSpPr>
          <p:cNvPr id="126" name="Google Shape;126;p20"/>
          <p:cNvSpPr txBox="1"/>
          <p:nvPr>
            <p:ph idx="1" type="body"/>
          </p:nvPr>
        </p:nvSpPr>
        <p:spPr>
          <a:xfrm>
            <a:off x="112775" y="3168475"/>
            <a:ext cx="8751900" cy="1899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351C75"/>
              </a:buClr>
              <a:buSzPts val="1400"/>
              <a:buFont typeface="Lato"/>
              <a:buChar char="★"/>
            </a:pPr>
            <a:r>
              <a:rPr lang="en" sz="1400">
                <a:solidFill>
                  <a:srgbClr val="351C75"/>
                </a:solidFill>
                <a:highlight>
                  <a:srgbClr val="EFEFEF"/>
                </a:highlight>
                <a:latin typeface="Lato"/>
                <a:ea typeface="Lato"/>
                <a:cs typeface="Lato"/>
                <a:sym typeface="Lato"/>
              </a:rPr>
              <a:t>Inflammatory apical lesion that develops around apex of t</a:t>
            </a:r>
            <a:r>
              <a:rPr lang="en" sz="1400">
                <a:solidFill>
                  <a:srgbClr val="351C75"/>
                </a:solidFill>
                <a:highlight>
                  <a:srgbClr val="EFEFEF"/>
                </a:highlight>
                <a:latin typeface="Lato"/>
                <a:ea typeface="Lato"/>
                <a:cs typeface="Lato"/>
                <a:sym typeface="Lato"/>
              </a:rPr>
              <a:t>eeth, that has been treated endodontically or surgically</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lang="en" sz="1400">
                <a:solidFill>
                  <a:srgbClr val="351C75"/>
                </a:solidFill>
                <a:highlight>
                  <a:srgbClr val="EFEFEF"/>
                </a:highlight>
                <a:latin typeface="Lato"/>
                <a:ea typeface="Lato"/>
                <a:cs typeface="Lato"/>
                <a:sym typeface="Lato"/>
              </a:rPr>
              <a:t>Composed of dense fibrous tissue located at apex of tooth</a:t>
            </a:r>
            <a:endParaRPr sz="1400">
              <a:solidFill>
                <a:srgbClr val="351C75"/>
              </a:solidFill>
              <a:highlight>
                <a:srgbClr val="EFEFEF"/>
              </a:highlight>
              <a:latin typeface="Lato"/>
              <a:ea typeface="Lato"/>
              <a:cs typeface="Lato"/>
              <a:sym typeface="Lato"/>
            </a:endParaRPr>
          </a:p>
          <a:p>
            <a:pPr indent="-317500" lvl="0" marL="457200" rtl="0" algn="l">
              <a:spcBef>
                <a:spcPts val="0"/>
              </a:spcBef>
              <a:spcAft>
                <a:spcPts val="0"/>
              </a:spcAft>
              <a:buClr>
                <a:srgbClr val="351C75"/>
              </a:buClr>
              <a:buSzPts val="1400"/>
              <a:buFont typeface="Lato"/>
              <a:buChar char="★"/>
            </a:pPr>
            <a:r>
              <a:rPr lang="en" sz="1400">
                <a:solidFill>
                  <a:srgbClr val="351C75"/>
                </a:solidFill>
                <a:highlight>
                  <a:srgbClr val="EFEFEF"/>
                </a:highlight>
                <a:latin typeface="Lato"/>
                <a:ea typeface="Lato"/>
                <a:cs typeface="Lato"/>
                <a:sym typeface="Lato"/>
              </a:rPr>
              <a:t>Asymptomatic, small, well circumscribed, and size of radiolucency may decrease slightly over time</a:t>
            </a:r>
            <a:endParaRPr sz="1400">
              <a:solidFill>
                <a:srgbClr val="351C75"/>
              </a:solidFill>
              <a:highlight>
                <a:srgbClr val="EFEFEF"/>
              </a:highlight>
              <a:latin typeface="Lato"/>
              <a:ea typeface="Lato"/>
              <a:cs typeface="Lato"/>
              <a:sym typeface="Lato"/>
            </a:endParaRPr>
          </a:p>
        </p:txBody>
      </p:sp>
      <p:pic>
        <p:nvPicPr>
          <p:cNvPr descr="image" id="127" name="Google Shape;127;p20"/>
          <p:cNvPicPr preferRelativeResize="0"/>
          <p:nvPr/>
        </p:nvPicPr>
        <p:blipFill rotWithShape="1">
          <a:blip r:embed="rId3">
            <a:alphaModFix/>
          </a:blip>
          <a:srcRect b="0" l="42788" r="0" t="1322"/>
          <a:stretch/>
        </p:blipFill>
        <p:spPr>
          <a:xfrm>
            <a:off x="5245284" y="451425"/>
            <a:ext cx="1715941" cy="2165150"/>
          </a:xfrm>
          <a:prstGeom prst="rect">
            <a:avLst/>
          </a:prstGeom>
          <a:noFill/>
          <a:ln>
            <a:noFill/>
          </a:ln>
        </p:spPr>
      </p:pic>
      <p:pic>
        <p:nvPicPr>
          <p:cNvPr descr="image" id="128" name="Google Shape;128;p20"/>
          <p:cNvPicPr preferRelativeResize="0"/>
          <p:nvPr/>
        </p:nvPicPr>
        <p:blipFill rotWithShape="1">
          <a:blip r:embed="rId4">
            <a:alphaModFix/>
          </a:blip>
          <a:srcRect b="0" l="0" r="59455" t="0"/>
          <a:stretch/>
        </p:blipFill>
        <p:spPr>
          <a:xfrm>
            <a:off x="3692350" y="451425"/>
            <a:ext cx="1397350" cy="2165150"/>
          </a:xfrm>
          <a:prstGeom prst="rect">
            <a:avLst/>
          </a:prstGeom>
          <a:noFill/>
          <a:ln>
            <a:noFill/>
          </a:ln>
        </p:spPr>
      </p:pic>
      <p:cxnSp>
        <p:nvCxnSpPr>
          <p:cNvPr id="129" name="Google Shape;129;p20"/>
          <p:cNvCxnSpPr/>
          <p:nvPr/>
        </p:nvCxnSpPr>
        <p:spPr>
          <a:xfrm>
            <a:off x="4093750" y="1009700"/>
            <a:ext cx="114900" cy="191400"/>
          </a:xfrm>
          <a:prstGeom prst="straightConnector1">
            <a:avLst/>
          </a:prstGeom>
          <a:noFill/>
          <a:ln cap="flat" cmpd="sng" w="9525">
            <a:solidFill>
              <a:srgbClr val="F3F3F3"/>
            </a:solidFill>
            <a:prstDash val="solid"/>
            <a:round/>
            <a:headEnd len="med" w="med" type="none"/>
            <a:tailEnd len="med" w="med" type="triangle"/>
          </a:ln>
        </p:spPr>
      </p:cxnSp>
      <p:cxnSp>
        <p:nvCxnSpPr>
          <p:cNvPr id="130" name="Google Shape;130;p20"/>
          <p:cNvCxnSpPr/>
          <p:nvPr/>
        </p:nvCxnSpPr>
        <p:spPr>
          <a:xfrm rot="10800000">
            <a:off x="5999200" y="1098550"/>
            <a:ext cx="242700" cy="126600"/>
          </a:xfrm>
          <a:prstGeom prst="straightConnector1">
            <a:avLst/>
          </a:prstGeom>
          <a:noFill/>
          <a:ln cap="flat" cmpd="sng" w="9525">
            <a:solidFill>
              <a:srgbClr val="F3F3F3"/>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34" name="Shape 134"/>
        <p:cNvGrpSpPr/>
        <p:nvPr/>
      </p:nvGrpSpPr>
      <p:grpSpPr>
        <a:xfrm>
          <a:off x="0" y="0"/>
          <a:ext cx="0" cy="0"/>
          <a:chOff x="0" y="0"/>
          <a:chExt cx="0" cy="0"/>
        </a:xfrm>
      </p:grpSpPr>
      <p:sp>
        <p:nvSpPr>
          <p:cNvPr id="135" name="Google Shape;135;p21"/>
          <p:cNvSpPr/>
          <p:nvPr/>
        </p:nvSpPr>
        <p:spPr>
          <a:xfrm>
            <a:off x="0" y="0"/>
            <a:ext cx="9144000" cy="51435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Lustria"/>
              <a:ea typeface="Lustria"/>
              <a:cs typeface="Lustria"/>
              <a:sym typeface="Lustria"/>
            </a:endParaRPr>
          </a:p>
        </p:txBody>
      </p:sp>
      <p:sp>
        <p:nvSpPr>
          <p:cNvPr id="136" name="Google Shape;136;p21"/>
          <p:cNvSpPr txBox="1"/>
          <p:nvPr>
            <p:ph type="ctrTitle"/>
          </p:nvPr>
        </p:nvSpPr>
        <p:spPr>
          <a:xfrm>
            <a:off x="646343" y="626538"/>
            <a:ext cx="2537100" cy="1265700"/>
          </a:xfrm>
          <a:prstGeom prst="rect">
            <a:avLst/>
          </a:prstGeom>
          <a:noFill/>
          <a:ln>
            <a:noFill/>
          </a:ln>
          <a:effectLst>
            <a:outerShdw blurRad="25400">
              <a:srgbClr val="000000">
                <a:alpha val="45880"/>
              </a:srgbClr>
            </a:outerShdw>
          </a:effectLst>
        </p:spPr>
        <p:txBody>
          <a:bodyPr anchorCtr="0" anchor="b" bIns="34275" lIns="68575" spcFirstLastPara="1" rIns="68575" wrap="square" tIns="34275">
            <a:noAutofit/>
          </a:bodyPr>
          <a:lstStyle/>
          <a:p>
            <a:pPr indent="0" lvl="0" marL="0" rtl="0" algn="l">
              <a:lnSpc>
                <a:spcPct val="100000"/>
              </a:lnSpc>
              <a:spcBef>
                <a:spcPts val="0"/>
              </a:spcBef>
              <a:spcAft>
                <a:spcPts val="0"/>
              </a:spcAft>
              <a:buClr>
                <a:schemeClr val="lt2"/>
              </a:buClr>
              <a:buSzPts val="3200"/>
              <a:buFont typeface="Lustria"/>
              <a:buNone/>
            </a:pPr>
            <a:r>
              <a:rPr lang="en" sz="3200">
                <a:solidFill>
                  <a:srgbClr val="674EA7"/>
                </a:solidFill>
              </a:rPr>
              <a:t>Complex Odontoma</a:t>
            </a:r>
            <a:endParaRPr>
              <a:solidFill>
                <a:srgbClr val="674EA7"/>
              </a:solidFill>
            </a:endParaRPr>
          </a:p>
        </p:txBody>
      </p:sp>
      <p:sp>
        <p:nvSpPr>
          <p:cNvPr id="137" name="Google Shape;137;p21"/>
          <p:cNvSpPr txBox="1"/>
          <p:nvPr>
            <p:ph idx="1" type="subTitle"/>
          </p:nvPr>
        </p:nvSpPr>
        <p:spPr>
          <a:xfrm>
            <a:off x="646350" y="1892300"/>
            <a:ext cx="2586600" cy="2890200"/>
          </a:xfrm>
          <a:prstGeom prst="rect">
            <a:avLst/>
          </a:prstGeom>
          <a:solidFill>
            <a:srgbClr val="EFEFEF"/>
          </a:solidFill>
          <a:ln>
            <a:noFill/>
          </a:ln>
          <a:effectLst>
            <a:outerShdw blurRad="25400">
              <a:srgbClr val="000000">
                <a:alpha val="45880"/>
              </a:srgbClr>
            </a:outerShdw>
          </a:effectLst>
        </p:spPr>
        <p:txBody>
          <a:bodyPr anchorCtr="0" anchor="t" bIns="34275" lIns="68575" spcFirstLastPara="1" rIns="68575" wrap="square" tIns="34275">
            <a:noAutofit/>
          </a:bodyPr>
          <a:lstStyle/>
          <a:p>
            <a:pPr indent="-317500" lvl="0" marL="457200" rtl="0" algn="l">
              <a:lnSpc>
                <a:spcPct val="90000"/>
              </a:lnSpc>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Radiograph shows a radiopaque in the anterior ramus and body of right mandible, the thin radiolucent space around the calcified and impacted tooth.(Please refer to the arrows).</a:t>
            </a:r>
            <a:endParaRPr sz="1400">
              <a:solidFill>
                <a:srgbClr val="351C75"/>
              </a:solidFill>
              <a:latin typeface="Lato"/>
              <a:ea typeface="Lato"/>
              <a:cs typeface="Lato"/>
              <a:sym typeface="Lato"/>
            </a:endParaRPr>
          </a:p>
          <a:p>
            <a:pPr indent="-317500" lvl="0" marL="457200" rtl="0" algn="l">
              <a:lnSpc>
                <a:spcPct val="90000"/>
              </a:lnSpc>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Causes: Infection, trauma, family history and genetic.</a:t>
            </a:r>
            <a:endParaRPr sz="1400">
              <a:solidFill>
                <a:srgbClr val="351C75"/>
              </a:solidFill>
              <a:latin typeface="Lato"/>
              <a:ea typeface="Lato"/>
              <a:cs typeface="Lato"/>
              <a:sym typeface="Lato"/>
            </a:endParaRPr>
          </a:p>
          <a:p>
            <a:pPr indent="-317500" lvl="0" marL="457200" rtl="0" algn="l">
              <a:lnSpc>
                <a:spcPct val="90000"/>
              </a:lnSpc>
              <a:spcBef>
                <a:spcPts val="0"/>
              </a:spcBef>
              <a:spcAft>
                <a:spcPts val="0"/>
              </a:spcAft>
              <a:buClr>
                <a:srgbClr val="351C75"/>
              </a:buClr>
              <a:buSzPts val="1400"/>
              <a:buFont typeface="Lato"/>
              <a:buChar char="★"/>
            </a:pPr>
            <a:r>
              <a:rPr lang="en" sz="1400">
                <a:solidFill>
                  <a:srgbClr val="351C75"/>
                </a:solidFill>
                <a:latin typeface="Lato"/>
                <a:ea typeface="Lato"/>
                <a:cs typeface="Lato"/>
                <a:sym typeface="Lato"/>
              </a:rPr>
              <a:t>Chief complaint: Swelling(painless), unaesthetic appearance.</a:t>
            </a:r>
            <a:endParaRPr sz="1400">
              <a:solidFill>
                <a:srgbClr val="351C75"/>
              </a:solidFill>
              <a:latin typeface="Lato"/>
              <a:ea typeface="Lato"/>
              <a:cs typeface="Lato"/>
              <a:sym typeface="Lato"/>
            </a:endParaRPr>
          </a:p>
        </p:txBody>
      </p:sp>
      <p:pic>
        <p:nvPicPr>
          <p:cNvPr descr="A picture containing wave&#10;&#10;Description automatically generated" id="138" name="Google Shape;138;p21"/>
          <p:cNvPicPr preferRelativeResize="0"/>
          <p:nvPr/>
        </p:nvPicPr>
        <p:blipFill rotWithShape="1">
          <a:blip r:embed="rId3">
            <a:alphaModFix/>
          </a:blip>
          <a:srcRect b="9016" l="0" r="0" t="0"/>
          <a:stretch/>
        </p:blipFill>
        <p:spPr>
          <a:xfrm>
            <a:off x="3490723" y="8"/>
            <a:ext cx="5653278" cy="51434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42" name="Shape 142"/>
        <p:cNvGrpSpPr/>
        <p:nvPr/>
      </p:nvGrpSpPr>
      <p:grpSpPr>
        <a:xfrm>
          <a:off x="0" y="0"/>
          <a:ext cx="0" cy="0"/>
          <a:chOff x="0" y="0"/>
          <a:chExt cx="0" cy="0"/>
        </a:xfrm>
      </p:grpSpPr>
      <p:sp>
        <p:nvSpPr>
          <p:cNvPr id="143" name="Google Shape;143;p22"/>
          <p:cNvSpPr txBox="1"/>
          <p:nvPr>
            <p:ph type="title"/>
          </p:nvPr>
        </p:nvSpPr>
        <p:spPr>
          <a:xfrm>
            <a:off x="475307" y="457199"/>
            <a:ext cx="2559900" cy="3955200"/>
          </a:xfrm>
          <a:prstGeom prst="rect">
            <a:avLst/>
          </a:prstGeom>
          <a:noFill/>
          <a:ln>
            <a:noFill/>
          </a:ln>
          <a:effectLst>
            <a:outerShdw blurRad="25400">
              <a:srgbClr val="000000">
                <a:alpha val="45880"/>
              </a:srgbClr>
            </a:outerShdw>
          </a:effectLst>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lt2"/>
              </a:buClr>
              <a:buSzPts val="3000"/>
              <a:buFont typeface="Lustria"/>
              <a:buNone/>
            </a:pPr>
            <a:r>
              <a:rPr b="1" lang="en">
                <a:solidFill>
                  <a:srgbClr val="674EA7"/>
                </a:solidFill>
                <a:highlight>
                  <a:srgbClr val="EFEFEF"/>
                </a:highlight>
                <a:latin typeface="Lato"/>
                <a:ea typeface="Lato"/>
                <a:cs typeface="Lato"/>
                <a:sym typeface="Lato"/>
              </a:rPr>
              <a:t>Cementoma </a:t>
            </a:r>
            <a:br>
              <a:rPr b="1" lang="en">
                <a:solidFill>
                  <a:srgbClr val="674EA7"/>
                </a:solidFill>
                <a:highlight>
                  <a:srgbClr val="EFEFEF"/>
                </a:highlight>
                <a:latin typeface="Lato"/>
                <a:ea typeface="Lato"/>
                <a:cs typeface="Lato"/>
                <a:sym typeface="Lato"/>
              </a:rPr>
            </a:br>
            <a:r>
              <a:rPr b="1" lang="en">
                <a:solidFill>
                  <a:srgbClr val="674EA7"/>
                </a:solidFill>
                <a:highlight>
                  <a:srgbClr val="EFEFEF"/>
                </a:highlight>
                <a:latin typeface="Lato"/>
                <a:ea typeface="Lato"/>
                <a:cs typeface="Lato"/>
                <a:sym typeface="Lato"/>
              </a:rPr>
              <a:t>(Periapical cemental dysplasia)</a:t>
            </a:r>
            <a:endParaRPr>
              <a:solidFill>
                <a:srgbClr val="674EA7"/>
              </a:solidFill>
              <a:highlight>
                <a:srgbClr val="EFEFEF"/>
              </a:highlight>
              <a:latin typeface="Lato"/>
              <a:ea typeface="Lato"/>
              <a:cs typeface="Lato"/>
              <a:sym typeface="Lato"/>
            </a:endParaRPr>
          </a:p>
        </p:txBody>
      </p:sp>
      <p:pic>
        <p:nvPicPr>
          <p:cNvPr id="144" name="Google Shape;144;p22"/>
          <p:cNvPicPr preferRelativeResize="0"/>
          <p:nvPr/>
        </p:nvPicPr>
        <p:blipFill rotWithShape="1">
          <a:blip r:embed="rId3">
            <a:alphaModFix/>
          </a:blip>
          <a:srcRect b="1444" l="0" r="2808" t="966"/>
          <a:stretch/>
        </p:blipFill>
        <p:spPr>
          <a:xfrm>
            <a:off x="3479292" y="1"/>
            <a:ext cx="5664707" cy="5143500"/>
          </a:xfrm>
          <a:prstGeom prst="rect">
            <a:avLst/>
          </a:prstGeom>
          <a:noFill/>
          <a:ln>
            <a:noFill/>
          </a:ln>
        </p:spPr>
      </p:pic>
      <p:grpSp>
        <p:nvGrpSpPr>
          <p:cNvPr id="145" name="Google Shape;145;p22"/>
          <p:cNvGrpSpPr/>
          <p:nvPr/>
        </p:nvGrpSpPr>
        <p:grpSpPr>
          <a:xfrm>
            <a:off x="3569825" y="253538"/>
            <a:ext cx="5091835" cy="4889956"/>
            <a:chOff x="-3" y="255081"/>
            <a:chExt cx="6266103" cy="4392702"/>
          </a:xfrm>
        </p:grpSpPr>
        <p:sp>
          <p:nvSpPr>
            <p:cNvPr id="146" name="Google Shape;146;p22"/>
            <p:cNvSpPr/>
            <p:nvPr/>
          </p:nvSpPr>
          <p:spPr>
            <a:xfrm>
              <a:off x="0" y="255081"/>
              <a:ext cx="6266100" cy="1425000"/>
            </a:xfrm>
            <a:prstGeom prst="roundRect">
              <a:avLst>
                <a:gd fmla="val 16667" name="adj"/>
              </a:avLst>
            </a:prstGeom>
            <a:solidFill>
              <a:schemeClr val="dk2"/>
            </a:solidFill>
            <a:ln cap="rnd" cmpd="sng" w="15875">
              <a:solidFill>
                <a:schemeClr val="lt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7" name="Google Shape;147;p22"/>
            <p:cNvSpPr txBox="1"/>
            <p:nvPr/>
          </p:nvSpPr>
          <p:spPr>
            <a:xfrm>
              <a:off x="69579" y="324640"/>
              <a:ext cx="6126900" cy="1482300"/>
            </a:xfrm>
            <a:prstGeom prst="rect">
              <a:avLst/>
            </a:prstGeom>
            <a:noFill/>
            <a:ln>
              <a:noFill/>
            </a:ln>
          </p:spPr>
          <p:txBody>
            <a:bodyPr anchorCtr="0" anchor="ctr" bIns="60000" lIns="60000" spcFirstLastPara="1" rIns="60000" wrap="square" tIns="60000">
              <a:noAutofit/>
            </a:bodyPr>
            <a:lstStyle/>
            <a:p>
              <a:pPr indent="-317500" lvl="0" marL="457200" marR="0" rtl="0" algn="l">
                <a:lnSpc>
                  <a:spcPct val="90000"/>
                </a:lnSpc>
                <a:spcBef>
                  <a:spcPts val="0"/>
                </a:spcBef>
                <a:spcAft>
                  <a:spcPts val="0"/>
                </a:spcAft>
                <a:buClr>
                  <a:srgbClr val="351C75"/>
                </a:buClr>
                <a:buSzPts val="1400"/>
                <a:buChar char="★"/>
              </a:pPr>
              <a:r>
                <a:rPr b="0" i="0" lang="en" sz="1200" u="none" cap="none" strike="noStrike">
                  <a:solidFill>
                    <a:srgbClr val="351C75"/>
                  </a:solidFill>
                  <a:latin typeface="Lustria"/>
                  <a:ea typeface="Lustria"/>
                  <a:cs typeface="Lustria"/>
                  <a:sym typeface="Lustria"/>
                </a:rPr>
                <a:t> </a:t>
              </a:r>
              <a:r>
                <a:rPr i="0" lang="en" u="none" cap="none" strike="noStrike">
                  <a:solidFill>
                    <a:srgbClr val="351C75"/>
                  </a:solidFill>
                  <a:latin typeface="Lato"/>
                  <a:ea typeface="Lato"/>
                  <a:cs typeface="Lato"/>
                  <a:sym typeface="Lato"/>
                </a:rPr>
                <a:t>A benign condition mostly seen in patients</a:t>
              </a:r>
              <a:r>
                <a:rPr lang="en">
                  <a:solidFill>
                    <a:srgbClr val="351C75"/>
                  </a:solidFill>
                  <a:latin typeface="Lato"/>
                  <a:ea typeface="Lato"/>
                  <a:cs typeface="Lato"/>
                  <a:sym typeface="Lato"/>
                </a:rPr>
                <a:t> </a:t>
              </a:r>
              <a:r>
                <a:rPr i="0" lang="en" u="none" cap="none" strike="noStrike">
                  <a:solidFill>
                    <a:srgbClr val="351C75"/>
                  </a:solidFill>
                  <a:latin typeface="Lato"/>
                  <a:ea typeface="Lato"/>
                  <a:cs typeface="Lato"/>
                  <a:sym typeface="Lato"/>
                </a:rPr>
                <a:t>older than 20 years old and mostly common to women. The lesion</a:t>
              </a:r>
              <a:r>
                <a:rPr lang="en">
                  <a:solidFill>
                    <a:srgbClr val="351C75"/>
                  </a:solidFill>
                  <a:latin typeface="Lato"/>
                  <a:ea typeface="Lato"/>
                  <a:cs typeface="Lato"/>
                  <a:sym typeface="Lato"/>
                </a:rPr>
                <a:t> usually </a:t>
              </a:r>
              <a:r>
                <a:rPr i="0" lang="en" u="none" cap="none" strike="noStrike">
                  <a:solidFill>
                    <a:srgbClr val="351C75"/>
                  </a:solidFill>
                  <a:latin typeface="Lato"/>
                  <a:ea typeface="Lato"/>
                  <a:cs typeface="Lato"/>
                  <a:sym typeface="Lato"/>
                </a:rPr>
                <a:t>appear</a:t>
              </a:r>
              <a:r>
                <a:rPr lang="en">
                  <a:solidFill>
                    <a:srgbClr val="351C75"/>
                  </a:solidFill>
                  <a:latin typeface="Lato"/>
                  <a:ea typeface="Lato"/>
                  <a:cs typeface="Lato"/>
                  <a:sym typeface="Lato"/>
                </a:rPr>
                <a:t>s</a:t>
              </a:r>
              <a:r>
                <a:rPr i="0" lang="en" u="none" cap="none" strike="noStrike">
                  <a:solidFill>
                    <a:srgbClr val="351C75"/>
                  </a:solidFill>
                  <a:latin typeface="Lato"/>
                  <a:ea typeface="Lato"/>
                  <a:cs typeface="Lato"/>
                  <a:sym typeface="Lato"/>
                </a:rPr>
                <a:t> near the periodontal ligament around apex of a tooth</a:t>
              </a:r>
              <a:r>
                <a:rPr lang="en">
                  <a:solidFill>
                    <a:srgbClr val="351C75"/>
                  </a:solidFill>
                  <a:latin typeface="Lato"/>
                  <a:ea typeface="Lato"/>
                  <a:cs typeface="Lato"/>
                  <a:sym typeface="Lato"/>
                </a:rPr>
                <a:t> (usually mand. incisors).</a:t>
              </a:r>
              <a:endParaRPr i="0" u="none" cap="none" strike="noStrike">
                <a:solidFill>
                  <a:srgbClr val="351C75"/>
                </a:solidFill>
                <a:latin typeface="Lato"/>
                <a:ea typeface="Lato"/>
                <a:cs typeface="Lato"/>
                <a:sym typeface="Lato"/>
              </a:endParaRPr>
            </a:p>
            <a:p>
              <a:pPr indent="0" lvl="0" marL="0" marR="0" rtl="0" algn="l">
                <a:lnSpc>
                  <a:spcPct val="90000"/>
                </a:lnSpc>
                <a:spcBef>
                  <a:spcPts val="0"/>
                </a:spcBef>
                <a:spcAft>
                  <a:spcPts val="0"/>
                </a:spcAft>
                <a:buNone/>
              </a:pPr>
              <a:r>
                <a:t/>
              </a:r>
              <a:endParaRPr sz="1600">
                <a:solidFill>
                  <a:srgbClr val="351C75"/>
                </a:solidFill>
                <a:latin typeface="Lustria"/>
                <a:ea typeface="Lustria"/>
                <a:cs typeface="Lustria"/>
                <a:sym typeface="Lustria"/>
              </a:endParaRPr>
            </a:p>
          </p:txBody>
        </p:sp>
        <p:sp>
          <p:nvSpPr>
            <p:cNvPr id="148" name="Google Shape;148;p22"/>
            <p:cNvSpPr/>
            <p:nvPr/>
          </p:nvSpPr>
          <p:spPr>
            <a:xfrm>
              <a:off x="0" y="1737243"/>
              <a:ext cx="6266100" cy="1425000"/>
            </a:xfrm>
            <a:prstGeom prst="roundRect">
              <a:avLst>
                <a:gd fmla="val 16667" name="adj"/>
              </a:avLst>
            </a:prstGeom>
            <a:solidFill>
              <a:schemeClr val="dk2"/>
            </a:solidFill>
            <a:ln cap="rnd" cmpd="sng" w="15875">
              <a:solidFill>
                <a:schemeClr val="lt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9" name="Google Shape;149;p22"/>
            <p:cNvSpPr txBox="1"/>
            <p:nvPr/>
          </p:nvSpPr>
          <p:spPr>
            <a:xfrm>
              <a:off x="69588" y="1422065"/>
              <a:ext cx="6126900" cy="2140500"/>
            </a:xfrm>
            <a:prstGeom prst="rect">
              <a:avLst/>
            </a:prstGeom>
            <a:noFill/>
            <a:ln>
              <a:noFill/>
            </a:ln>
          </p:spPr>
          <p:txBody>
            <a:bodyPr anchorCtr="0" anchor="ctr" bIns="60000" lIns="60000" spcFirstLastPara="1" rIns="60000" wrap="square" tIns="60000">
              <a:noAutofit/>
            </a:bodyPr>
            <a:lstStyle/>
            <a:p>
              <a:pPr indent="-317500" lvl="0" marL="457200" rtl="0" algn="l">
                <a:lnSpc>
                  <a:spcPct val="90000"/>
                </a:lnSpc>
                <a:spcBef>
                  <a:spcPts val="0"/>
                </a:spcBef>
                <a:spcAft>
                  <a:spcPts val="0"/>
                </a:spcAft>
                <a:buClr>
                  <a:srgbClr val="351C75"/>
                </a:buClr>
                <a:buSzPts val="1400"/>
                <a:buFont typeface="Lato"/>
                <a:buChar char="★"/>
              </a:pPr>
              <a:r>
                <a:rPr lang="en">
                  <a:solidFill>
                    <a:srgbClr val="351C75"/>
                  </a:solidFill>
                  <a:latin typeface="Lato"/>
                  <a:ea typeface="Lato"/>
                  <a:cs typeface="Lato"/>
                  <a:sym typeface="Lato"/>
                </a:rPr>
                <a:t> Usually discovered during intraoral examination radiographically. This is difficult to distinguish from a periapical granuloma in early stage. Vitality testing should be done in order to make this distinction. </a:t>
              </a:r>
              <a:endParaRPr>
                <a:solidFill>
                  <a:srgbClr val="351C75"/>
                </a:solidFill>
                <a:latin typeface="Lato"/>
                <a:ea typeface="Lato"/>
                <a:cs typeface="Lato"/>
                <a:sym typeface="Lato"/>
              </a:endParaRPr>
            </a:p>
          </p:txBody>
        </p:sp>
        <p:sp>
          <p:nvSpPr>
            <p:cNvPr id="150" name="Google Shape;150;p22"/>
            <p:cNvSpPr/>
            <p:nvPr/>
          </p:nvSpPr>
          <p:spPr>
            <a:xfrm>
              <a:off x="0" y="3222783"/>
              <a:ext cx="6266100" cy="1425000"/>
            </a:xfrm>
            <a:prstGeom prst="roundRect">
              <a:avLst>
                <a:gd fmla="val 16667" name="adj"/>
              </a:avLst>
            </a:prstGeom>
            <a:solidFill>
              <a:schemeClr val="dk2"/>
            </a:solidFill>
            <a:ln cap="rnd" cmpd="sng" w="15875">
              <a:solidFill>
                <a:schemeClr val="lt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1" name="Google Shape;151;p22"/>
            <p:cNvSpPr txBox="1"/>
            <p:nvPr/>
          </p:nvSpPr>
          <p:spPr>
            <a:xfrm>
              <a:off x="-3" y="3642107"/>
              <a:ext cx="6126900" cy="932700"/>
            </a:xfrm>
            <a:prstGeom prst="rect">
              <a:avLst/>
            </a:prstGeom>
            <a:noFill/>
            <a:ln>
              <a:noFill/>
            </a:ln>
          </p:spPr>
          <p:txBody>
            <a:bodyPr anchorCtr="0" anchor="ctr" bIns="60000" lIns="60000" spcFirstLastPara="1" rIns="60000" wrap="square" tIns="60000">
              <a:noAutofit/>
            </a:bodyPr>
            <a:lstStyle/>
            <a:p>
              <a:pPr indent="-317500" lvl="0" marL="457200" marR="0" rtl="0" algn="l">
                <a:lnSpc>
                  <a:spcPct val="90000"/>
                </a:lnSpc>
                <a:spcBef>
                  <a:spcPts val="0"/>
                </a:spcBef>
                <a:spcAft>
                  <a:spcPts val="0"/>
                </a:spcAft>
                <a:buClr>
                  <a:srgbClr val="351C75"/>
                </a:buClr>
                <a:buSzPts val="1400"/>
                <a:buFont typeface="Lato"/>
                <a:buChar char="★"/>
              </a:pPr>
              <a:r>
                <a:rPr lang="en">
                  <a:solidFill>
                    <a:srgbClr val="351C75"/>
                  </a:solidFill>
                  <a:latin typeface="Lato"/>
                  <a:ea typeface="Lato"/>
                  <a:cs typeface="Lato"/>
                  <a:sym typeface="Lato"/>
                </a:rPr>
                <a:t>N</a:t>
              </a:r>
              <a:r>
                <a:rPr i="0" lang="en" u="none" cap="none" strike="noStrike">
                  <a:solidFill>
                    <a:srgbClr val="351C75"/>
                  </a:solidFill>
                  <a:latin typeface="Lato"/>
                  <a:ea typeface="Lato"/>
                  <a:cs typeface="Lato"/>
                  <a:sym typeface="Lato"/>
                </a:rPr>
                <a:t>o complaints, </a:t>
              </a:r>
              <a:r>
                <a:rPr lang="en">
                  <a:solidFill>
                    <a:srgbClr val="351C75"/>
                  </a:solidFill>
                  <a:latin typeface="Lato"/>
                  <a:ea typeface="Lato"/>
                  <a:cs typeface="Lato"/>
                  <a:sym typeface="Lato"/>
                </a:rPr>
                <a:t>a</a:t>
              </a:r>
              <a:r>
                <a:rPr i="0" lang="en" u="none" cap="none" strike="noStrike">
                  <a:solidFill>
                    <a:srgbClr val="351C75"/>
                  </a:solidFill>
                  <a:latin typeface="Lato"/>
                  <a:ea typeface="Lato"/>
                  <a:cs typeface="Lato"/>
                  <a:sym typeface="Lato"/>
                </a:rPr>
                <a:t>symptomatic, </a:t>
              </a:r>
              <a:r>
                <a:rPr lang="en">
                  <a:solidFill>
                    <a:srgbClr val="351C75"/>
                  </a:solidFill>
                  <a:latin typeface="Lato"/>
                  <a:ea typeface="Lato"/>
                  <a:cs typeface="Lato"/>
                  <a:sym typeface="Lato"/>
                </a:rPr>
                <a:t>harmless. </a:t>
              </a:r>
              <a:endParaRPr>
                <a:solidFill>
                  <a:srgbClr val="351C75"/>
                </a:solidFill>
                <a:latin typeface="Lato"/>
                <a:ea typeface="Lato"/>
                <a:cs typeface="Lato"/>
                <a:sym typeface="Lato"/>
              </a:endParaRPr>
            </a:p>
            <a:p>
              <a:pPr indent="-317500" lvl="0" marL="457200" marR="0" rtl="0" algn="l">
                <a:lnSpc>
                  <a:spcPct val="90000"/>
                </a:lnSpc>
                <a:spcBef>
                  <a:spcPts val="0"/>
                </a:spcBef>
                <a:spcAft>
                  <a:spcPts val="0"/>
                </a:spcAft>
                <a:buClr>
                  <a:srgbClr val="351C75"/>
                </a:buClr>
                <a:buSzPts val="1400"/>
                <a:buFont typeface="Lato"/>
                <a:buChar char="★"/>
              </a:pPr>
              <a:r>
                <a:rPr lang="en">
                  <a:solidFill>
                    <a:srgbClr val="351C75"/>
                  </a:solidFill>
                  <a:latin typeface="Lato"/>
                  <a:ea typeface="Lato"/>
                  <a:cs typeface="Lato"/>
                  <a:sym typeface="Lato"/>
                </a:rPr>
                <a:t>No treatment is needed. </a:t>
              </a:r>
              <a:endParaRPr>
                <a:solidFill>
                  <a:srgbClr val="351C75"/>
                </a:solidFill>
                <a:latin typeface="Lato"/>
                <a:ea typeface="Lato"/>
                <a:cs typeface="Lato"/>
                <a:sym typeface="Lato"/>
              </a:endParaRPr>
            </a:p>
            <a:p>
              <a:pPr indent="-317500" lvl="0" marL="457200" rtl="0" algn="l">
                <a:lnSpc>
                  <a:spcPct val="90000"/>
                </a:lnSpc>
                <a:spcBef>
                  <a:spcPts val="0"/>
                </a:spcBef>
                <a:spcAft>
                  <a:spcPts val="0"/>
                </a:spcAft>
                <a:buClr>
                  <a:srgbClr val="351C75"/>
                </a:buClr>
                <a:buSzPts val="1400"/>
                <a:buFont typeface="Lato"/>
                <a:buChar char="★"/>
              </a:pPr>
              <a:r>
                <a:rPr lang="en">
                  <a:solidFill>
                    <a:srgbClr val="351C75"/>
                  </a:solidFill>
                  <a:latin typeface="Lato"/>
                  <a:ea typeface="Lato"/>
                  <a:cs typeface="Lato"/>
                  <a:sym typeface="Lato"/>
                </a:rPr>
                <a:t>Only periodic observation required. </a:t>
              </a:r>
              <a:endParaRPr>
                <a:solidFill>
                  <a:srgbClr val="351C75"/>
                </a:solidFill>
                <a:latin typeface="Lato"/>
                <a:ea typeface="Lato"/>
                <a:cs typeface="Lato"/>
                <a:sym typeface="Lato"/>
              </a:endParaRPr>
            </a:p>
            <a:p>
              <a:pPr indent="0" lvl="0" marL="0" marR="0" rtl="0" algn="l">
                <a:lnSpc>
                  <a:spcPct val="90000"/>
                </a:lnSpc>
                <a:spcBef>
                  <a:spcPts val="0"/>
                </a:spcBef>
                <a:spcAft>
                  <a:spcPts val="0"/>
                </a:spcAft>
                <a:buClr>
                  <a:srgbClr val="FFC000"/>
                </a:buClr>
                <a:buSzPts val="1600"/>
                <a:buFont typeface="Lustria"/>
                <a:buNone/>
              </a:pPr>
              <a:r>
                <a:t/>
              </a:r>
              <a:endParaRPr sz="1600">
                <a:solidFill>
                  <a:srgbClr val="351C75"/>
                </a:solidFill>
                <a:latin typeface="Lustria"/>
                <a:ea typeface="Lustria"/>
                <a:cs typeface="Lustria"/>
                <a:sym typeface="Lustria"/>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