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72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6" autoAdjust="0"/>
  </p:normalViewPr>
  <p:slideViewPr>
    <p:cSldViewPr>
      <p:cViewPr varScale="1">
        <p:scale>
          <a:sx n="76" d="100"/>
          <a:sy n="76" d="100"/>
        </p:scale>
        <p:origin x="-99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8236C-C6A2-4448-B038-7203CB9C52CB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65E9-678D-4882-900A-B799AA44C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4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65E9-678D-4882-900A-B799AA44C6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4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65E9-678D-4882-900A-B799AA44C6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3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5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7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2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7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6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21770-18A3-4619-9255-58D4AE6404F3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60D68-B394-4F9A-8EA3-323BD3A46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FIELD-BASED COLLABORATIVE </a:t>
            </a:r>
            <a:r>
              <a:rPr lang="en-US" b="1" u="sng" dirty="0" smtClean="0"/>
              <a:t>RESEARCH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LAW 2301</a:t>
            </a:r>
          </a:p>
          <a:p>
            <a:r>
              <a:rPr lang="en-US" b="1" dirty="0" smtClean="0"/>
              <a:t>ESTATES, TRUSTS AND WILLS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3915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/>
              <a:t>TEAM FOUR: </a:t>
            </a:r>
            <a:r>
              <a:rPr lang="en-US" i="1" u="sng" dirty="0"/>
              <a:t>REMEMBRANCE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Students </a:t>
            </a:r>
            <a:r>
              <a:rPr lang="en-US" b="1" dirty="0"/>
              <a:t>will research:</a:t>
            </a:r>
            <a:endParaRPr lang="en-US" dirty="0"/>
          </a:p>
          <a:p>
            <a:r>
              <a:rPr lang="en-US" b="1" dirty="0"/>
              <a:t>Howard University findings</a:t>
            </a:r>
            <a:endParaRPr lang="en-US" dirty="0"/>
          </a:p>
          <a:p>
            <a:r>
              <a:rPr lang="en-US" b="1" dirty="0"/>
              <a:t>Design of the monument – importance of symbols</a:t>
            </a:r>
            <a:endParaRPr lang="en-US" dirty="0"/>
          </a:p>
          <a:p>
            <a:r>
              <a:rPr lang="en-US" b="1" dirty="0"/>
              <a:t>Modern day African burial practices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77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All students will also be required to analyze the will clauses in two historical wills as part of the Wills of the Rich and Famous assignment as well.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00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1. Will analysis exercise</a:t>
            </a:r>
            <a:endParaRPr lang="en-US" dirty="0"/>
          </a:p>
          <a:p>
            <a:r>
              <a:rPr lang="en-US" b="1" dirty="0"/>
              <a:t>2. Individual memo – rubric</a:t>
            </a:r>
            <a:endParaRPr lang="en-US" dirty="0"/>
          </a:p>
          <a:p>
            <a:r>
              <a:rPr lang="en-US" b="1" dirty="0"/>
              <a:t>3. Team wiki posting – rubric</a:t>
            </a:r>
            <a:endParaRPr lang="en-US" dirty="0"/>
          </a:p>
          <a:p>
            <a:r>
              <a:rPr lang="en-US" b="1" dirty="0"/>
              <a:t>4. Oral presentation - rubric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4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NVESTIGATIONS AT THE</a:t>
            </a:r>
          </a:p>
          <a:p>
            <a:pPr algn="ctr"/>
            <a:r>
              <a:rPr lang="en-US" sz="2400" b="1" dirty="0" smtClean="0"/>
              <a:t> AFRICAN BURIAL GROUND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0432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 TO JULIA AND MARTA FOR THE INSPIRATION!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You can read about the genesis of this project in our class blog, The Dearly Departed.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5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457200"/>
            <a:ext cx="4876800" cy="434340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In this field-based  collaborative research project, students will explore </a:t>
            </a:r>
            <a:r>
              <a:rPr lang="en-US" b="1" dirty="0"/>
              <a:t>the “big question” of the laws of early New York and the historical, cultural and social effects of slavery on funerals, burial rituals and last wills and testaments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02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8847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INSTRUCTIONAL PROCEDURES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a. Focusing event: A field trip to the African Burial Ground (290 Broadway) during Week Nine of the semester.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b. Teaching procedures: </a:t>
            </a:r>
            <a:endParaRPr lang="en-US" dirty="0"/>
          </a:p>
          <a:p>
            <a:r>
              <a:rPr lang="en-US" b="1" i="1" dirty="0"/>
              <a:t>1. Shared Readings:</a:t>
            </a:r>
            <a:endParaRPr lang="en-US" dirty="0"/>
          </a:p>
          <a:p>
            <a:r>
              <a:rPr lang="en-US" b="1" dirty="0"/>
              <a:t>National Park Service Brochure, Two wills from early New York</a:t>
            </a:r>
            <a:endParaRPr lang="en-US" dirty="0"/>
          </a:p>
          <a:p>
            <a:r>
              <a:rPr lang="en-US" b="1" i="1" dirty="0" smtClean="0"/>
              <a:t>2</a:t>
            </a:r>
            <a:r>
              <a:rPr lang="en-US" b="1" i="1" dirty="0"/>
              <a:t>. Lecture</a:t>
            </a:r>
            <a:r>
              <a:rPr lang="en-US" b="1" dirty="0"/>
              <a:t> from a National Park Ranger during a one and one half hour visit to the Visitor’s Center where students can begin researching their assigned </a:t>
            </a:r>
            <a:r>
              <a:rPr lang="en-US" b="1" dirty="0" smtClean="0"/>
              <a:t>topics. </a:t>
            </a:r>
          </a:p>
          <a:p>
            <a:r>
              <a:rPr lang="en-US" b="1" i="1" dirty="0" smtClean="0"/>
              <a:t>3</a:t>
            </a:r>
            <a:r>
              <a:rPr lang="en-US" b="1" i="1" dirty="0"/>
              <a:t>.</a:t>
            </a:r>
            <a:r>
              <a:rPr lang="en-US" b="1" dirty="0"/>
              <a:t> </a:t>
            </a:r>
            <a:r>
              <a:rPr lang="en-US" b="1" i="1" dirty="0"/>
              <a:t>Student Research</a:t>
            </a:r>
            <a:r>
              <a:rPr lang="en-US" b="1" dirty="0" smtClean="0"/>
              <a:t>:  Working in one of four teams, students will  perform research, contribute to a wiki, write a one page memo and present their findings to the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8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EDUCATION COMPETENCIES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93" y="612775"/>
            <a:ext cx="4221328" cy="31683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34000"/>
            <a:ext cx="5486400" cy="804862"/>
          </a:xfrm>
        </p:spPr>
        <p:txBody>
          <a:bodyPr>
            <a:normAutofit fontScale="25000" lnSpcReduction="20000"/>
          </a:bodyPr>
          <a:lstStyle/>
          <a:p>
            <a:endParaRPr lang="en-US" sz="4000" dirty="0" smtClean="0"/>
          </a:p>
          <a:p>
            <a:r>
              <a:rPr lang="en-US" sz="4000" b="1" dirty="0" smtClean="0"/>
              <a:t>1.Communication Skills: the ability to read, write, speak and listen effectively.</a:t>
            </a:r>
            <a:endParaRPr lang="en-US" sz="4000" dirty="0" smtClean="0"/>
          </a:p>
          <a:p>
            <a:r>
              <a:rPr lang="en-US" sz="4000" b="1" dirty="0" smtClean="0"/>
              <a:t>2, Critical Thinking: the ability to analyze complex issues and to evaluate information.</a:t>
            </a:r>
            <a:endParaRPr lang="en-US" sz="4000" dirty="0" smtClean="0"/>
          </a:p>
          <a:p>
            <a:r>
              <a:rPr lang="en-US" sz="4000" b="1" dirty="0" smtClean="0"/>
              <a:t>3. Research and Computer Skills: the ability to acquire, evaluate and synthesize information using appropriate technology in an ethical and legal manner</a:t>
            </a:r>
            <a:endParaRPr lang="en-US" sz="4000" dirty="0" smtClean="0"/>
          </a:p>
          <a:p>
            <a:r>
              <a:rPr lang="en-US" sz="4000" b="1" dirty="0" smtClean="0"/>
              <a:t>4. Humanistic and Social Inquiry: an understanding of and respect for cultural diversity, the human experience and the interconnectedness of global and local concerns.</a:t>
            </a:r>
            <a:endParaRPr lang="en-US" sz="4000" dirty="0" smtClean="0"/>
          </a:p>
          <a:p>
            <a:r>
              <a:rPr lang="en-US" sz="4000" b="1" dirty="0" smtClean="0"/>
              <a:t> 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9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" b="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600" b="1" dirty="0" smtClean="0"/>
              <a:t>TEAM ONE: </a:t>
            </a:r>
            <a:r>
              <a:rPr lang="en-US" sz="5600" b="1" i="1" u="sng" dirty="0" smtClean="0"/>
              <a:t>AFRICANS IN EARLY NEW YORK</a:t>
            </a:r>
            <a:endParaRPr lang="en-US" sz="5600" dirty="0" smtClean="0"/>
          </a:p>
          <a:p>
            <a:r>
              <a:rPr lang="en-US" sz="5600" b="1" dirty="0" smtClean="0"/>
              <a:t> </a:t>
            </a:r>
            <a:endParaRPr lang="en-US" sz="5600" dirty="0" smtClean="0"/>
          </a:p>
          <a:p>
            <a:r>
              <a:rPr lang="en-US" sz="3600" b="1" dirty="0" smtClean="0"/>
              <a:t>Students will research:</a:t>
            </a:r>
            <a:endParaRPr lang="en-US" sz="3600" dirty="0" smtClean="0"/>
          </a:p>
          <a:p>
            <a:r>
              <a:rPr lang="en-US" sz="3600" b="1" dirty="0" smtClean="0"/>
              <a:t> </a:t>
            </a:r>
            <a:endParaRPr lang="en-US" sz="3600" dirty="0" smtClean="0"/>
          </a:p>
          <a:p>
            <a:r>
              <a:rPr lang="en-US" sz="3600" b="1" dirty="0" smtClean="0"/>
              <a:t>Will laws/Slavery laws under the Dutch in New York (17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century)</a:t>
            </a:r>
            <a:endParaRPr lang="en-US" sz="3600" dirty="0" smtClean="0"/>
          </a:p>
          <a:p>
            <a:r>
              <a:rPr lang="en-US" sz="3600" b="1" dirty="0" smtClean="0"/>
              <a:t>Will laws/Slavery laws under the English in New York (18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century)</a:t>
            </a:r>
            <a:endParaRPr lang="en-US" sz="3600" dirty="0" smtClean="0"/>
          </a:p>
          <a:p>
            <a:r>
              <a:rPr lang="en-US" sz="3600" b="1" dirty="0" smtClean="0"/>
              <a:t>Real and personal property ownership laws in early New York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12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724400"/>
            <a:ext cx="5486400" cy="566738"/>
          </a:xfrm>
        </p:spPr>
        <p:txBody>
          <a:bodyPr/>
          <a:lstStyle/>
          <a:p>
            <a:r>
              <a:rPr lang="en-US" dirty="0"/>
              <a:t>TEAM TWO: </a:t>
            </a:r>
            <a:r>
              <a:rPr lang="en-US" i="1" u="sng" dirty="0"/>
              <a:t>SACRED GROUND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94" y="612775"/>
            <a:ext cx="4166505" cy="312724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200" b="1" dirty="0" smtClean="0"/>
              <a:t>Students will research:</a:t>
            </a:r>
            <a:endParaRPr lang="en-US" sz="1200" dirty="0" smtClean="0"/>
          </a:p>
          <a:p>
            <a:r>
              <a:rPr lang="en-US" sz="1200" b="1" dirty="0" smtClean="0"/>
              <a:t>History of the Burial Ground (to late 18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century)</a:t>
            </a:r>
            <a:endParaRPr lang="en-US" sz="1200" dirty="0" smtClean="0"/>
          </a:p>
          <a:p>
            <a:r>
              <a:rPr lang="en-US" sz="1200" b="1" dirty="0" smtClean="0"/>
              <a:t>Laws regarding early burials</a:t>
            </a:r>
            <a:endParaRPr lang="en-US" sz="1200" dirty="0" smtClean="0"/>
          </a:p>
          <a:p>
            <a:r>
              <a:rPr lang="en-US" sz="1200" b="1" dirty="0" smtClean="0"/>
              <a:t>Burial rituals</a:t>
            </a:r>
            <a:endParaRPr lang="en-US" sz="1200" dirty="0" smtClean="0"/>
          </a:p>
          <a:p>
            <a:r>
              <a:rPr lang="en-US" sz="1200" b="1" dirty="0" err="1" smtClean="0"/>
              <a:t>Gravegoods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86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THREE: </a:t>
            </a:r>
            <a:r>
              <a:rPr lang="en-US" i="1" u="sng" dirty="0"/>
              <a:t>REDISCOVERY/REINTERMENT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Students </a:t>
            </a:r>
            <a:r>
              <a:rPr lang="en-US" b="1" dirty="0"/>
              <a:t>will research:</a:t>
            </a:r>
            <a:endParaRPr lang="en-US" dirty="0"/>
          </a:p>
          <a:p>
            <a:r>
              <a:rPr lang="en-US" b="1" dirty="0"/>
              <a:t>Recent history of the Burial Ground – controversy and resolution</a:t>
            </a:r>
            <a:endParaRPr lang="en-US" dirty="0"/>
          </a:p>
          <a:p>
            <a:r>
              <a:rPr lang="en-US" b="1" dirty="0"/>
              <a:t>Modern New York law regarding cemeteries/burials/desecration of graves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8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317</Words>
  <Application>Microsoft Office PowerPoint</Application>
  <PresentationFormat>On-screen Show (4:3)</PresentationFormat>
  <Paragraphs>55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FIELD-BASED COLLABORATIVE RESEARCH PROJECT</vt:lpstr>
      <vt:lpstr>PowerPoint Presentation</vt:lpstr>
      <vt:lpstr>THANKS TO JULIA AND MARTA FOR THE INSPIRATION!</vt:lpstr>
      <vt:lpstr>PowerPoint Presentation</vt:lpstr>
      <vt:lpstr>PowerPoint Presentation</vt:lpstr>
      <vt:lpstr>GENERAL EDUCATION COMPETENCIES  </vt:lpstr>
      <vt:lpstr>PowerPoint Presentation</vt:lpstr>
      <vt:lpstr>TEAM TWO: SACRED GROUND</vt:lpstr>
      <vt:lpstr>TEAM THREE: REDISCOVERY/REINTERMENT </vt:lpstr>
      <vt:lpstr>TEAM FOUR: REMEMBRANCE </vt:lpstr>
      <vt:lpstr>PowerPoint Presentation</vt:lpstr>
      <vt:lpstr>ASSESSMENT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FIELD-BASED COLLABORATIVE RESEARCH PROJECT</dc:title>
  <dc:creator>Mary Sue</dc:creator>
  <cp:lastModifiedBy>Mary Sue</cp:lastModifiedBy>
  <cp:revision>10</cp:revision>
  <dcterms:created xsi:type="dcterms:W3CDTF">2012-05-17T11:43:48Z</dcterms:created>
  <dcterms:modified xsi:type="dcterms:W3CDTF">2012-05-17T13:20:13Z</dcterms:modified>
</cp:coreProperties>
</file>