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1" r:id="rId9"/>
    <p:sldId id="264" r:id="rId10"/>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3" d="100"/>
          <a:sy n="63" d="100"/>
        </p:scale>
        <p:origin x="84" y="3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12192000" cy="6865938"/>
            <a:chOff x="0" y="-8467"/>
            <a:chExt cx="12192000" cy="6866467"/>
          </a:xfrm>
        </p:grpSpPr>
        <p:cxnSp>
          <p:nvCxnSpPr>
            <p:cNvPr id="5" name="Straight Connector 18"/>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9"/>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2"/>
            <p:cNvSpPr/>
            <p:nvPr/>
          </p:nvSpPr>
          <p:spPr>
            <a:xfrm>
              <a:off x="8932863" y="3047706"/>
              <a:ext cx="3259137" cy="3810294"/>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26"/>
            <p:cNvSpPr/>
            <p:nvPr/>
          </p:nvSpPr>
          <p:spPr>
            <a:xfrm>
              <a:off x="10371138" y="3589086"/>
              <a:ext cx="1817687" cy="3268914"/>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8"/>
            <p:cNvSpPr/>
            <p:nvPr/>
          </p:nvSpPr>
          <p:spPr>
            <a:xfrm rot="10800000">
              <a:off x="0" y="-528"/>
              <a:ext cx="842963" cy="5666225"/>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6210B1C8-F6F3-4B19-B4EB-60E28CA6BA5B}" type="datetimeFigureOut">
              <a:rPr lang="en-US"/>
              <a:pPr>
                <a:defRPr/>
              </a:pPr>
              <a:t>12/18/2013</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D618AF70-466C-4A10-BE88-A5E681ADEA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5A38FB1-88F9-4BE0-B7EB-D8765D7DDA59}" type="datetimeFigureOut">
              <a:rPr lang="en-US"/>
              <a:pPr>
                <a:defRPr/>
              </a:pPr>
              <a:t>12/18/2013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0CEDA3-9DDE-4B81-A53C-31F3901919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808F86F4-5B3F-4EEE-8995-71F8505F260F}" type="datetimeFigureOut">
              <a:rPr lang="en-US"/>
              <a:pPr>
                <a:defRPr/>
              </a:pPr>
              <a:t>12/18/2013</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4C93A506-BFCE-4645-ADBB-98C9AA3E1B3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48AE427-8B60-4F49-9A20-AD5CDC3F3853}" type="datetimeFigureOut">
              <a:rPr lang="en-US"/>
              <a:pPr>
                <a:defRPr/>
              </a:pPr>
              <a:t>12/18/2013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682517-F65B-44F2-A945-BF4FBF7BAA1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C61F3449-2B17-4BF4-A7DA-82344413607E}" type="datetimeFigureOut">
              <a:rPr lang="en-US"/>
              <a:pPr>
                <a:defRPr/>
              </a:pPr>
              <a:t>12/18/2013</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325FA495-F93D-4929-BEF6-65B5038936F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826B96E3-D8DB-4FD9-887F-28C31E0D3966}" type="datetimeFigureOut">
              <a:rPr lang="en-US"/>
              <a:pPr>
                <a:defRPr/>
              </a:pPr>
              <a:t>12/18/2013</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04CF1519-34B0-43B9-B4D9-76684206DB5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E4FD05F-BB66-413C-A252-7C70BBA9C928}" type="datetimeFigureOut">
              <a:rPr lang="en-US"/>
              <a:pPr>
                <a:defRPr/>
              </a:pPr>
              <a:t>12/18/2013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0BEBBE-6CF0-4F4D-8AC8-1DF9A997808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36A9D2F-3457-4A73-A8D1-34014C335FE3}" type="datetimeFigureOut">
              <a:rPr lang="en-US"/>
              <a:pPr>
                <a:defRPr/>
              </a:pPr>
              <a:t>12/18/2013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6D352F-2C1C-47B7-B289-6FCCFF58FE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E8222F6-68ED-44B1-912E-B0BB687B72D6}" type="datetimeFigureOut">
              <a:rPr lang="en-US"/>
              <a:pPr>
                <a:defRPr/>
              </a:pPr>
              <a:t>12/18/2013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1C560A-4563-4847-B51B-646F4B8A00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A2924B2-FFBD-4079-9B7D-D7F67B27F83A}" type="datetimeFigureOut">
              <a:rPr lang="en-US"/>
              <a:pPr>
                <a:defRPr/>
              </a:pPr>
              <a:t>12/18/2013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037AB4-3813-4B63-8E27-1E475F2C91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EE0C55A-01C1-4074-BC2F-54EAF54D5120}" type="datetimeFigureOut">
              <a:rPr lang="en-US"/>
              <a:pPr>
                <a:defRPr/>
              </a:pPr>
              <a:t>12/18/2013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5C41E9-0A2B-447F-A7A8-8BC5E5544CF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9FB0D97-3128-4AEC-86CA-C4B136A506E7}" type="datetimeFigureOut">
              <a:rPr lang="en-US"/>
              <a:pPr>
                <a:defRPr/>
              </a:pPr>
              <a:t>12/18/2013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C994267-06C0-442C-8361-3B362D4249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3982F26F-5340-44A4-B77D-85101EF2A20E}" type="datetimeFigureOut">
              <a:rPr lang="en-US"/>
              <a:pPr>
                <a:defRPr/>
              </a:pPr>
              <a:t>12/18/2013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8180053-D6F5-47B9-B9DD-70238E9D69B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0D022F-4206-4518-B5C2-50983D0FBE6E}" type="datetimeFigureOut">
              <a:rPr lang="en-US"/>
              <a:pPr>
                <a:defRPr/>
              </a:pPr>
              <a:t>12/18/2013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D8B1737-C382-4682-87E7-BA583351C82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6672E3-EF06-4340-AD6E-3E91271AC17A}" type="datetimeFigureOut">
              <a:rPr lang="en-US"/>
              <a:pPr>
                <a:defRPr/>
              </a:pPr>
              <a:t>12/18/2013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DB718F-D4C0-4DAE-837E-4C38E491D3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F26469-AEE7-411B-9197-063240FA7581}" type="datetimeFigureOut">
              <a:rPr lang="en-US"/>
              <a:pPr>
                <a:defRPr/>
              </a:pPr>
              <a:t>12/18/2013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8F8B84-B159-4782-ADF4-9ED01E98DD3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8"/>
          <p:cNvGrpSpPr>
            <a:grpSpLocks/>
          </p:cNvGrpSpPr>
          <p:nvPr/>
        </p:nvGrpSpPr>
        <p:grpSpPr bwMode="auto">
          <a:xfrm>
            <a:off x="0" y="-7938"/>
            <a:ext cx="12192000" cy="6865938"/>
            <a:chOff x="0" y="-8467"/>
            <a:chExt cx="12192000" cy="6866467"/>
          </a:xfrm>
        </p:grpSpPr>
        <p:cxnSp>
          <p:nvCxnSpPr>
            <p:cNvPr id="19" name="Straight Connector 18"/>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863" y="3047706"/>
              <a:ext cx="3259137" cy="3810294"/>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138" y="3589086"/>
              <a:ext cx="1817687" cy="3268914"/>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2981"/>
              <a:ext cx="449263" cy="2845019"/>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dirty="0">
                <a:solidFill>
                  <a:schemeClr val="tx1">
                    <a:tint val="75000"/>
                  </a:schemeClr>
                </a:solidFill>
                <a:latin typeface="+mn-lt"/>
              </a:defRPr>
            </a:lvl1pPr>
          </a:lstStyle>
          <a:p>
            <a:pPr>
              <a:defRPr/>
            </a:pPr>
            <a:fld id="{D483E3E5-B4C5-4301-ACBF-5AF064E42D2A}" type="datetimeFigureOut">
              <a:rPr lang="en-US"/>
              <a:pPr>
                <a:defRPr/>
              </a:pPr>
              <a:t>12/18/2013</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dirty="0">
                <a:solidFill>
                  <a:schemeClr val="accent1">
                    <a:lumMod val="75000"/>
                  </a:schemeClr>
                </a:solidFill>
                <a:latin typeface="+mn-lt"/>
              </a:defRPr>
            </a:lvl1pPr>
          </a:lstStyle>
          <a:p>
            <a:pPr>
              <a:defRPr/>
            </a:pPr>
            <a:fld id="{21831FFD-B23A-4F3E-87C5-BA3E988235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66" r:id="rId11"/>
    <p:sldLayoutId id="2147483655" r:id="rId12"/>
    <p:sldLayoutId id="2147483667" r:id="rId13"/>
    <p:sldLayoutId id="2147483654" r:id="rId14"/>
    <p:sldLayoutId id="2147483653" r:id="rId15"/>
    <p:sldLayoutId id="2147483652" r:id="rId16"/>
  </p:sldLayoutIdLst>
  <p:txStyles>
    <p:titleStyle>
      <a:lvl1pPr algn="l" defTabSz="457200" rtl="0" fontAlgn="base">
        <a:spcBef>
          <a:spcPct val="0"/>
        </a:spcBef>
        <a:spcAft>
          <a:spcPct val="0"/>
        </a:spcAft>
        <a:defRPr sz="3600" kern="1200">
          <a:solidFill>
            <a:srgbClr val="EB3D9F"/>
          </a:solidFill>
          <a:latin typeface="+mj-lt"/>
          <a:ea typeface="+mj-ea"/>
          <a:cs typeface="+mj-cs"/>
        </a:defRPr>
      </a:lvl1pPr>
      <a:lvl2pPr algn="l" defTabSz="457200" rtl="0" fontAlgn="base">
        <a:spcBef>
          <a:spcPct val="0"/>
        </a:spcBef>
        <a:spcAft>
          <a:spcPct val="0"/>
        </a:spcAft>
        <a:defRPr sz="3600">
          <a:solidFill>
            <a:srgbClr val="EB3D9F"/>
          </a:solidFill>
          <a:latin typeface="Trebuchet MS" pitchFamily="34" charset="0"/>
        </a:defRPr>
      </a:lvl2pPr>
      <a:lvl3pPr algn="l" defTabSz="457200" rtl="0" fontAlgn="base">
        <a:spcBef>
          <a:spcPct val="0"/>
        </a:spcBef>
        <a:spcAft>
          <a:spcPct val="0"/>
        </a:spcAft>
        <a:defRPr sz="3600">
          <a:solidFill>
            <a:srgbClr val="EB3D9F"/>
          </a:solidFill>
          <a:latin typeface="Trebuchet MS" pitchFamily="34" charset="0"/>
        </a:defRPr>
      </a:lvl3pPr>
      <a:lvl4pPr algn="l" defTabSz="457200" rtl="0" fontAlgn="base">
        <a:spcBef>
          <a:spcPct val="0"/>
        </a:spcBef>
        <a:spcAft>
          <a:spcPct val="0"/>
        </a:spcAft>
        <a:defRPr sz="3600">
          <a:solidFill>
            <a:srgbClr val="EB3D9F"/>
          </a:solidFill>
          <a:latin typeface="Trebuchet MS" pitchFamily="34" charset="0"/>
        </a:defRPr>
      </a:lvl4pPr>
      <a:lvl5pPr algn="l" defTabSz="457200" rtl="0" fontAlgn="base">
        <a:spcBef>
          <a:spcPct val="0"/>
        </a:spcBef>
        <a:spcAft>
          <a:spcPct val="0"/>
        </a:spcAft>
        <a:defRPr sz="3600">
          <a:solidFill>
            <a:srgbClr val="EB3D9F"/>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rgbClr val="EB3D9F"/>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rgbClr val="EB3D9F"/>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rgbClr val="EB3D9F"/>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rgbClr val="EB3D9F"/>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rgbClr val="EB3D9F"/>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hyperlink" Target="http://hellobeautiful.com/2012/06/26/rihanna-haircuts/" TargetMode="External"/><Relationship Id="rId2" Type="http://schemas.openxmlformats.org/officeDocument/2006/relationships/hyperlink" Target="http://www.madamewalker.ne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193675" y="2405063"/>
            <a:ext cx="9650413" cy="1646237"/>
          </a:xfrm>
        </p:spPr>
        <p:txBody>
          <a:bodyPr/>
          <a:lstStyle/>
          <a:p>
            <a:r>
              <a:rPr lang="en-US" smtClean="0">
                <a:solidFill>
                  <a:srgbClr val="EB3D9F"/>
                </a:solidFill>
              </a:rPr>
              <a:t>Taming African American Hair</a:t>
            </a:r>
          </a:p>
        </p:txBody>
      </p:sp>
      <p:sp>
        <p:nvSpPr>
          <p:cNvPr id="3" name="Subtitle 2"/>
          <p:cNvSpPr>
            <a:spLocks noGrp="1"/>
          </p:cNvSpPr>
          <p:nvPr>
            <p:ph type="subTitle" idx="1"/>
          </p:nvPr>
        </p:nvSpPr>
        <p:spPr>
          <a:xfrm>
            <a:off x="1463675" y="4051300"/>
            <a:ext cx="7767638" cy="1096963"/>
          </a:xfrm>
        </p:spPr>
        <p:txBody>
          <a:bodyPr rtlCol="0">
            <a:normAutofit lnSpcReduction="10000"/>
          </a:bodyPr>
          <a:lstStyle/>
          <a:p>
            <a:pPr fontAlgn="auto">
              <a:spcAft>
                <a:spcPts val="0"/>
              </a:spcAft>
              <a:buClr>
                <a:schemeClr val="accent1">
                  <a:lumMod val="75000"/>
                </a:schemeClr>
              </a:buClr>
              <a:buFont typeface="Wingdings 3" charset="2"/>
              <a:buNone/>
              <a:defRPr/>
            </a:pPr>
            <a:r>
              <a:rPr lang="en-US" dirty="0" smtClean="0"/>
              <a:t>Stephanie Diaz</a:t>
            </a:r>
          </a:p>
          <a:p>
            <a:pPr fontAlgn="auto">
              <a:spcAft>
                <a:spcPts val="0"/>
              </a:spcAft>
              <a:buClr>
                <a:schemeClr val="accent1">
                  <a:lumMod val="75000"/>
                </a:schemeClr>
              </a:buClr>
              <a:buFont typeface="Wingdings 3" charset="2"/>
              <a:buNone/>
              <a:defRPr/>
            </a:pPr>
            <a:r>
              <a:rPr lang="en-US" dirty="0" smtClean="0"/>
              <a:t>Prof Covert</a:t>
            </a:r>
          </a:p>
          <a:p>
            <a:pPr fontAlgn="auto">
              <a:spcAft>
                <a:spcPts val="0"/>
              </a:spcAft>
              <a:buClr>
                <a:schemeClr val="accent1">
                  <a:lumMod val="75000"/>
                </a:schemeClr>
              </a:buClr>
              <a:buFont typeface="Wingdings 3" charset="2"/>
              <a:buNone/>
              <a:defRPr/>
            </a:pPr>
            <a:r>
              <a:rPr lang="en-US" dirty="0" smtClean="0"/>
              <a:t>Africana Folklore Final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Don’t touch my hair !</a:t>
            </a:r>
          </a:p>
        </p:txBody>
      </p:sp>
      <p:sp>
        <p:nvSpPr>
          <p:cNvPr id="19458" name="Content Placeholder 2"/>
          <p:cNvSpPr>
            <a:spLocks noGrp="1"/>
          </p:cNvSpPr>
          <p:nvPr>
            <p:ph idx="1"/>
          </p:nvPr>
        </p:nvSpPr>
        <p:spPr/>
        <p:txBody>
          <a:bodyPr/>
          <a:lstStyle/>
          <a:p>
            <a:r>
              <a:rPr lang="en-US" smtClean="0"/>
              <a:t>Ever looked at a black girl’s hair and just wondered what it felt like ? Yeah well keep your thoughts and hands to yourself ! Curly haired girls go through a lot just to manage their hair. Time and Money ! Women spend a lot of money maintaining how they look, and they're willing to spend what they believe is necessary to do that. Statistics show that Rihanna pays her stylist Stephen about $23,000 per week. </a:t>
            </a:r>
          </a:p>
          <a:p>
            <a:r>
              <a:rPr lang="en-US" smtClean="0"/>
              <a:t>Even though we go through the most pain through detangling, hot combs, flat irons, blow dryers we have the most unique kind of hair.</a:t>
            </a:r>
          </a:p>
          <a:p>
            <a:r>
              <a:rPr lang="en-US" smtClean="0"/>
              <a:t>Curly hair is very fragile.</a:t>
            </a:r>
          </a:p>
          <a:p>
            <a:r>
              <a:rPr lang="en-US" smtClean="0"/>
              <a:t>Weak hair causes split ends.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You don’t know much depth history on hair unless you know Madame CJ Walker</a:t>
            </a:r>
          </a:p>
        </p:txBody>
      </p:sp>
      <p:sp>
        <p:nvSpPr>
          <p:cNvPr id="20482" name="Content Placeholder 2"/>
          <p:cNvSpPr>
            <a:spLocks noGrp="1"/>
          </p:cNvSpPr>
          <p:nvPr>
            <p:ph idx="1"/>
          </p:nvPr>
        </p:nvSpPr>
        <p:spPr/>
        <p:txBody>
          <a:bodyPr/>
          <a:lstStyle/>
          <a:p>
            <a:r>
              <a:rPr lang="en-US" smtClean="0"/>
              <a:t>Madame CJ Walker was the first self-made female African American millionaire.</a:t>
            </a:r>
          </a:p>
          <a:p>
            <a:r>
              <a:rPr lang="en-US" i="1" smtClean="0"/>
              <a:t>“I want the great masses of my people to take a greater pride in their personal appearance and to give their hair proper attention.” Walker </a:t>
            </a:r>
          </a:p>
          <a:p>
            <a:r>
              <a:rPr lang="en-US" smtClean="0"/>
              <a:t>Madame Walker started the “hair-growing” business, she was the President and sole shareholder of 1,000 shares of stock.</a:t>
            </a:r>
          </a:p>
          <a:p>
            <a:r>
              <a:rPr lang="en-US" smtClean="0"/>
              <a:t>She was an inspiration and a role model for many black and white woman.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75" y="709613"/>
            <a:ext cx="2055813" cy="1320800"/>
          </a:xfrm>
        </p:spPr>
        <p:txBody>
          <a:bodyPr rtlCol="0">
            <a:normAutofit fontScale="90000"/>
          </a:bodyPr>
          <a:lstStyle/>
          <a:p>
            <a:pPr fontAlgn="auto">
              <a:spcAft>
                <a:spcPts val="0"/>
              </a:spcAft>
              <a:defRPr/>
            </a:pPr>
            <a:r>
              <a:rPr lang="en-US" sz="1200" dirty="0" smtClean="0">
                <a:solidFill>
                  <a:schemeClr val="accent1">
                    <a:lumMod val="75000"/>
                  </a:schemeClr>
                </a:solidFill>
              </a:rPr>
              <a:t>                                              Madame </a:t>
            </a:r>
            <a:r>
              <a:rPr lang="en-US" sz="1200" dirty="0">
                <a:solidFill>
                  <a:schemeClr val="accent1">
                    <a:lumMod val="75000"/>
                  </a:schemeClr>
                </a:solidFill>
              </a:rPr>
              <a:t>Walker's CRITERIA VEGETABLE SHAMPOO perfectly cleanses hairstyling products, environmental impurities and oil from the hair, without stripping it of vital moisture, thus allowing the hair</a:t>
            </a:r>
            <a:br>
              <a:rPr lang="en-US" sz="1200" dirty="0">
                <a:solidFill>
                  <a:schemeClr val="accent1">
                    <a:lumMod val="75000"/>
                  </a:schemeClr>
                </a:solidFill>
              </a:rPr>
            </a:br>
            <a:r>
              <a:rPr lang="en-US" sz="1200" dirty="0">
                <a:solidFill>
                  <a:schemeClr val="accent1">
                    <a:lumMod val="75000"/>
                  </a:schemeClr>
                </a:solidFill>
              </a:rPr>
              <a:t>to protect, improve and repair itself.</a:t>
            </a:r>
            <a:endParaRPr lang="en-US" dirty="0">
              <a:solidFill>
                <a:schemeClr val="accent1">
                  <a:lumMod val="75000"/>
                </a:schemeClr>
              </a:solidFill>
            </a:endParaRPr>
          </a:p>
        </p:txBody>
      </p:sp>
      <p:pic>
        <p:nvPicPr>
          <p:cNvPr id="21506" name="Content Placeholder 3"/>
          <p:cNvPicPr>
            <a:picLocks noGrp="1" noChangeAspect="1"/>
          </p:cNvPicPr>
          <p:nvPr>
            <p:ph idx="1"/>
          </p:nvPr>
        </p:nvPicPr>
        <p:blipFill>
          <a:blip r:embed="rId2"/>
          <a:srcRect/>
          <a:stretch>
            <a:fillRect/>
          </a:stretch>
        </p:blipFill>
        <p:spPr>
          <a:xfrm>
            <a:off x="677863" y="609600"/>
            <a:ext cx="2366962" cy="2146300"/>
          </a:xfrm>
        </p:spPr>
      </p:pic>
      <p:pic>
        <p:nvPicPr>
          <p:cNvPr id="21507" name="Picture 2" descr="https://shop.madamewalker.net/content/images/thumbs/0000035_vegetable-shampoo.jpeg"/>
          <p:cNvPicPr>
            <a:picLocks noChangeAspect="1" noChangeArrowheads="1"/>
          </p:cNvPicPr>
          <p:nvPr/>
        </p:nvPicPr>
        <p:blipFill>
          <a:blip r:embed="rId3"/>
          <a:srcRect/>
          <a:stretch>
            <a:fillRect/>
          </a:stretch>
        </p:blipFill>
        <p:spPr bwMode="auto">
          <a:xfrm>
            <a:off x="3205163" y="609600"/>
            <a:ext cx="1741487" cy="2146300"/>
          </a:xfrm>
          <a:prstGeom prst="rect">
            <a:avLst/>
          </a:prstGeom>
          <a:noFill/>
          <a:ln w="9525">
            <a:noFill/>
            <a:miter lim="800000"/>
            <a:headEnd/>
            <a:tailEnd/>
          </a:ln>
        </p:spPr>
      </p:pic>
      <p:pic>
        <p:nvPicPr>
          <p:cNvPr id="21508" name="Picture 4"/>
          <p:cNvPicPr>
            <a:picLocks noChangeAspect="1"/>
          </p:cNvPicPr>
          <p:nvPr/>
        </p:nvPicPr>
        <p:blipFill>
          <a:blip r:embed="rId4"/>
          <a:srcRect/>
          <a:stretch>
            <a:fillRect/>
          </a:stretch>
        </p:blipFill>
        <p:spPr bwMode="auto">
          <a:xfrm>
            <a:off x="677863" y="3271838"/>
            <a:ext cx="2366962" cy="2052637"/>
          </a:xfrm>
          <a:prstGeom prst="rect">
            <a:avLst/>
          </a:prstGeom>
          <a:noFill/>
          <a:ln w="9525">
            <a:noFill/>
            <a:miter lim="800000"/>
            <a:headEnd/>
            <a:tailEnd/>
          </a:ln>
        </p:spPr>
      </p:pic>
      <p:pic>
        <p:nvPicPr>
          <p:cNvPr id="21509" name="Picture 4" descr="https://shop.madamewalker.net/content/images/thumbs/0000015_glossine-conditioner.jpeg"/>
          <p:cNvPicPr>
            <a:picLocks noChangeAspect="1" noChangeArrowheads="1"/>
          </p:cNvPicPr>
          <p:nvPr/>
        </p:nvPicPr>
        <p:blipFill>
          <a:blip r:embed="rId5"/>
          <a:srcRect/>
          <a:stretch>
            <a:fillRect/>
          </a:stretch>
        </p:blipFill>
        <p:spPr bwMode="auto">
          <a:xfrm>
            <a:off x="3205163" y="3271838"/>
            <a:ext cx="1809750" cy="2052637"/>
          </a:xfrm>
          <a:prstGeom prst="rect">
            <a:avLst/>
          </a:prstGeom>
          <a:noFill/>
          <a:ln w="9525">
            <a:noFill/>
            <a:miter lim="800000"/>
            <a:headEnd/>
            <a:tailEnd/>
          </a:ln>
        </p:spPr>
      </p:pic>
      <p:sp>
        <p:nvSpPr>
          <p:cNvPr id="21510" name="Rectangle 5"/>
          <p:cNvSpPr>
            <a:spLocks noChangeArrowheads="1"/>
          </p:cNvSpPr>
          <p:nvPr/>
        </p:nvSpPr>
        <p:spPr bwMode="auto">
          <a:xfrm>
            <a:off x="5540375" y="3271838"/>
            <a:ext cx="2700338" cy="2492375"/>
          </a:xfrm>
          <a:prstGeom prst="rect">
            <a:avLst/>
          </a:prstGeom>
          <a:noFill/>
          <a:ln w="9525">
            <a:noFill/>
            <a:miter lim="800000"/>
            <a:headEnd/>
            <a:tailEnd/>
          </a:ln>
        </p:spPr>
        <p:txBody>
          <a:bodyPr>
            <a:spAutoFit/>
          </a:bodyPr>
          <a:lstStyle/>
          <a:p>
            <a:r>
              <a:rPr lang="en-US" sz="1200">
                <a:solidFill>
                  <a:srgbClr val="00B0F0"/>
                </a:solidFill>
                <a:latin typeface="Trebuchet MS" pitchFamily="34" charset="0"/>
              </a:rPr>
              <a:t/>
            </a:r>
            <a:br>
              <a:rPr lang="en-US" sz="1200">
                <a:solidFill>
                  <a:srgbClr val="00B0F0"/>
                </a:solidFill>
                <a:latin typeface="Trebuchet MS" pitchFamily="34" charset="0"/>
              </a:rPr>
            </a:br>
            <a:r>
              <a:rPr lang="en-US" sz="1200">
                <a:solidFill>
                  <a:srgbClr val="00B0F0"/>
                </a:solidFill>
                <a:latin typeface="Trebuchet MS" pitchFamily="34" charset="0"/>
              </a:rPr>
              <a:t>Madame Walker's CRITERIA GLOSSINE CONDITIONER. This all natural product imparts tangle-free wet combing, enhances the hair's strength and resistance to breakage, helps to repair split-ends, and protects the hair from damage due to over-heating and over-drying, as well as environmental stresses such as dust, sun and smoke. This product can also be used on tinted hair.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smtClean="0"/>
              <a:t>Self Image</a:t>
            </a:r>
          </a:p>
        </p:txBody>
      </p:sp>
      <p:sp>
        <p:nvSpPr>
          <p:cNvPr id="22533" name="Rectangle 5"/>
          <p:cNvSpPr>
            <a:spLocks noGrp="1"/>
          </p:cNvSpPr>
          <p:nvPr>
            <p:ph type="body" idx="4294967295"/>
          </p:nvPr>
        </p:nvSpPr>
        <p:spPr/>
        <p:txBody>
          <a:bodyPr/>
          <a:lstStyle/>
          <a:p>
            <a:r>
              <a:rPr lang="en-US" smtClean="0"/>
              <a:t>Black women rather silky straight hair	</a:t>
            </a:r>
          </a:p>
          <a:p>
            <a:r>
              <a:rPr lang="en-US" smtClean="0"/>
              <a:t>Straightened hair serves to being more acceptable in a white establishment</a:t>
            </a:r>
          </a:p>
          <a:p>
            <a:r>
              <a:rPr lang="en-US" smtClean="0"/>
              <a:t>Straighter hair helps them feel accepted in their community and make them look more attractive</a:t>
            </a:r>
          </a:p>
          <a:p>
            <a:r>
              <a:rPr lang="en-US" smtClean="0"/>
              <a:t>Some people feel as an afro is not presentable</a:t>
            </a:r>
          </a:p>
          <a:p>
            <a:r>
              <a:rPr lang="en-US" smtClean="0"/>
              <a:t>Kids at school get bullied for having nappy hair</a:t>
            </a:r>
          </a:p>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r>
              <a:rPr lang="en-US" smtClean="0"/>
              <a:t>Timeline of black hair in history</a:t>
            </a:r>
          </a:p>
        </p:txBody>
      </p:sp>
      <p:sp>
        <p:nvSpPr>
          <p:cNvPr id="28679" name="Rectangle 7"/>
          <p:cNvSpPr>
            <a:spLocks noGrp="1"/>
          </p:cNvSpPr>
          <p:nvPr>
            <p:ph type="body" idx="1"/>
          </p:nvPr>
        </p:nvSpPr>
        <p:spPr>
          <a:xfrm>
            <a:off x="2890838" y="1246188"/>
            <a:ext cx="2460625" cy="946150"/>
          </a:xfrm>
        </p:spPr>
        <p:txBody>
          <a:bodyPr/>
          <a:lstStyle/>
          <a:p>
            <a:pPr>
              <a:lnSpc>
                <a:spcPct val="80000"/>
              </a:lnSpc>
            </a:pPr>
            <a:r>
              <a:rPr lang="en-US" sz="1600" smtClean="0"/>
              <a:t>In the 1400s, Black women wore their hair in Twists, locks and plaits.</a:t>
            </a:r>
          </a:p>
        </p:txBody>
      </p:sp>
      <p:pic>
        <p:nvPicPr>
          <p:cNvPr id="28681" name="Picture 9" descr="022312 1952 ATimelineof1 A Timeline of Black Hair In History"/>
          <p:cNvPicPr>
            <a:picLocks noChangeAspect="1" noChangeArrowheads="1"/>
          </p:cNvPicPr>
          <p:nvPr/>
        </p:nvPicPr>
        <p:blipFill>
          <a:blip r:embed="rId2"/>
          <a:srcRect/>
          <a:stretch>
            <a:fillRect/>
          </a:stretch>
        </p:blipFill>
        <p:spPr bwMode="auto">
          <a:xfrm>
            <a:off x="427038" y="1181100"/>
            <a:ext cx="2311400" cy="2763838"/>
          </a:xfrm>
          <a:prstGeom prst="rect">
            <a:avLst/>
          </a:prstGeom>
          <a:noFill/>
        </p:spPr>
      </p:pic>
      <p:pic>
        <p:nvPicPr>
          <p:cNvPr id="28683" name="Picture 11" descr="022312 1952 ATimelineof2 A Timeline of Black Hair In History"/>
          <p:cNvPicPr>
            <a:picLocks noChangeAspect="1" noChangeArrowheads="1"/>
          </p:cNvPicPr>
          <p:nvPr/>
        </p:nvPicPr>
        <p:blipFill>
          <a:blip r:embed="rId3"/>
          <a:srcRect/>
          <a:stretch>
            <a:fillRect/>
          </a:stretch>
        </p:blipFill>
        <p:spPr bwMode="auto">
          <a:xfrm>
            <a:off x="438150" y="4073525"/>
            <a:ext cx="2274888" cy="2454275"/>
          </a:xfrm>
          <a:prstGeom prst="rect">
            <a:avLst/>
          </a:prstGeom>
          <a:noFill/>
        </p:spPr>
      </p:pic>
      <p:sp>
        <p:nvSpPr>
          <p:cNvPr id="28688" name="Text Box 16"/>
          <p:cNvSpPr txBox="1">
            <a:spLocks noChangeArrowheads="1"/>
          </p:cNvSpPr>
          <p:nvPr/>
        </p:nvSpPr>
        <p:spPr bwMode="auto">
          <a:xfrm>
            <a:off x="3184525" y="4056063"/>
            <a:ext cx="1889125" cy="1430337"/>
          </a:xfrm>
          <a:prstGeom prst="rect">
            <a:avLst/>
          </a:prstGeom>
          <a:noFill/>
          <a:ln w="9525">
            <a:noFill/>
            <a:miter lim="800000"/>
            <a:headEnd/>
            <a:tailEnd/>
          </a:ln>
          <a:effectLst/>
        </p:spPr>
        <p:txBody>
          <a:bodyPr>
            <a:spAutoFit/>
          </a:bodyPr>
          <a:lstStyle/>
          <a:p>
            <a:pPr defTabSz="914400">
              <a:spcBef>
                <a:spcPct val="50000"/>
              </a:spcBef>
            </a:pPr>
            <a:r>
              <a:rPr lang="en-US" sz="1400"/>
              <a:t>In the 1880s, metal hot combs were invented. They used the hot comb to press and straighten kinky hair.</a:t>
            </a:r>
            <a:r>
              <a:rPr lang="en-US"/>
              <a:t> </a:t>
            </a:r>
          </a:p>
        </p:txBody>
      </p:sp>
      <p:sp>
        <p:nvSpPr>
          <p:cNvPr id="28691" name="Text Box 19"/>
          <p:cNvSpPr txBox="1">
            <a:spLocks noChangeArrowheads="1"/>
          </p:cNvSpPr>
          <p:nvPr/>
        </p:nvSpPr>
        <p:spPr bwMode="auto">
          <a:xfrm>
            <a:off x="8421688" y="1563688"/>
            <a:ext cx="1312862" cy="1855787"/>
          </a:xfrm>
          <a:prstGeom prst="rect">
            <a:avLst/>
          </a:prstGeom>
          <a:noFill/>
          <a:ln w="9525">
            <a:noFill/>
            <a:miter lim="800000"/>
            <a:headEnd/>
            <a:tailEnd/>
          </a:ln>
          <a:effectLst/>
        </p:spPr>
        <p:txBody>
          <a:bodyPr>
            <a:spAutoFit/>
          </a:bodyPr>
          <a:lstStyle/>
          <a:p>
            <a:pPr defTabSz="914400">
              <a:spcBef>
                <a:spcPct val="50000"/>
              </a:spcBef>
            </a:pPr>
            <a:r>
              <a:rPr lang="en-US" sz="1400"/>
              <a:t>In the 1800s, slaves rely on bacon grease, butter and kerosene as hair conditioners and cleaners.</a:t>
            </a:r>
            <a:r>
              <a:rPr lang="en-US"/>
              <a:t>  </a:t>
            </a:r>
          </a:p>
        </p:txBody>
      </p:sp>
      <p:pic>
        <p:nvPicPr>
          <p:cNvPr id="28693" name="Picture 21" descr="main1"/>
          <p:cNvPicPr>
            <a:picLocks noChangeAspect="1" noChangeArrowheads="1"/>
          </p:cNvPicPr>
          <p:nvPr/>
        </p:nvPicPr>
        <p:blipFill>
          <a:blip r:embed="rId4"/>
          <a:srcRect/>
          <a:stretch>
            <a:fillRect/>
          </a:stretch>
        </p:blipFill>
        <p:spPr bwMode="auto">
          <a:xfrm>
            <a:off x="5354638" y="1277938"/>
            <a:ext cx="2878137" cy="2565400"/>
          </a:xfrm>
          <a:prstGeom prst="rect">
            <a:avLst/>
          </a:prstGeom>
          <a:noFill/>
        </p:spPr>
      </p:pic>
      <p:pic>
        <p:nvPicPr>
          <p:cNvPr id="28695" name="Picture 23" descr="022312 1952 ATimelineof3 A Timeline of Black Hair In History"/>
          <p:cNvPicPr>
            <a:picLocks noChangeAspect="1" noChangeArrowheads="1"/>
          </p:cNvPicPr>
          <p:nvPr/>
        </p:nvPicPr>
        <p:blipFill>
          <a:blip r:embed="rId5"/>
          <a:srcRect/>
          <a:stretch>
            <a:fillRect/>
          </a:stretch>
        </p:blipFill>
        <p:spPr bwMode="auto">
          <a:xfrm>
            <a:off x="5400675" y="3927475"/>
            <a:ext cx="2532063" cy="2625725"/>
          </a:xfrm>
          <a:prstGeom prst="rect">
            <a:avLst/>
          </a:prstGeom>
          <a:noFill/>
        </p:spPr>
      </p:pic>
      <p:sp>
        <p:nvSpPr>
          <p:cNvPr id="28696" name="Text Box 24"/>
          <p:cNvSpPr txBox="1">
            <a:spLocks noChangeArrowheads="1"/>
          </p:cNvSpPr>
          <p:nvPr/>
        </p:nvSpPr>
        <p:spPr bwMode="auto">
          <a:xfrm>
            <a:off x="8243888" y="4173538"/>
            <a:ext cx="1947862" cy="1155700"/>
          </a:xfrm>
          <a:prstGeom prst="rect">
            <a:avLst/>
          </a:prstGeom>
          <a:noFill/>
          <a:ln w="9525">
            <a:noFill/>
            <a:miter lim="800000"/>
            <a:headEnd/>
            <a:tailEnd/>
          </a:ln>
          <a:effectLst/>
        </p:spPr>
        <p:txBody>
          <a:bodyPr>
            <a:spAutoFit/>
          </a:bodyPr>
          <a:lstStyle/>
          <a:p>
            <a:pPr defTabSz="914400">
              <a:spcBef>
                <a:spcPct val="50000"/>
              </a:spcBef>
            </a:pPr>
            <a:r>
              <a:rPr lang="en-US" sz="1400"/>
              <a:t>In the 1900s, cornrows became very popular. They used it popularly with braids.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3154363" y="284163"/>
            <a:ext cx="2373312" cy="1968500"/>
          </a:xfrm>
        </p:spPr>
        <p:txBody>
          <a:bodyPr/>
          <a:lstStyle/>
          <a:p>
            <a:r>
              <a:rPr lang="en-US" sz="1400" smtClean="0">
                <a:solidFill>
                  <a:schemeClr val="tx1"/>
                </a:solidFill>
              </a:rPr>
              <a:t>In 1971, Jheri curls was very popular In the black scene. The curly perm was a ultra-moist hairstyle that is also very common now.</a:t>
            </a:r>
          </a:p>
        </p:txBody>
      </p:sp>
      <p:pic>
        <p:nvPicPr>
          <p:cNvPr id="30725" name="Picture 5" descr="th?id=H"/>
          <p:cNvPicPr>
            <a:picLocks noChangeAspect="1" noChangeArrowheads="1"/>
          </p:cNvPicPr>
          <p:nvPr/>
        </p:nvPicPr>
        <p:blipFill>
          <a:blip r:embed="rId2"/>
          <a:srcRect/>
          <a:stretch>
            <a:fillRect/>
          </a:stretch>
        </p:blipFill>
        <p:spPr bwMode="auto">
          <a:xfrm>
            <a:off x="160338" y="46038"/>
            <a:ext cx="2857500" cy="2857500"/>
          </a:xfrm>
          <a:prstGeom prst="rect">
            <a:avLst/>
          </a:prstGeom>
          <a:noFill/>
        </p:spPr>
      </p:pic>
      <p:pic>
        <p:nvPicPr>
          <p:cNvPr id="30728" name="Picture 8" descr="ANd9GcQIPDygwkb4hLGBD2kcuHzZpiw34juoz5318nPxBU8sFLWPHP872A"/>
          <p:cNvPicPr>
            <a:picLocks noChangeAspect="1" noChangeArrowheads="1"/>
          </p:cNvPicPr>
          <p:nvPr/>
        </p:nvPicPr>
        <p:blipFill>
          <a:blip r:embed="rId3"/>
          <a:srcRect/>
          <a:stretch>
            <a:fillRect/>
          </a:stretch>
        </p:blipFill>
        <p:spPr bwMode="auto">
          <a:xfrm>
            <a:off x="6221413" y="266700"/>
            <a:ext cx="2182812" cy="2994025"/>
          </a:xfrm>
          <a:prstGeom prst="rect">
            <a:avLst/>
          </a:prstGeom>
          <a:noFill/>
        </p:spPr>
      </p:pic>
      <p:sp>
        <p:nvSpPr>
          <p:cNvPr id="30729" name="Text Box 9"/>
          <p:cNvSpPr txBox="1">
            <a:spLocks noChangeArrowheads="1"/>
          </p:cNvSpPr>
          <p:nvPr/>
        </p:nvSpPr>
        <p:spPr bwMode="auto">
          <a:xfrm>
            <a:off x="8642350" y="471488"/>
            <a:ext cx="2182813" cy="1803400"/>
          </a:xfrm>
          <a:prstGeom prst="rect">
            <a:avLst/>
          </a:prstGeom>
          <a:noFill/>
          <a:ln w="9525">
            <a:noFill/>
            <a:miter lim="800000"/>
            <a:headEnd/>
            <a:tailEnd/>
          </a:ln>
          <a:effectLst/>
        </p:spPr>
        <p:txBody>
          <a:bodyPr>
            <a:spAutoFit/>
          </a:bodyPr>
          <a:lstStyle/>
          <a:p>
            <a:pPr defTabSz="914400">
              <a:spcBef>
                <a:spcPct val="50000"/>
              </a:spcBef>
            </a:pPr>
            <a:r>
              <a:rPr lang="en-US" sz="1600"/>
              <a:t>In the 1990s, girls started using weave. In 2000, about 25% of all African American girls were wearing some type of hair addiction.</a:t>
            </a:r>
          </a:p>
        </p:txBody>
      </p:sp>
      <p:pic>
        <p:nvPicPr>
          <p:cNvPr id="30731" name="Picture 11" descr="Miley-Cyrus-Center-Part-Long-Sleek-Hairstyle"/>
          <p:cNvPicPr>
            <a:picLocks noChangeAspect="1" noChangeArrowheads="1"/>
          </p:cNvPicPr>
          <p:nvPr/>
        </p:nvPicPr>
        <p:blipFill>
          <a:blip r:embed="rId4"/>
          <a:srcRect/>
          <a:stretch>
            <a:fillRect/>
          </a:stretch>
        </p:blipFill>
        <p:spPr bwMode="auto">
          <a:xfrm>
            <a:off x="355600" y="3190875"/>
            <a:ext cx="2514600" cy="3197225"/>
          </a:xfrm>
          <a:prstGeom prst="rect">
            <a:avLst/>
          </a:prstGeom>
          <a:noFill/>
        </p:spPr>
      </p:pic>
      <p:sp>
        <p:nvSpPr>
          <p:cNvPr id="30732" name="Text Box 12"/>
          <p:cNvSpPr txBox="1">
            <a:spLocks noChangeArrowheads="1"/>
          </p:cNvSpPr>
          <p:nvPr/>
        </p:nvSpPr>
        <p:spPr bwMode="auto">
          <a:xfrm>
            <a:off x="3259138" y="3495675"/>
            <a:ext cx="2095500" cy="366713"/>
          </a:xfrm>
          <a:prstGeom prst="rect">
            <a:avLst/>
          </a:prstGeom>
          <a:noFill/>
          <a:ln w="9525">
            <a:noFill/>
            <a:miter lim="800000"/>
            <a:headEnd/>
            <a:tailEnd/>
          </a:ln>
          <a:effectLst/>
        </p:spPr>
        <p:txBody>
          <a:bodyPr>
            <a:spAutoFit/>
          </a:bodyPr>
          <a:lstStyle/>
          <a:p>
            <a:pPr defTabSz="914400">
              <a:spcBef>
                <a:spcPct val="50000"/>
              </a:spcBef>
            </a:pPr>
            <a:endParaRPr lang="en-US"/>
          </a:p>
        </p:txBody>
      </p:sp>
      <p:sp>
        <p:nvSpPr>
          <p:cNvPr id="30733" name="Text Box 13"/>
          <p:cNvSpPr txBox="1">
            <a:spLocks noChangeArrowheads="1"/>
          </p:cNvSpPr>
          <p:nvPr/>
        </p:nvSpPr>
        <p:spPr bwMode="auto">
          <a:xfrm>
            <a:off x="3244850" y="3348038"/>
            <a:ext cx="1946275" cy="2219325"/>
          </a:xfrm>
          <a:prstGeom prst="rect">
            <a:avLst/>
          </a:prstGeom>
          <a:noFill/>
          <a:ln w="9525">
            <a:noFill/>
            <a:miter lim="800000"/>
            <a:headEnd/>
            <a:tailEnd/>
          </a:ln>
          <a:effectLst/>
        </p:spPr>
        <p:txBody>
          <a:bodyPr>
            <a:spAutoFit/>
          </a:bodyPr>
          <a:lstStyle/>
          <a:p>
            <a:pPr defTabSz="914400">
              <a:spcBef>
                <a:spcPct val="50000"/>
              </a:spcBef>
            </a:pPr>
            <a:r>
              <a:rPr lang="en-US" sz="1400"/>
              <a:t>In 2013, weaves became very popular. Many girls from different ethnicity use weave. Weave has become a big part of every female’s appearance especially in the African Diaspora.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AutoShape 5" descr="Displaying photo 1.JPG"/>
          <p:cNvSpPr>
            <a:spLocks noChangeAspect="1" noChangeArrowheads="1"/>
          </p:cNvSpPr>
          <p:nvPr/>
        </p:nvSpPr>
        <p:spPr bwMode="auto">
          <a:xfrm>
            <a:off x="5943600" y="3276600"/>
            <a:ext cx="304800" cy="304800"/>
          </a:xfrm>
          <a:prstGeom prst="rect">
            <a:avLst/>
          </a:prstGeom>
          <a:noFill/>
        </p:spPr>
        <p:txBody>
          <a:bodyPr/>
          <a:lstStyle/>
          <a:p>
            <a:endParaRPr lang="en-US"/>
          </a:p>
        </p:txBody>
      </p:sp>
      <p:sp>
        <p:nvSpPr>
          <p:cNvPr id="27655" name="AutoShape 7" descr="Displaying photo 1.JPG"/>
          <p:cNvSpPr>
            <a:spLocks noChangeAspect="1" noChangeArrowheads="1"/>
          </p:cNvSpPr>
          <p:nvPr/>
        </p:nvSpPr>
        <p:spPr bwMode="auto">
          <a:xfrm>
            <a:off x="5943600" y="3276600"/>
            <a:ext cx="304800" cy="304800"/>
          </a:xfrm>
          <a:prstGeom prst="rect">
            <a:avLst/>
          </a:prstGeom>
          <a:noFill/>
        </p:spPr>
        <p:txBody>
          <a:bodyPr/>
          <a:lstStyle/>
          <a:p>
            <a:endParaRPr lang="en-US"/>
          </a:p>
        </p:txBody>
      </p:sp>
      <p:pic>
        <p:nvPicPr>
          <p:cNvPr id="27657" name="Picture 9" descr="VQq7QHZIIOMXO39heKXKS6A5-MsfDY_7o2iFlb1XBfbD_MXxFdDoXDBARnshpGMKzg8QogdASDXvI1CCHWUlyBgo6jt4_2xwYzH9-KsTduSZuaW-KJ33ORrVoYt0JnSNAvMouY1KGmGwkw1sXO_w7UpCdOVthg3PbweobHEJqxfnLavQUiM-OGVK5CYTn7AMChwBKavo5koaS0qP5WG145BxfdeH33a4qTalKBqYwY60PCStZjOCw5jaPcvuUxS0hvZmG6yo79LiUc7kF3BjUKY0MF6baGbarOqi-o6cTd1JH-HERI7YqM7XacVfUbp91IagsYjRMmb3MNt2_XlYvuyGccgepq3IiS7QRtjgAgWoGkj1dfadmPiGBw_NCgO16rCmVtbjRWnln1v4-qfFTpE9HUFScw1EJDckNUIruUd48LQtV8-RMeUtarOq6xWWE36sER205I_Gq17OHg69VGTCgL8of5UUvESljJnYc46A_JBmJj8aatK-bZc5Q7YZFVchYlKGHcsAkeB3cGpez-opG1F3=w1155-h765-l75"/>
          <p:cNvPicPr>
            <a:picLocks noChangeAspect="1" noChangeArrowheads="1"/>
          </p:cNvPicPr>
          <p:nvPr/>
        </p:nvPicPr>
        <p:blipFill>
          <a:blip r:embed="rId2"/>
          <a:srcRect/>
          <a:stretch>
            <a:fillRect/>
          </a:stretch>
        </p:blipFill>
        <p:spPr bwMode="auto">
          <a:xfrm>
            <a:off x="2181225" y="228600"/>
            <a:ext cx="3224213" cy="3565525"/>
          </a:xfrm>
          <a:prstGeom prst="rect">
            <a:avLst/>
          </a:prstGeom>
          <a:noFill/>
        </p:spPr>
      </p:pic>
      <p:pic>
        <p:nvPicPr>
          <p:cNvPr id="27659" name="Picture 11" descr="C2kZvlqS6ayMDnLffAdury4gT9wHFsZJb2yOme5vsY7q1je0pWTltSP_qi7NDQlNhJ1EwxEUe5mjLZhpjov9B3d-CphN0F1kVT2n4dtDONbFWyMgFEOz5i5yzKqBYkdalHWYKiovrYIwHXihRDjazdnynbEE_am26JR3KhsFjgoM7UhCfINju23jHRoc_c_LBQ0JRLI06wQP_fNoqR0gAtaklGYvP6kWrXzMFYq8DEVvN5trkG0laa-JkPYFbwjO-dyE9lhldkir6AgYXzuSE7ZuZuYKX_XeNxi04oJ10Rf8x6ZVyXqPFwEuaPi3QPbW9ejquziaDknDWgm-VZlklSq1YuPXwnngthlJudAmt2OM7Ex6SunNy07erapNft_zLX37CecyTIuzYcEDOL5cVleIaQDEJikz8CCJyMg75wMtNdaENCN7La8Y5ymOfxqRgkP0b2rC2ZNqOjRpFFCC0-G_sVzbdGkavQkiOzvppIv1Vzt9KmpxXYSiODRFqsRcE8u_nya6py7A5VdEvojPGGallQR3J-8VqA=w1155-h765-l75"/>
          <p:cNvPicPr>
            <a:picLocks noChangeAspect="1" noChangeArrowheads="1"/>
          </p:cNvPicPr>
          <p:nvPr/>
        </p:nvPicPr>
        <p:blipFill>
          <a:blip r:embed="rId3"/>
          <a:srcRect/>
          <a:stretch>
            <a:fillRect/>
          </a:stretch>
        </p:blipFill>
        <p:spPr bwMode="auto">
          <a:xfrm>
            <a:off x="5427663" y="177800"/>
            <a:ext cx="3389312" cy="3573463"/>
          </a:xfrm>
          <a:prstGeom prst="rect">
            <a:avLst/>
          </a:prstGeom>
          <a:noFill/>
        </p:spPr>
      </p:pic>
      <p:pic>
        <p:nvPicPr>
          <p:cNvPr id="27661" name="Picture 13" descr="zjb-qNiFR0mrBoqHfF86fz3BMfWGGl4KOL5JWnSNXlhEKuouOblCXZln3Lg6Le6ny2-7G02YXUf9-5GLenDh1C8femdey5V6QzJRcp1yRDwnG9IlX8YOI1E_gtHx3JW6ajoXGJv2r6QhtFGk3vJDI3-SUY7uLV6AC7Y02HqiIAcbXs01bgK3gZkxBNRsk8YypEMeiPwXDjsskOdzqrhQMwxYpV1WXCbaOa746xXY3m_o8CAOg_Hh5cf7lAEfJKjp0uO2Hq-aKDSLAIcTIOAsIM_Hcx0YzyWBaValMyECVA2oUd6VxVKu69N8hbSVBwWKGLFb8j39skBOg3R8j3lS5Q9-4buQguJtKYPLqpzWvyF2EX8mXIonshDz8CzWm8Q-1UvWXFRJY_7VMG3swAaxUpuJGhAD46UTNXLnYd0ghKULsKRm3pGdfFdD4sXt3KwNyD-0668KnzoVbVoyaPNUy6rXsYoMVebnPOWg9h6jQA9clCFCw5WnabTTSds62p8W6cOmj20rk7z9dSpK7K9zkZJuNJk0bNTb8A=w1155-h765-l75"/>
          <p:cNvPicPr>
            <a:picLocks noChangeAspect="1" noChangeArrowheads="1"/>
          </p:cNvPicPr>
          <p:nvPr/>
        </p:nvPicPr>
        <p:blipFill>
          <a:blip r:embed="rId4"/>
          <a:srcRect/>
          <a:stretch>
            <a:fillRect/>
          </a:stretch>
        </p:blipFill>
        <p:spPr bwMode="auto">
          <a:xfrm>
            <a:off x="3435350" y="3730625"/>
            <a:ext cx="3498850" cy="3127375"/>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8489" y="591669"/>
            <a:ext cx="6852621" cy="646331"/>
          </a:xfrm>
          <a:prstGeom prst="rect">
            <a:avLst/>
          </a:prstGeom>
          <a:noFill/>
        </p:spPr>
        <p:txBody>
          <a:bodyPr wrap="square" rtlCol="0">
            <a:spAutoFit/>
          </a:bodyPr>
          <a:lstStyle/>
          <a:p>
            <a:r>
              <a:rPr lang="en-US" dirty="0" smtClean="0">
                <a:solidFill>
                  <a:schemeClr val="accent6">
                    <a:lumMod val="75000"/>
                  </a:schemeClr>
                </a:solidFill>
                <a:latin typeface="Broadway" panose="04040905080B02020502" pitchFamily="82" charset="0"/>
              </a:rPr>
              <a:t>                                      </a:t>
            </a:r>
            <a:r>
              <a:rPr lang="en-US" sz="3600" dirty="0" smtClean="0">
                <a:solidFill>
                  <a:schemeClr val="accent6">
                    <a:lumMod val="75000"/>
                  </a:schemeClr>
                </a:solidFill>
                <a:latin typeface="Broadway" panose="04040905080B02020502" pitchFamily="82" charset="0"/>
              </a:rPr>
              <a:t>Bibliography</a:t>
            </a:r>
            <a:endParaRPr lang="en-US" sz="3600" dirty="0">
              <a:solidFill>
                <a:schemeClr val="accent6">
                  <a:lumMod val="75000"/>
                </a:schemeClr>
              </a:solidFill>
              <a:latin typeface="Broadway" panose="04040905080B02020502" pitchFamily="82" charset="0"/>
            </a:endParaRPr>
          </a:p>
        </p:txBody>
      </p:sp>
      <p:sp>
        <p:nvSpPr>
          <p:cNvPr id="3" name="TextBox 2"/>
          <p:cNvSpPr txBox="1"/>
          <p:nvPr/>
        </p:nvSpPr>
        <p:spPr>
          <a:xfrm>
            <a:off x="839097" y="1861073"/>
            <a:ext cx="8197328" cy="1815882"/>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Wadyka,S. (2005) Treating the Scalp with Respect and Products.NewYork.NYTimes.com</a:t>
            </a:r>
          </a:p>
          <a:p>
            <a:pPr marL="285750" indent="-285750">
              <a:buFont typeface="Arial" panose="020B0604020202020204" pitchFamily="34" charset="0"/>
              <a:buChar char="•"/>
            </a:pPr>
            <a:r>
              <a:rPr lang="en-US" sz="1400" dirty="0">
                <a:hlinkClick r:id="rId2"/>
              </a:rPr>
              <a:t>http://www.madamewalker.net</a:t>
            </a:r>
            <a:r>
              <a:rPr lang="en-US" sz="1400" dirty="0" smtClean="0">
                <a:hlinkClick r:id="rId2"/>
              </a:rPr>
              <a:t>/</a:t>
            </a:r>
            <a:endParaRPr lang="en-US" sz="1400" dirty="0" smtClean="0"/>
          </a:p>
          <a:p>
            <a:pPr marL="285750" indent="-285750">
              <a:buFont typeface="Arial" panose="020B0604020202020204" pitchFamily="34" charset="0"/>
              <a:buChar char="•"/>
            </a:pPr>
            <a:r>
              <a:rPr lang="en-US" sz="1400" dirty="0">
                <a:hlinkClick r:id="rId3"/>
              </a:rPr>
              <a:t>http://hellobeautiful.com/2012/06/26/rihanna-haircuts</a:t>
            </a:r>
            <a:r>
              <a:rPr lang="en-US" sz="1400" dirty="0" smtClean="0">
                <a:hlinkClick r:id="rId3"/>
              </a:rPr>
              <a:t>/</a:t>
            </a:r>
            <a:endParaRPr lang="en-US" sz="1400" dirty="0" smtClean="0"/>
          </a:p>
          <a:p>
            <a:pPr marL="285750" indent="-285750">
              <a:buFont typeface="Arial" panose="020B0604020202020204" pitchFamily="34" charset="0"/>
              <a:buChar char="•"/>
            </a:pPr>
            <a:r>
              <a:rPr lang="en-US" sz="1400" dirty="0" err="1" smtClean="0"/>
              <a:t>Louis,C</a:t>
            </a:r>
            <a:r>
              <a:rPr lang="en-US" sz="1400" dirty="0" smtClean="0"/>
              <a:t>. (2009) Black Hair, Still tangled in Politics.NewYork.NYTimes.com</a:t>
            </a:r>
          </a:p>
          <a:p>
            <a:pPr marL="285750" indent="-285750">
              <a:buFont typeface="Arial" panose="020B0604020202020204" pitchFamily="34" charset="0"/>
              <a:buChar char="•"/>
            </a:pPr>
            <a:r>
              <a:rPr lang="en-US" sz="1400" dirty="0" err="1" smtClean="0"/>
              <a:t>Fischler,M</a:t>
            </a:r>
            <a:r>
              <a:rPr lang="en-US" sz="1400" dirty="0" smtClean="0"/>
              <a:t>. (2007) Taming Frizz and Setting Curls Free.NewYork.NYTimes.com</a:t>
            </a:r>
          </a:p>
          <a:p>
            <a:pPr marL="285750" indent="-285750">
              <a:buFont typeface="Arial" panose="020B0604020202020204" pitchFamily="34" charset="0"/>
              <a:buChar char="•"/>
            </a:pPr>
            <a:endParaRPr lang="en-US" sz="1400" dirty="0" smtClean="0"/>
          </a:p>
          <a:p>
            <a:endParaRPr lang="en-US" sz="1400" dirty="0" smtClean="0"/>
          </a:p>
          <a:p>
            <a:endParaRPr lang="en-US" sz="1400" dirty="0"/>
          </a:p>
        </p:txBody>
      </p:sp>
    </p:spTree>
    <p:extLst>
      <p:ext uri="{BB962C8B-B14F-4D97-AF65-F5344CB8AC3E}">
        <p14:creationId xmlns:p14="http://schemas.microsoft.com/office/powerpoint/2010/main" val="42059396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375</TotalTime>
  <Words>476</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Broadway</vt:lpstr>
      <vt:lpstr>Trebuchet MS</vt:lpstr>
      <vt:lpstr>Wingdings 3</vt:lpstr>
      <vt:lpstr>Facet</vt:lpstr>
      <vt:lpstr>Taming African American Hair</vt:lpstr>
      <vt:lpstr>Don’t touch my hair !</vt:lpstr>
      <vt:lpstr>You don’t know much depth history on hair unless you know Madame CJ Walker</vt:lpstr>
      <vt:lpstr>                                              Madame Walker's CRITERIA VEGETABLE SHAMPOO perfectly cleanses hairstyling products, environmental impurities and oil from the hair, without stripping it of vital moisture, thus allowing the hair to protect, improve and repair itself.</vt:lpstr>
      <vt:lpstr>Self Image</vt:lpstr>
      <vt:lpstr>Timeline of black hair in history</vt:lpstr>
      <vt:lpstr>In 1971, Jheri curls was very popular In the black scene. The curly perm was a ultra-moist hairstyle that is also very common now.</vt:lpstr>
      <vt:lpstr>PowerPoint Presentation</vt:lpstr>
      <vt:lpstr>PowerPoint Presentation</vt:lpstr>
    </vt:vector>
  </TitlesOfParts>
  <Company>NYCCT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Taming African American Hair</dc:title>
  <dc:creator>E11</dc:creator>
  <cp:lastModifiedBy>ITMS</cp:lastModifiedBy>
  <cp:revision>14</cp:revision>
  <dcterms:created xsi:type="dcterms:W3CDTF">2013-12-03T16:57:12Z</dcterms:created>
  <dcterms:modified xsi:type="dcterms:W3CDTF">2013-12-19T00:47:05Z</dcterms:modified>
</cp:coreProperties>
</file>