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57" r:id="rId3"/>
    <p:sldId id="268" r:id="rId4"/>
    <p:sldId id="270" r:id="rId5"/>
    <p:sldId id="269" r:id="rId6"/>
    <p:sldId id="274" r:id="rId7"/>
    <p:sldId id="271" r:id="rId8"/>
    <p:sldId id="267" r:id="rId9"/>
    <p:sldId id="273" r:id="rId10"/>
    <p:sldId id="266"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660"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2724" y="8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pPr/>
              <a:t>5/24/2014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pPr/>
              <a:t>‹#›</a:t>
            </a:fld>
            <a:endParaRPr lang="en-US" dirty="0"/>
          </a:p>
        </p:txBody>
      </p:sp>
    </p:spTree>
    <p:extLst>
      <p:ext uri="{BB962C8B-B14F-4D97-AF65-F5344CB8AC3E}">
        <p14:creationId xmlns=""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pPr/>
              <a:t>5/24/2014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pPr/>
              <a:t>‹#›</a:t>
            </a:fld>
            <a:endParaRPr lang="en-US" dirty="0"/>
          </a:p>
        </p:txBody>
      </p:sp>
    </p:spTree>
    <p:extLst>
      <p:ext uri="{BB962C8B-B14F-4D97-AF65-F5344CB8AC3E}">
        <p14:creationId xmlns=""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dirty="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 xmlns:p14="http://schemas.microsoft.com/office/powerpoint/2010/main" val="5125859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pPr/>
              <a:t>5/24/2014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 xmlns:p14="http://schemas.microsoft.com/office/powerpoint/2010/main" val="1067590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pPr/>
              <a:t>5/24/2014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dirty="0"/>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 xmlns:p14="http://schemas.microsoft.com/office/powerpoint/2010/main" val="39440104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pPr/>
              <a:t>5/24/2014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 xmlns:p14="http://schemas.microsoft.com/office/powerpoint/2010/main" val="10929453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9871318" y="685800"/>
            <a:ext cx="1033272" cy="5486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pPr/>
              <a:t>5/24/2014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 xmlns:p14="http://schemas.microsoft.com/office/powerpoint/2010/main" val="18041103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pPr/>
              <a:t>5/24/2014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 xmlns:p14="http://schemas.microsoft.com/office/powerpoint/2010/main" val="25961823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smtClean="0"/>
              <a:t>Click icon to add picture</a:t>
            </a:r>
            <a:endParaRPr lang="en-US" dirty="0"/>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dirty="0">
                <a:latin typeface="Arial" pitchFamily="34" charset="0"/>
                <a:cs typeface="Arial" pitchFamily="34" charset="0"/>
              </a:rPr>
              <a:t>NOTE:</a:t>
            </a:r>
          </a:p>
          <a:p>
            <a:r>
              <a:rPr sz="1200" i="1" dirty="0">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 xmlns:p14="http://schemas.microsoft.com/office/powerpoint/2010/main" val="2402813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15196429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pPr/>
              <a:t>5/24/2014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 xmlns:p14="http://schemas.microsoft.com/office/powerpoint/2010/main" val="24482060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pPr/>
              <a:t>5/24/2014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 xmlns:p14="http://schemas.microsoft.com/office/powerpoint/2010/main" val="26023603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pPr/>
              <a:t>5/24/2014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 xmlns:p14="http://schemas.microsoft.com/office/powerpoint/2010/main" val="3397337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pPr/>
              <a:t>5/24/2014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 xmlns:p14="http://schemas.microsoft.com/office/powerpoint/2010/main" val="29836364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pPr/>
              <a:t>5/24/2014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 xmlns:p14="http://schemas.microsoft.com/office/powerpoint/2010/main" val="2547638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5/24/2014</a:t>
            </a:fld>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dirty="0"/>
          </a:p>
        </p:txBody>
      </p:sp>
    </p:spTree>
    <p:extLst>
      <p:ext uri="{BB962C8B-B14F-4D97-AF65-F5344CB8AC3E}">
        <p14:creationId xmlns=""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docid=Kf01l76wOkKZmM&amp;tbnid=o2k_HWhUaIudqM:&amp;ved=0CAUQjRw&amp;url=http://bgr.com/tag/family-plans/&amp;ei=TCp9U47IEOnmsASYjoDwAg&amp;bvm=bv.67229260,d.aWw&amp;psig=AFQjCNGLNnmjBBQBcSQKIehpQdq2FXwtZg&amp;ust=1400798141490611"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source=images&amp;cd=&amp;cad=rja&amp;uact=8&amp;docid=WIzvbIjteUlHRM&amp;tbnid=Dbpf1pqhvfZ0OM:&amp;ved=0CAUQjRw&amp;url=http://www.phonedog.com/2010/07/07/t-mobile-3-000-minute-plan-gets-all-official/&amp;ei=tyl9U_3eI_ffsAS264KgBg&amp;bvm=bv.67229260,d.aWw&amp;psig=AFQjCNEx2oTs60dZGFkUEVBYKLTAnniPyA&amp;ust=1400797780965360"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www.google.com/url?sa=i&amp;rct=j&amp;q=&amp;esrc=s&amp;source=images&amp;cd=&amp;cad=rja&amp;uact=8&amp;docid=ZO9FdcB6IJHAcM&amp;tbnid=FjWCfglesMQs0M:&amp;ved=0CAUQjRw&amp;url=http://www.macrumors.com/2014/01/08/tmobile-uncarrier-4/&amp;ei=cil9U9H5AcfNsQS62oBw&amp;bvm=bv.67229260,d.aWw&amp;psig=AFQjCNEx2oTs60dZGFkUEVBYKLTAnniPyA&amp;ust=1400797780965360" TargetMode="External"/><Relationship Id="rId1" Type="http://schemas.openxmlformats.org/officeDocument/2006/relationships/slideLayout" Target="../slideLayouts/slideLayout8.xml"/><Relationship Id="rId6" Type="http://schemas.openxmlformats.org/officeDocument/2006/relationships/hyperlink" Target="http://www.google.com/url?sa=i&amp;rct=j&amp;q=&amp;esrc=s&amp;source=images&amp;cd=&amp;cad=rja&amp;uact=8&amp;docid=YRCy5Pa45pzC0M&amp;tbnid=1dEWJqvVgirrCM:&amp;ved=0CAUQjRw&amp;url=http://www.macrumors.com/2014/02/02/att-value-plans-families/&amp;ei=CCp9U-f2NIvJsQS92YCAAQ&amp;bvm=bv.67229260,d.aWw&amp;psig=AFQjCNEx2oTs60dZGFkUEVBYKLTAnniPyA&amp;ust=1400797780965360" TargetMode="External"/><Relationship Id="rId5" Type="http://schemas.openxmlformats.org/officeDocument/2006/relationships/image" Target="../media/image12.png"/><Relationship Id="rId4" Type="http://schemas.openxmlformats.org/officeDocument/2006/relationships/hyperlink" Target="http://www.google.com/url?sa=i&amp;rct=j&amp;q=&amp;esrc=s&amp;source=images&amp;cd=&amp;cad=rja&amp;uact=8&amp;docid=MqJ2BoYCA3HA1M&amp;tbnid=vDyq1lWVL-ttlM:&amp;ved=0CAUQjRw&amp;url=http://www.t-mobile.com/simple-choice-international-plans.html&amp;ei=3ih9U5yVOpDMsQSYo4CgBg&amp;bvm=bv.67229260,d.aWw&amp;psig=AFQjCNEx2oTs60dZGFkUEVBYKLTAnniPyA&amp;ust=14007977809653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T-mobile Family comes first.</a:t>
            </a:r>
            <a:endParaRPr lang="en-US" dirty="0"/>
          </a:p>
        </p:txBody>
      </p:sp>
      <p:sp>
        <p:nvSpPr>
          <p:cNvPr id="3" name="Subtitle 2"/>
          <p:cNvSpPr>
            <a:spLocks noGrp="1"/>
          </p:cNvSpPr>
          <p:nvPr>
            <p:ph type="subTitle" idx="1"/>
          </p:nvPr>
        </p:nvSpPr>
        <p:spPr/>
        <p:txBody>
          <a:bodyPr/>
          <a:lstStyle/>
          <a:p>
            <a:r>
              <a:rPr lang="en-US" dirty="0" smtClean="0"/>
              <a:t>Shawn Chowdhury</a:t>
            </a:r>
            <a:endParaRPr lang="en-US" dirty="0"/>
          </a:p>
        </p:txBody>
      </p:sp>
      <p:pic>
        <p:nvPicPr>
          <p:cNvPr id="5" name="Picture Placeholder 4" descr="City street with motion blur"/>
          <p:cNvPicPr>
            <a:picLocks noGrp="1" noChangeAspect="1"/>
          </p:cNvPicPr>
          <p:nvPr>
            <p:ph type="pic" sz="quarter" idx="10"/>
          </p:nvPr>
        </p:nvPicPr>
        <p:blipFill>
          <a:blip r:embed="rId2" cstate="print">
            <a:extLst>
              <a:ext uri="{28A0092B-C50C-407E-A947-70E740481C1C}">
                <a14:useLocalDpi xmlns="" xmlns:a14="http://schemas.microsoft.com/office/drawing/2010/main" val="0"/>
              </a:ext>
            </a:extLst>
          </a:blip>
          <a:srcRect/>
          <a:stretch>
            <a:fillRect/>
          </a:stretch>
        </p:blipFill>
        <p:spPr/>
      </p:pic>
    </p:spTree>
    <p:extLst>
      <p:ext uri="{BB962C8B-B14F-4D97-AF65-F5344CB8AC3E}">
        <p14:creationId xmlns="" xmlns:p14="http://schemas.microsoft.com/office/powerpoint/2010/main" val="13805955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5058" y="2644170"/>
            <a:ext cx="1261884" cy="1569660"/>
          </a:xfrm>
          <a:prstGeom prst="rect">
            <a:avLst/>
          </a:prstGeom>
        </p:spPr>
        <p:txBody>
          <a:bodyPr wrap="none">
            <a:spAutoFit/>
          </a:bodyPr>
          <a:lstStyle/>
          <a:p>
            <a:pPr>
              <a:lnSpc>
                <a:spcPct val="200000"/>
              </a:lnSpc>
            </a:pPr>
            <a:r>
              <a:rPr lang="en-US" sz="4800" dirty="0">
                <a:solidFill>
                  <a:srgbClr val="D000A8"/>
                </a:solidFill>
                <a:latin typeface="Bell MT" panose="02020503060305020303" pitchFamily="18" charset="0"/>
                <a:ea typeface="Calibri" panose="020F0502020204030204" pitchFamily="34" charset="0"/>
                <a:cs typeface="Times New Roman" panose="02020603050405020304" pitchFamily="18" charset="0"/>
              </a:rPr>
              <a:t>FIN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8137940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2.bgr.com/2012/05/t-mobile-sign-4.jpg?w=625">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41172" y="608074"/>
            <a:ext cx="10682416" cy="5702112"/>
          </a:xfrm>
          <a:prstGeom prst="rect">
            <a:avLst/>
          </a:prstGeom>
          <a:noFill/>
          <a:ln>
            <a:noFill/>
          </a:ln>
        </p:spPr>
      </p:pic>
    </p:spTree>
    <p:extLst>
      <p:ext uri="{BB962C8B-B14F-4D97-AF65-F5344CB8AC3E}">
        <p14:creationId xmlns="" xmlns:p14="http://schemas.microsoft.com/office/powerpoint/2010/main" val="14678532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1159" y="305572"/>
            <a:ext cx="4495800" cy="4286250"/>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02221" y="4802531"/>
            <a:ext cx="2733675" cy="1800225"/>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10888" y="2815153"/>
            <a:ext cx="6626884" cy="3727622"/>
          </a:xfrm>
          <a:prstGeom prst="rect">
            <a:avLst/>
          </a:prstGeom>
        </p:spPr>
      </p:pic>
      <p:pic>
        <p:nvPicPr>
          <p:cNvPr id="5" name="Picture 4"/>
          <p:cNvPicPr>
            <a:picLocks noChangeAspect="1"/>
          </p:cNvPicPr>
          <p:nvPr/>
        </p:nvPicPr>
        <p:blipFill>
          <a:blip r:embed="rId5" cstate="print"/>
          <a:stretch>
            <a:fillRect/>
          </a:stretch>
        </p:blipFill>
        <p:spPr>
          <a:xfrm>
            <a:off x="5052468" y="434288"/>
            <a:ext cx="6943725" cy="2105025"/>
          </a:xfrm>
          <a:prstGeom prst="rect">
            <a:avLst/>
          </a:prstGeom>
        </p:spPr>
      </p:pic>
    </p:spTree>
    <p:extLst>
      <p:ext uri="{BB962C8B-B14F-4D97-AF65-F5344CB8AC3E}">
        <p14:creationId xmlns="" xmlns:p14="http://schemas.microsoft.com/office/powerpoint/2010/main" val="36876864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89083" y="1268091"/>
            <a:ext cx="5736906" cy="5420091"/>
          </a:xfrm>
          <a:prstGeom prst="rect">
            <a:avLst/>
          </a:prstGeom>
        </p:spPr>
      </p:pic>
      <p:sp>
        <p:nvSpPr>
          <p:cNvPr id="3" name="TextBox 2"/>
          <p:cNvSpPr txBox="1"/>
          <p:nvPr/>
        </p:nvSpPr>
        <p:spPr>
          <a:xfrm>
            <a:off x="674273" y="181344"/>
            <a:ext cx="10703571" cy="1015663"/>
          </a:xfrm>
          <a:prstGeom prst="rect">
            <a:avLst/>
          </a:prstGeom>
          <a:noFill/>
        </p:spPr>
        <p:txBody>
          <a:bodyPr wrap="none" rtlCol="0">
            <a:spAutoFit/>
          </a:bodyPr>
          <a:lstStyle/>
          <a:p>
            <a:r>
              <a:rPr lang="en-US" sz="6000" dirty="0" smtClean="0"/>
              <a:t>Introducing Family Allowance</a:t>
            </a:r>
            <a:r>
              <a:rPr lang="en-US" dirty="0" smtClean="0"/>
              <a:t>.</a:t>
            </a:r>
            <a:endParaRPr lang="en-US" dirty="0"/>
          </a:p>
        </p:txBody>
      </p:sp>
    </p:spTree>
    <p:extLst>
      <p:ext uri="{BB962C8B-B14F-4D97-AF65-F5344CB8AC3E}">
        <p14:creationId xmlns="" xmlns:p14="http://schemas.microsoft.com/office/powerpoint/2010/main" val="2853889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657" y="437990"/>
            <a:ext cx="10136108" cy="830997"/>
          </a:xfrm>
          <a:prstGeom prst="rect">
            <a:avLst/>
          </a:prstGeom>
          <a:noFill/>
        </p:spPr>
        <p:txBody>
          <a:bodyPr wrap="none" rtlCol="0">
            <a:spAutoFit/>
          </a:bodyPr>
          <a:lstStyle/>
          <a:p>
            <a:r>
              <a:rPr lang="en-US" sz="4800" b="1" u="sng" dirty="0" smtClean="0"/>
              <a:t>Six Major Principles Of Persuasion</a:t>
            </a:r>
            <a:endParaRPr lang="en-US" sz="4800" b="1" u="sng" dirty="0"/>
          </a:p>
        </p:txBody>
      </p:sp>
      <p:sp>
        <p:nvSpPr>
          <p:cNvPr id="3" name="TextBox 2"/>
          <p:cNvSpPr txBox="1"/>
          <p:nvPr/>
        </p:nvSpPr>
        <p:spPr>
          <a:xfrm>
            <a:off x="715383" y="1907177"/>
            <a:ext cx="3408305" cy="707886"/>
          </a:xfrm>
          <a:prstGeom prst="rect">
            <a:avLst/>
          </a:prstGeom>
          <a:noFill/>
        </p:spPr>
        <p:txBody>
          <a:bodyPr wrap="none" rtlCol="0">
            <a:spAutoFit/>
          </a:bodyPr>
          <a:lstStyle/>
          <a:p>
            <a:r>
              <a:rPr lang="en-US" sz="4000" b="1" i="1" dirty="0" smtClean="0"/>
              <a:t>Reciprocation</a:t>
            </a:r>
            <a:endParaRPr lang="en-US" sz="4000" b="1" i="1" dirty="0"/>
          </a:p>
        </p:txBody>
      </p:sp>
      <p:sp>
        <p:nvSpPr>
          <p:cNvPr id="4" name="TextBox 3"/>
          <p:cNvSpPr txBox="1"/>
          <p:nvPr/>
        </p:nvSpPr>
        <p:spPr>
          <a:xfrm>
            <a:off x="3143155" y="5169435"/>
            <a:ext cx="1667444" cy="707886"/>
          </a:xfrm>
          <a:prstGeom prst="rect">
            <a:avLst/>
          </a:prstGeom>
          <a:noFill/>
        </p:spPr>
        <p:txBody>
          <a:bodyPr wrap="none" rtlCol="0">
            <a:spAutoFit/>
          </a:bodyPr>
          <a:lstStyle/>
          <a:p>
            <a:r>
              <a:rPr lang="en-US" sz="4000" b="1" i="1" dirty="0" smtClean="0"/>
              <a:t>Liking</a:t>
            </a:r>
            <a:endParaRPr lang="en-US" sz="4000" b="1" i="1" dirty="0"/>
          </a:p>
        </p:txBody>
      </p:sp>
      <p:sp>
        <p:nvSpPr>
          <p:cNvPr id="5" name="TextBox 4"/>
          <p:cNvSpPr txBox="1"/>
          <p:nvPr/>
        </p:nvSpPr>
        <p:spPr>
          <a:xfrm>
            <a:off x="6413863" y="3396343"/>
            <a:ext cx="2468946" cy="707886"/>
          </a:xfrm>
          <a:prstGeom prst="rect">
            <a:avLst/>
          </a:prstGeom>
          <a:noFill/>
        </p:spPr>
        <p:txBody>
          <a:bodyPr wrap="none" rtlCol="0">
            <a:spAutoFit/>
          </a:bodyPr>
          <a:lstStyle/>
          <a:p>
            <a:r>
              <a:rPr lang="en-US" sz="4000" b="1" i="1" dirty="0" smtClean="0"/>
              <a:t>Authority</a:t>
            </a:r>
          </a:p>
        </p:txBody>
      </p:sp>
      <p:sp>
        <p:nvSpPr>
          <p:cNvPr id="6" name="TextBox 5"/>
          <p:cNvSpPr txBox="1"/>
          <p:nvPr/>
        </p:nvSpPr>
        <p:spPr>
          <a:xfrm>
            <a:off x="5930537" y="5133703"/>
            <a:ext cx="2068195" cy="707886"/>
          </a:xfrm>
          <a:prstGeom prst="rect">
            <a:avLst/>
          </a:prstGeom>
          <a:noFill/>
        </p:spPr>
        <p:txBody>
          <a:bodyPr wrap="none" rtlCol="0">
            <a:spAutoFit/>
          </a:bodyPr>
          <a:lstStyle/>
          <a:p>
            <a:r>
              <a:rPr lang="en-US" sz="4000" b="1" i="1" dirty="0" smtClean="0"/>
              <a:t>Scarcity</a:t>
            </a:r>
          </a:p>
        </p:txBody>
      </p:sp>
      <p:sp>
        <p:nvSpPr>
          <p:cNvPr id="7" name="TextBox 6"/>
          <p:cNvSpPr txBox="1"/>
          <p:nvPr/>
        </p:nvSpPr>
        <p:spPr>
          <a:xfrm>
            <a:off x="1481865" y="3422085"/>
            <a:ext cx="3023585" cy="707886"/>
          </a:xfrm>
          <a:prstGeom prst="rect">
            <a:avLst/>
          </a:prstGeom>
          <a:noFill/>
        </p:spPr>
        <p:txBody>
          <a:bodyPr wrap="none" rtlCol="0">
            <a:spAutoFit/>
          </a:bodyPr>
          <a:lstStyle/>
          <a:p>
            <a:r>
              <a:rPr lang="en-US" sz="4000" b="1" i="1" dirty="0" smtClean="0"/>
              <a:t>Social Proof</a:t>
            </a:r>
            <a:endParaRPr lang="en-US" sz="4000" b="1" i="1" dirty="0"/>
          </a:p>
        </p:txBody>
      </p:sp>
      <p:sp>
        <p:nvSpPr>
          <p:cNvPr id="8" name="TextBox 7"/>
          <p:cNvSpPr txBox="1"/>
          <p:nvPr/>
        </p:nvSpPr>
        <p:spPr>
          <a:xfrm>
            <a:off x="4910840" y="1897187"/>
            <a:ext cx="7281160" cy="707886"/>
          </a:xfrm>
          <a:prstGeom prst="rect">
            <a:avLst/>
          </a:prstGeom>
          <a:noFill/>
        </p:spPr>
        <p:txBody>
          <a:bodyPr wrap="none" rtlCol="0">
            <a:spAutoFit/>
          </a:bodyPr>
          <a:lstStyle/>
          <a:p>
            <a:r>
              <a:rPr lang="en-US" sz="4000" b="1" i="1" dirty="0" smtClean="0"/>
              <a:t>Commitment and Consistency</a:t>
            </a:r>
            <a:endParaRPr lang="en-US" sz="4000" b="1" i="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211" y="558627"/>
            <a:ext cx="1524000" cy="3416320"/>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Simply by welcoming a parent to the store, they experience a sense of Reciprocation. Which will set a very positive environment right from the beginning.  We ask the parent about their needs and values, what they do on a day to day basis, and if they enjoy their jobs if and how many children they have and how old their children are.</a:t>
            </a:r>
            <a:endParaRPr lang="en-US" dirty="0"/>
          </a:p>
        </p:txBody>
      </p:sp>
      <p:sp>
        <p:nvSpPr>
          <p:cNvPr id="4" name="Rectangle 3"/>
          <p:cNvSpPr/>
          <p:nvPr/>
        </p:nvSpPr>
        <p:spPr>
          <a:xfrm>
            <a:off x="2566376" y="2370642"/>
            <a:ext cx="1458098" cy="3785652"/>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According to Cialdini “People prefer to say ‘yes’ to those they know and like,” so by becoming more knowledgeable about the father or mothers prospects and existing preferences I’m given the upper hand on determining how to improve my sale while it’s in progress. After creating a sense of Liking and Reciprocation.</a:t>
            </a:r>
            <a:endParaRPr lang="en-US" dirty="0"/>
          </a:p>
        </p:txBody>
      </p:sp>
      <p:sp>
        <p:nvSpPr>
          <p:cNvPr id="5" name="Rectangle 4"/>
          <p:cNvSpPr/>
          <p:nvPr/>
        </p:nvSpPr>
        <p:spPr>
          <a:xfrm>
            <a:off x="7892228" y="2370642"/>
            <a:ext cx="1804085" cy="3600986"/>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Social Proofing will come into play. More often than not T-Mobile employees will bring other parents into the conversation to ask them whether they enjoy the service or not.  Without really knowing the outcome I have full confidence that the service is indeed good simply based on the positive environment previously created. This will make the parent more confident throughout the progression to getting their service. </a:t>
            </a:r>
            <a:endParaRPr lang="en-US" dirty="0"/>
          </a:p>
        </p:txBody>
      </p:sp>
      <p:sp>
        <p:nvSpPr>
          <p:cNvPr id="6" name="Rectangle 5"/>
          <p:cNvSpPr/>
          <p:nvPr/>
        </p:nvSpPr>
        <p:spPr>
          <a:xfrm>
            <a:off x="10041925" y="477816"/>
            <a:ext cx="1927655" cy="3785652"/>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However sometimes an older parent will come into the store uninterested in the service wanting to be convinced. So the theory Commitment and Consistency will come in play. By praising them for making good past decision. Then following up with different ways to stress consistent values connecting old previously made actions and purchases with values underlying new actions and/or purchases made today. We can persuade older parents to get the service. </a:t>
            </a:r>
            <a:endParaRPr lang="en-US" dirty="0"/>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19765" y="1840663"/>
            <a:ext cx="3522142" cy="3336067"/>
          </a:xfrm>
          <a:prstGeom prst="rect">
            <a:avLst/>
          </a:prstGeom>
        </p:spPr>
      </p:pic>
      <p:sp>
        <p:nvSpPr>
          <p:cNvPr id="8" name="TextBox 7"/>
          <p:cNvSpPr txBox="1"/>
          <p:nvPr/>
        </p:nvSpPr>
        <p:spPr>
          <a:xfrm>
            <a:off x="3148149" y="862148"/>
            <a:ext cx="6335389" cy="523220"/>
          </a:xfrm>
          <a:prstGeom prst="rect">
            <a:avLst/>
          </a:prstGeom>
          <a:noFill/>
        </p:spPr>
        <p:txBody>
          <a:bodyPr wrap="none" rtlCol="0">
            <a:spAutoFit/>
          </a:bodyPr>
          <a:lstStyle/>
          <a:p>
            <a:r>
              <a:rPr lang="en-US" sz="2800" b="1" i="1" u="sng" dirty="0" smtClean="0"/>
              <a:t>How to implement the Six principles.</a:t>
            </a:r>
            <a:endParaRPr lang="en-US" sz="2800" b="1" i="1" u="sng" dirty="0"/>
          </a:p>
        </p:txBody>
      </p:sp>
    </p:spTree>
    <p:extLst>
      <p:ext uri="{BB962C8B-B14F-4D97-AF65-F5344CB8AC3E}">
        <p14:creationId xmlns="" xmlns:p14="http://schemas.microsoft.com/office/powerpoint/2010/main" val="13054876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r.phonedog.com/shared/images/2010/7/113176-tmoplans.pn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55326" y="1"/>
            <a:ext cx="6961208" cy="6858000"/>
          </a:xfrm>
          <a:prstGeom prst="rect">
            <a:avLst/>
          </a:prstGeom>
          <a:noFill/>
          <a:ln>
            <a:noFill/>
          </a:ln>
        </p:spPr>
      </p:pic>
      <p:sp>
        <p:nvSpPr>
          <p:cNvPr id="3" name="TextBox 2"/>
          <p:cNvSpPr txBox="1"/>
          <p:nvPr/>
        </p:nvSpPr>
        <p:spPr>
          <a:xfrm>
            <a:off x="261257" y="117693"/>
            <a:ext cx="4929555" cy="6740307"/>
          </a:xfrm>
          <a:prstGeom prst="rect">
            <a:avLst/>
          </a:prstGeom>
          <a:noFill/>
        </p:spPr>
        <p:txBody>
          <a:bodyPr wrap="none" rtlCol="0">
            <a:spAutoFit/>
          </a:bodyPr>
          <a:lstStyle/>
          <a:p>
            <a:r>
              <a:rPr lang="en-US" sz="7200" b="1" dirty="0" smtClean="0"/>
              <a:t>Old </a:t>
            </a:r>
          </a:p>
          <a:p>
            <a:r>
              <a:rPr lang="en-US" sz="7200" b="1" dirty="0" smtClean="0"/>
              <a:t>Plans </a:t>
            </a:r>
          </a:p>
          <a:p>
            <a:r>
              <a:rPr lang="en-US" sz="7200" b="1" dirty="0" smtClean="0"/>
              <a:t>Based </a:t>
            </a:r>
          </a:p>
          <a:p>
            <a:r>
              <a:rPr lang="en-US" sz="7200" b="1" dirty="0" smtClean="0"/>
              <a:t>On </a:t>
            </a:r>
          </a:p>
          <a:p>
            <a:r>
              <a:rPr lang="en-US" sz="7200" b="1" dirty="0" smtClean="0"/>
              <a:t>Individual </a:t>
            </a:r>
          </a:p>
          <a:p>
            <a:r>
              <a:rPr lang="en-US" sz="7200" b="1" dirty="0" smtClean="0"/>
              <a:t>Needs</a:t>
            </a:r>
            <a:endParaRPr lang="en-US" sz="7200" b="1" dirty="0"/>
          </a:p>
        </p:txBody>
      </p:sp>
    </p:spTree>
    <p:extLst>
      <p:ext uri="{BB962C8B-B14F-4D97-AF65-F5344CB8AC3E}">
        <p14:creationId xmlns="" xmlns:p14="http://schemas.microsoft.com/office/powerpoint/2010/main" val="974079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885" y="614339"/>
            <a:ext cx="11848115" cy="5509200"/>
          </a:xfrm>
          <a:prstGeom prst="rect">
            <a:avLst/>
          </a:prstGeom>
          <a:noFill/>
        </p:spPr>
        <p:txBody>
          <a:bodyPr wrap="none" rtlCol="0">
            <a:spAutoFit/>
          </a:bodyPr>
          <a:lstStyle/>
          <a:p>
            <a:r>
              <a:rPr lang="en-US" sz="8800" b="1" u="sng" dirty="0" smtClean="0"/>
              <a:t>New </a:t>
            </a:r>
          </a:p>
          <a:p>
            <a:r>
              <a:rPr lang="en-US" sz="8800" b="1" u="sng" dirty="0" smtClean="0"/>
              <a:t>Plan </a:t>
            </a:r>
          </a:p>
          <a:p>
            <a:r>
              <a:rPr lang="en-US" sz="8800" b="1" u="sng" dirty="0" smtClean="0"/>
              <a:t>Based </a:t>
            </a:r>
          </a:p>
          <a:p>
            <a:r>
              <a:rPr lang="en-US" sz="8800" b="1" u="sng" dirty="0" smtClean="0"/>
              <a:t>on your Family Needs</a:t>
            </a:r>
            <a:endParaRPr lang="en-US" sz="8800" b="1" u="sng" dirty="0"/>
          </a:p>
        </p:txBody>
      </p:sp>
      <p:pic>
        <p:nvPicPr>
          <p:cNvPr id="1028" name="Picture 4" descr="http://s17.postimg.org/7trgzi0q7/838220_arrow_pointing_down_super.jpg"/>
          <p:cNvPicPr>
            <a:picLocks noChangeAspect="1" noChangeArrowheads="1"/>
          </p:cNvPicPr>
          <p:nvPr/>
        </p:nvPicPr>
        <p:blipFill>
          <a:blip r:embed="rId2" cstate="print"/>
          <a:srcRect/>
          <a:stretch>
            <a:fillRect/>
          </a:stretch>
        </p:blipFill>
        <p:spPr bwMode="auto">
          <a:xfrm>
            <a:off x="5708468" y="862149"/>
            <a:ext cx="3838212" cy="3810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cdn.macrumors.com/article-new/2014/01/tmobileetf.jp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1216" y="525916"/>
            <a:ext cx="5943600" cy="2860040"/>
          </a:xfrm>
          <a:prstGeom prst="rect">
            <a:avLst/>
          </a:prstGeom>
          <a:noFill/>
          <a:ln>
            <a:noFill/>
          </a:ln>
        </p:spPr>
      </p:pic>
      <p:pic>
        <p:nvPicPr>
          <p:cNvPr id="3" name="Picture 2" descr="http://www.t-mobile.com/content/dam/tmo/en-g/scp/landingpage-story-scp-familyplan.png">
            <a:hlinkClick r:id="rId4"/>
          </p:cNvPr>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1399" y="525915"/>
            <a:ext cx="4429897" cy="5644223"/>
          </a:xfrm>
          <a:prstGeom prst="rect">
            <a:avLst/>
          </a:prstGeom>
          <a:noFill/>
          <a:ln>
            <a:noFill/>
          </a:ln>
        </p:spPr>
      </p:pic>
      <p:pic>
        <p:nvPicPr>
          <p:cNvPr id="4" name="Picture 3" descr="http://img.talkandroid.com/uploads/2013/03/T-Mobile_Simple_Choice_Plans-630x206.jpg">
            <a:hlinkClick r:id="rId6"/>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2391" y="3890832"/>
            <a:ext cx="6588211" cy="2279307"/>
          </a:xfrm>
          <a:prstGeom prst="rect">
            <a:avLst/>
          </a:prstGeom>
          <a:noFill/>
          <a:ln>
            <a:noFill/>
          </a:ln>
        </p:spPr>
      </p:pic>
    </p:spTree>
    <p:extLst>
      <p:ext uri="{BB962C8B-B14F-4D97-AF65-F5344CB8AC3E}">
        <p14:creationId xmlns="" xmlns:p14="http://schemas.microsoft.com/office/powerpoint/2010/main" val="1455343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direction presentation (widescreen)</Template>
  <TotalTime>0</TotalTime>
  <Words>318</Words>
  <Application>Microsoft Office PowerPoint</Application>
  <PresentationFormat>Custom</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Sales Direction 16X9</vt:lpstr>
      <vt:lpstr>T-mobile Family comes first.</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2014-05-21T22:39:40Z</dcterms:created>
  <dcterms:modified xsi:type="dcterms:W3CDTF">2014-05-24T07:11:59Z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