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70" r:id="rId6"/>
    <p:sldId id="259" r:id="rId7"/>
    <p:sldId id="262" r:id="rId8"/>
    <p:sldId id="264" r:id="rId9"/>
    <p:sldId id="271" r:id="rId10"/>
    <p:sldId id="265" r:id="rId11"/>
    <p:sldId id="266" r:id="rId12"/>
    <p:sldId id="267" r:id="rId13"/>
    <p:sldId id="268" r:id="rId14"/>
    <p:sldId id="272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04C37-4788-A84D-B79E-9D8716D4333C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E2CCB-73A0-E643-873F-CCEAE30F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66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2CCB-73A0-E643-873F-CCEAE30FA56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39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2CCB-73A0-E643-873F-CCEAE30FA56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373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4/7/2011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932774"/>
            <a:ext cx="7315200" cy="2595025"/>
          </a:xfrm>
        </p:spPr>
        <p:txBody>
          <a:bodyPr>
            <a:normAutofit/>
          </a:bodyPr>
          <a:lstStyle/>
          <a:p>
            <a:r>
              <a:rPr lang="en-US" dirty="0" smtClean="0"/>
              <a:t>Looking Back to Look Forward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2419" y="4037348"/>
            <a:ext cx="7315200" cy="1144632"/>
          </a:xfrm>
        </p:spPr>
        <p:txBody>
          <a:bodyPr/>
          <a:lstStyle/>
          <a:p>
            <a:r>
              <a:rPr lang="en-US" dirty="0" smtClean="0"/>
              <a:t>A New Typology of Critical Homesickness for Humanities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80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35" y="390618"/>
            <a:ext cx="7315200" cy="16249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Four-Part Typology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1. Colonial Homesickness</a:t>
            </a:r>
            <a:endParaRPr lang="en-US" sz="2400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560020" y="2519470"/>
            <a:ext cx="3950892" cy="3930375"/>
          </a:xfrm>
          <a:prstGeom prst="donut">
            <a:avLst>
              <a:gd name="adj" fmla="val 26046"/>
            </a:avLst>
          </a:prstGeom>
          <a:solidFill>
            <a:srgbClr val="FFFFFF">
              <a:alpha val="0"/>
            </a:srgbClr>
          </a:solid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9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2. Modern Homesickness</a:t>
            </a:r>
            <a:endParaRPr lang="en-US" sz="2400" dirty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2983328" y="1980883"/>
            <a:ext cx="3149394" cy="4630209"/>
          </a:xfrm>
          <a:prstGeom prst="donut">
            <a:avLst>
              <a:gd name="adj" fmla="val 29611"/>
            </a:avLst>
          </a:prstGeom>
          <a:solidFill>
            <a:srgbClr val="FFCF99">
              <a:alpha val="0"/>
            </a:srgbClr>
          </a:solidFill>
          <a:ln w="38100" cmpd="sng">
            <a:solidFill>
              <a:schemeClr val="bg1">
                <a:lumMod val="65000"/>
                <a:lumOff val="0"/>
              </a:schemeClr>
            </a:solidFill>
            <a:prstDash val="sysDot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254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1558"/>
            <a:ext cx="7315200" cy="9803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3. Global Homesickness</a:t>
            </a:r>
            <a:endParaRPr lang="en-US" sz="2400" dirty="0"/>
          </a:p>
        </p:txBody>
      </p:sp>
      <p:sp>
        <p:nvSpPr>
          <p:cNvPr id="6" name="Freeform 5"/>
          <p:cNvSpPr/>
          <p:nvPr/>
        </p:nvSpPr>
        <p:spPr>
          <a:xfrm>
            <a:off x="3164745" y="2591226"/>
            <a:ext cx="3446953" cy="3354725"/>
          </a:xfrm>
          <a:custGeom>
            <a:avLst/>
            <a:gdLst>
              <a:gd name="connsiteX0" fmla="*/ 555552 w 2043389"/>
              <a:gd name="connsiteY0" fmla="*/ 123986 h 1689315"/>
              <a:gd name="connsiteX1" fmla="*/ 400569 w 2043389"/>
              <a:gd name="connsiteY1" fmla="*/ 154983 h 1689315"/>
              <a:gd name="connsiteX2" fmla="*/ 292081 w 2043389"/>
              <a:gd name="connsiteY2" fmla="*/ 201478 h 1689315"/>
              <a:gd name="connsiteX3" fmla="*/ 168094 w 2043389"/>
              <a:gd name="connsiteY3" fmla="*/ 309966 h 1689315"/>
              <a:gd name="connsiteX4" fmla="*/ 121599 w 2043389"/>
              <a:gd name="connsiteY4" fmla="*/ 325464 h 1689315"/>
              <a:gd name="connsiteX5" fmla="*/ 75105 w 2043389"/>
              <a:gd name="connsiteY5" fmla="*/ 1301858 h 1689315"/>
              <a:gd name="connsiteX6" fmla="*/ 106101 w 2043389"/>
              <a:gd name="connsiteY6" fmla="*/ 1410346 h 1689315"/>
              <a:gd name="connsiteX7" fmla="*/ 152596 w 2043389"/>
              <a:gd name="connsiteY7" fmla="*/ 1456841 h 1689315"/>
              <a:gd name="connsiteX8" fmla="*/ 292081 w 2043389"/>
              <a:gd name="connsiteY8" fmla="*/ 1518834 h 1689315"/>
              <a:gd name="connsiteX9" fmla="*/ 400569 w 2043389"/>
              <a:gd name="connsiteY9" fmla="*/ 1549830 h 1689315"/>
              <a:gd name="connsiteX10" fmla="*/ 509057 w 2043389"/>
              <a:gd name="connsiteY10" fmla="*/ 1565329 h 1689315"/>
              <a:gd name="connsiteX11" fmla="*/ 617545 w 2043389"/>
              <a:gd name="connsiteY11" fmla="*/ 1596325 h 1689315"/>
              <a:gd name="connsiteX12" fmla="*/ 788027 w 2043389"/>
              <a:gd name="connsiteY12" fmla="*/ 1642820 h 1689315"/>
              <a:gd name="connsiteX13" fmla="*/ 865518 w 2043389"/>
              <a:gd name="connsiteY13" fmla="*/ 1658319 h 1689315"/>
              <a:gd name="connsiteX14" fmla="*/ 1020501 w 2043389"/>
              <a:gd name="connsiteY14" fmla="*/ 1689315 h 1689315"/>
              <a:gd name="connsiteX15" fmla="*/ 1376962 w 2043389"/>
              <a:gd name="connsiteY15" fmla="*/ 1658319 h 1689315"/>
              <a:gd name="connsiteX16" fmla="*/ 1423457 w 2043389"/>
              <a:gd name="connsiteY16" fmla="*/ 1642820 h 1689315"/>
              <a:gd name="connsiteX17" fmla="*/ 1531945 w 2043389"/>
              <a:gd name="connsiteY17" fmla="*/ 1611824 h 1689315"/>
              <a:gd name="connsiteX18" fmla="*/ 1593938 w 2043389"/>
              <a:gd name="connsiteY18" fmla="*/ 1565329 h 1689315"/>
              <a:gd name="connsiteX19" fmla="*/ 1640433 w 2043389"/>
              <a:gd name="connsiteY19" fmla="*/ 1549830 h 1689315"/>
              <a:gd name="connsiteX20" fmla="*/ 1686928 w 2043389"/>
              <a:gd name="connsiteY20" fmla="*/ 1518834 h 1689315"/>
              <a:gd name="connsiteX21" fmla="*/ 1748921 w 2043389"/>
              <a:gd name="connsiteY21" fmla="*/ 1425844 h 1689315"/>
              <a:gd name="connsiteX22" fmla="*/ 1779918 w 2043389"/>
              <a:gd name="connsiteY22" fmla="*/ 1379349 h 1689315"/>
              <a:gd name="connsiteX23" fmla="*/ 1841911 w 2043389"/>
              <a:gd name="connsiteY23" fmla="*/ 1301858 h 1689315"/>
              <a:gd name="connsiteX24" fmla="*/ 1888406 w 2043389"/>
              <a:gd name="connsiteY24" fmla="*/ 1146874 h 1689315"/>
              <a:gd name="connsiteX25" fmla="*/ 1919403 w 2043389"/>
              <a:gd name="connsiteY25" fmla="*/ 1053885 h 1689315"/>
              <a:gd name="connsiteX26" fmla="*/ 1934901 w 2043389"/>
              <a:gd name="connsiteY26" fmla="*/ 1007390 h 1689315"/>
              <a:gd name="connsiteX27" fmla="*/ 1950399 w 2043389"/>
              <a:gd name="connsiteY27" fmla="*/ 945396 h 1689315"/>
              <a:gd name="connsiteX28" fmla="*/ 1981396 w 2043389"/>
              <a:gd name="connsiteY28" fmla="*/ 852407 h 1689315"/>
              <a:gd name="connsiteX29" fmla="*/ 2027891 w 2043389"/>
              <a:gd name="connsiteY29" fmla="*/ 573437 h 1689315"/>
              <a:gd name="connsiteX30" fmla="*/ 2043389 w 2043389"/>
              <a:gd name="connsiteY30" fmla="*/ 495946 h 1689315"/>
              <a:gd name="connsiteX31" fmla="*/ 1981396 w 2043389"/>
              <a:gd name="connsiteY31" fmla="*/ 201478 h 1689315"/>
              <a:gd name="connsiteX32" fmla="*/ 1919403 w 2043389"/>
              <a:gd name="connsiteY32" fmla="*/ 154983 h 1689315"/>
              <a:gd name="connsiteX33" fmla="*/ 1872908 w 2043389"/>
              <a:gd name="connsiteY33" fmla="*/ 139485 h 1689315"/>
              <a:gd name="connsiteX34" fmla="*/ 1841911 w 2043389"/>
              <a:gd name="connsiteY34" fmla="*/ 92990 h 1689315"/>
              <a:gd name="connsiteX35" fmla="*/ 1795416 w 2043389"/>
              <a:gd name="connsiteY35" fmla="*/ 77491 h 1689315"/>
              <a:gd name="connsiteX36" fmla="*/ 1609437 w 2043389"/>
              <a:gd name="connsiteY36" fmla="*/ 46495 h 1689315"/>
              <a:gd name="connsiteX37" fmla="*/ 989505 w 2043389"/>
              <a:gd name="connsiteY37" fmla="*/ 0 h 1689315"/>
              <a:gd name="connsiteX38" fmla="*/ 648542 w 2043389"/>
              <a:gd name="connsiteY38" fmla="*/ 15498 h 1689315"/>
              <a:gd name="connsiteX39" fmla="*/ 586549 w 2043389"/>
              <a:gd name="connsiteY39" fmla="*/ 30996 h 1689315"/>
              <a:gd name="connsiteX40" fmla="*/ 493559 w 2043389"/>
              <a:gd name="connsiteY40" fmla="*/ 92990 h 1689315"/>
              <a:gd name="connsiteX41" fmla="*/ 540054 w 2043389"/>
              <a:gd name="connsiteY41" fmla="*/ 123986 h 1689315"/>
              <a:gd name="connsiteX42" fmla="*/ 617545 w 2043389"/>
              <a:gd name="connsiteY42" fmla="*/ 139485 h 1689315"/>
              <a:gd name="connsiteX43" fmla="*/ 664040 w 2043389"/>
              <a:gd name="connsiteY43" fmla="*/ 154983 h 1689315"/>
              <a:gd name="connsiteX44" fmla="*/ 726033 w 2043389"/>
              <a:gd name="connsiteY44" fmla="*/ 170481 h 1689315"/>
              <a:gd name="connsiteX45" fmla="*/ 819023 w 2043389"/>
              <a:gd name="connsiteY45" fmla="*/ 232474 h 1689315"/>
              <a:gd name="connsiteX46" fmla="*/ 865518 w 2043389"/>
              <a:gd name="connsiteY46" fmla="*/ 325464 h 1689315"/>
              <a:gd name="connsiteX47" fmla="*/ 881016 w 2043389"/>
              <a:gd name="connsiteY47" fmla="*/ 542441 h 1689315"/>
              <a:gd name="connsiteX48" fmla="*/ 788027 w 2043389"/>
              <a:gd name="connsiteY48" fmla="*/ 697424 h 1689315"/>
              <a:gd name="connsiteX49" fmla="*/ 772528 w 2043389"/>
              <a:gd name="connsiteY49" fmla="*/ 743919 h 1689315"/>
              <a:gd name="connsiteX50" fmla="*/ 819023 w 2043389"/>
              <a:gd name="connsiteY50" fmla="*/ 898902 h 1689315"/>
              <a:gd name="connsiteX51" fmla="*/ 865518 w 2043389"/>
              <a:gd name="connsiteY51" fmla="*/ 1007390 h 1689315"/>
              <a:gd name="connsiteX52" fmla="*/ 1035999 w 2043389"/>
              <a:gd name="connsiteY52" fmla="*/ 1100380 h 1689315"/>
              <a:gd name="connsiteX53" fmla="*/ 1237477 w 2043389"/>
              <a:gd name="connsiteY53" fmla="*/ 1146874 h 1689315"/>
              <a:gd name="connsiteX54" fmla="*/ 1423457 w 2043389"/>
              <a:gd name="connsiteY54" fmla="*/ 1193369 h 1689315"/>
              <a:gd name="connsiteX55" fmla="*/ 1469952 w 2043389"/>
              <a:gd name="connsiteY55" fmla="*/ 1208868 h 1689315"/>
              <a:gd name="connsiteX56" fmla="*/ 1531945 w 2043389"/>
              <a:gd name="connsiteY56" fmla="*/ 1224366 h 1689315"/>
              <a:gd name="connsiteX57" fmla="*/ 1609437 w 2043389"/>
              <a:gd name="connsiteY57" fmla="*/ 1348352 h 1689315"/>
              <a:gd name="connsiteX58" fmla="*/ 1624935 w 2043389"/>
              <a:gd name="connsiteY58" fmla="*/ 1394847 h 1689315"/>
              <a:gd name="connsiteX59" fmla="*/ 1593938 w 2043389"/>
              <a:gd name="connsiteY59" fmla="*/ 1565329 h 168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043389" h="1689315">
                <a:moveTo>
                  <a:pt x="555552" y="123986"/>
                </a:moveTo>
                <a:cubicBezTo>
                  <a:pt x="503891" y="134318"/>
                  <a:pt x="451904" y="143136"/>
                  <a:pt x="400569" y="154983"/>
                </a:cubicBezTo>
                <a:cubicBezTo>
                  <a:pt x="367128" y="162700"/>
                  <a:pt x="319229" y="184511"/>
                  <a:pt x="292081" y="201478"/>
                </a:cubicBezTo>
                <a:cubicBezTo>
                  <a:pt x="99207" y="322025"/>
                  <a:pt x="369978" y="165765"/>
                  <a:pt x="168094" y="309966"/>
                </a:cubicBezTo>
                <a:cubicBezTo>
                  <a:pt x="154800" y="319461"/>
                  <a:pt x="137097" y="320298"/>
                  <a:pt x="121599" y="325464"/>
                </a:cubicBezTo>
                <a:cubicBezTo>
                  <a:pt x="-102068" y="660966"/>
                  <a:pt x="45577" y="401270"/>
                  <a:pt x="75105" y="1301858"/>
                </a:cubicBezTo>
                <a:cubicBezTo>
                  <a:pt x="75283" y="1307292"/>
                  <a:pt x="98656" y="1399179"/>
                  <a:pt x="106101" y="1410346"/>
                </a:cubicBezTo>
                <a:cubicBezTo>
                  <a:pt x="118259" y="1428583"/>
                  <a:pt x="135758" y="1442810"/>
                  <a:pt x="152596" y="1456841"/>
                </a:cubicBezTo>
                <a:cubicBezTo>
                  <a:pt x="201715" y="1497773"/>
                  <a:pt x="224506" y="1496309"/>
                  <a:pt x="292081" y="1518834"/>
                </a:cubicBezTo>
                <a:cubicBezTo>
                  <a:pt x="331916" y="1532112"/>
                  <a:pt x="357757" y="1542046"/>
                  <a:pt x="400569" y="1549830"/>
                </a:cubicBezTo>
                <a:cubicBezTo>
                  <a:pt x="436510" y="1556365"/>
                  <a:pt x="472894" y="1560163"/>
                  <a:pt x="509057" y="1565329"/>
                </a:cubicBezTo>
                <a:cubicBezTo>
                  <a:pt x="620556" y="1602495"/>
                  <a:pt x="481295" y="1557396"/>
                  <a:pt x="617545" y="1596325"/>
                </a:cubicBezTo>
                <a:cubicBezTo>
                  <a:pt x="721479" y="1626021"/>
                  <a:pt x="603798" y="1605972"/>
                  <a:pt x="788027" y="1642820"/>
                </a:cubicBezTo>
                <a:cubicBezTo>
                  <a:pt x="813857" y="1647986"/>
                  <a:pt x="839963" y="1651930"/>
                  <a:pt x="865518" y="1658319"/>
                </a:cubicBezTo>
                <a:cubicBezTo>
                  <a:pt x="1009773" y="1694383"/>
                  <a:pt x="754735" y="1651349"/>
                  <a:pt x="1020501" y="1689315"/>
                </a:cubicBezTo>
                <a:cubicBezTo>
                  <a:pt x="1139321" y="1678983"/>
                  <a:pt x="1258479" y="1671990"/>
                  <a:pt x="1376962" y="1658319"/>
                </a:cubicBezTo>
                <a:cubicBezTo>
                  <a:pt x="1393191" y="1656446"/>
                  <a:pt x="1407749" y="1647308"/>
                  <a:pt x="1423457" y="1642820"/>
                </a:cubicBezTo>
                <a:cubicBezTo>
                  <a:pt x="1559707" y="1603891"/>
                  <a:pt x="1420446" y="1648990"/>
                  <a:pt x="1531945" y="1611824"/>
                </a:cubicBezTo>
                <a:cubicBezTo>
                  <a:pt x="1552609" y="1596326"/>
                  <a:pt x="1571511" y="1578145"/>
                  <a:pt x="1593938" y="1565329"/>
                </a:cubicBezTo>
                <a:cubicBezTo>
                  <a:pt x="1608122" y="1557224"/>
                  <a:pt x="1625821" y="1557136"/>
                  <a:pt x="1640433" y="1549830"/>
                </a:cubicBezTo>
                <a:cubicBezTo>
                  <a:pt x="1657093" y="1541500"/>
                  <a:pt x="1671430" y="1529166"/>
                  <a:pt x="1686928" y="1518834"/>
                </a:cubicBezTo>
                <a:lnTo>
                  <a:pt x="1748921" y="1425844"/>
                </a:lnTo>
                <a:lnTo>
                  <a:pt x="1779918" y="1379349"/>
                </a:lnTo>
                <a:cubicBezTo>
                  <a:pt x="1836438" y="1209785"/>
                  <a:pt x="1741767" y="1462087"/>
                  <a:pt x="1841911" y="1301858"/>
                </a:cubicBezTo>
                <a:cubicBezTo>
                  <a:pt x="1862989" y="1268134"/>
                  <a:pt x="1875842" y="1188755"/>
                  <a:pt x="1888406" y="1146874"/>
                </a:cubicBezTo>
                <a:cubicBezTo>
                  <a:pt x="1897795" y="1115579"/>
                  <a:pt x="1909071" y="1084881"/>
                  <a:pt x="1919403" y="1053885"/>
                </a:cubicBezTo>
                <a:cubicBezTo>
                  <a:pt x="1924569" y="1038387"/>
                  <a:pt x="1930939" y="1023239"/>
                  <a:pt x="1934901" y="1007390"/>
                </a:cubicBezTo>
                <a:cubicBezTo>
                  <a:pt x="1940067" y="986725"/>
                  <a:pt x="1944278" y="965798"/>
                  <a:pt x="1950399" y="945396"/>
                </a:cubicBezTo>
                <a:cubicBezTo>
                  <a:pt x="1959788" y="914101"/>
                  <a:pt x="1974988" y="884446"/>
                  <a:pt x="1981396" y="852407"/>
                </a:cubicBezTo>
                <a:cubicBezTo>
                  <a:pt x="2017005" y="674359"/>
                  <a:pt x="1975387" y="888462"/>
                  <a:pt x="2027891" y="573437"/>
                </a:cubicBezTo>
                <a:cubicBezTo>
                  <a:pt x="2032222" y="547454"/>
                  <a:pt x="2038223" y="521776"/>
                  <a:pt x="2043389" y="495946"/>
                </a:cubicBezTo>
                <a:cubicBezTo>
                  <a:pt x="2034743" y="426778"/>
                  <a:pt x="2053086" y="273168"/>
                  <a:pt x="1981396" y="201478"/>
                </a:cubicBezTo>
                <a:cubicBezTo>
                  <a:pt x="1963131" y="183213"/>
                  <a:pt x="1941830" y="167798"/>
                  <a:pt x="1919403" y="154983"/>
                </a:cubicBezTo>
                <a:cubicBezTo>
                  <a:pt x="1905219" y="146878"/>
                  <a:pt x="1888406" y="144651"/>
                  <a:pt x="1872908" y="139485"/>
                </a:cubicBezTo>
                <a:cubicBezTo>
                  <a:pt x="1862576" y="123987"/>
                  <a:pt x="1856456" y="104626"/>
                  <a:pt x="1841911" y="92990"/>
                </a:cubicBezTo>
                <a:cubicBezTo>
                  <a:pt x="1829154" y="82784"/>
                  <a:pt x="1811124" y="81979"/>
                  <a:pt x="1795416" y="77491"/>
                </a:cubicBezTo>
                <a:cubicBezTo>
                  <a:pt x="1718680" y="55566"/>
                  <a:pt x="1704376" y="57450"/>
                  <a:pt x="1609437" y="46495"/>
                </a:cubicBezTo>
                <a:cubicBezTo>
                  <a:pt x="1241344" y="4023"/>
                  <a:pt x="1394807" y="18422"/>
                  <a:pt x="989505" y="0"/>
                </a:cubicBezTo>
                <a:cubicBezTo>
                  <a:pt x="875851" y="5166"/>
                  <a:pt x="761979" y="6772"/>
                  <a:pt x="648542" y="15498"/>
                </a:cubicBezTo>
                <a:cubicBezTo>
                  <a:pt x="627304" y="17132"/>
                  <a:pt x="605601" y="21470"/>
                  <a:pt x="586549" y="30996"/>
                </a:cubicBezTo>
                <a:cubicBezTo>
                  <a:pt x="553229" y="47656"/>
                  <a:pt x="493559" y="92990"/>
                  <a:pt x="493559" y="92990"/>
                </a:cubicBezTo>
                <a:cubicBezTo>
                  <a:pt x="509057" y="103322"/>
                  <a:pt x="522613" y="117446"/>
                  <a:pt x="540054" y="123986"/>
                </a:cubicBezTo>
                <a:cubicBezTo>
                  <a:pt x="564719" y="133235"/>
                  <a:pt x="591990" y="133096"/>
                  <a:pt x="617545" y="139485"/>
                </a:cubicBezTo>
                <a:cubicBezTo>
                  <a:pt x="633394" y="143447"/>
                  <a:pt x="648332" y="150495"/>
                  <a:pt x="664040" y="154983"/>
                </a:cubicBezTo>
                <a:cubicBezTo>
                  <a:pt x="684521" y="160835"/>
                  <a:pt x="705369" y="165315"/>
                  <a:pt x="726033" y="170481"/>
                </a:cubicBezTo>
                <a:cubicBezTo>
                  <a:pt x="757030" y="191145"/>
                  <a:pt x="807243" y="197132"/>
                  <a:pt x="819023" y="232474"/>
                </a:cubicBezTo>
                <a:cubicBezTo>
                  <a:pt x="840411" y="296640"/>
                  <a:pt x="825459" y="265376"/>
                  <a:pt x="865518" y="325464"/>
                </a:cubicBezTo>
                <a:cubicBezTo>
                  <a:pt x="900923" y="431676"/>
                  <a:pt x="911739" y="419547"/>
                  <a:pt x="881016" y="542441"/>
                </a:cubicBezTo>
                <a:cubicBezTo>
                  <a:pt x="859083" y="630174"/>
                  <a:pt x="821359" y="597433"/>
                  <a:pt x="788027" y="697424"/>
                </a:cubicBezTo>
                <a:lnTo>
                  <a:pt x="772528" y="743919"/>
                </a:lnTo>
                <a:cubicBezTo>
                  <a:pt x="804081" y="933229"/>
                  <a:pt x="764963" y="754739"/>
                  <a:pt x="819023" y="898902"/>
                </a:cubicBezTo>
                <a:cubicBezTo>
                  <a:pt x="840364" y="955812"/>
                  <a:pt x="821547" y="963419"/>
                  <a:pt x="865518" y="1007390"/>
                </a:cubicBezTo>
                <a:cubicBezTo>
                  <a:pt x="893829" y="1035701"/>
                  <a:pt x="1035837" y="1100299"/>
                  <a:pt x="1035999" y="1100380"/>
                </a:cubicBezTo>
                <a:cubicBezTo>
                  <a:pt x="1139831" y="1152296"/>
                  <a:pt x="1075039" y="1128826"/>
                  <a:pt x="1237477" y="1146874"/>
                </a:cubicBezTo>
                <a:cubicBezTo>
                  <a:pt x="1329887" y="1208481"/>
                  <a:pt x="1247903" y="1164110"/>
                  <a:pt x="1423457" y="1193369"/>
                </a:cubicBezTo>
                <a:cubicBezTo>
                  <a:pt x="1439571" y="1196055"/>
                  <a:pt x="1454244" y="1204380"/>
                  <a:pt x="1469952" y="1208868"/>
                </a:cubicBezTo>
                <a:cubicBezTo>
                  <a:pt x="1490433" y="1214720"/>
                  <a:pt x="1511281" y="1219200"/>
                  <a:pt x="1531945" y="1224366"/>
                </a:cubicBezTo>
                <a:cubicBezTo>
                  <a:pt x="1605625" y="1273487"/>
                  <a:pt x="1572550" y="1237693"/>
                  <a:pt x="1609437" y="1348352"/>
                </a:cubicBezTo>
                <a:lnTo>
                  <a:pt x="1624935" y="1394847"/>
                </a:lnTo>
                <a:cubicBezTo>
                  <a:pt x="1608161" y="1545813"/>
                  <a:pt x="1630359" y="1492490"/>
                  <a:pt x="1593938" y="1565329"/>
                </a:cubicBezTo>
              </a:path>
            </a:pathLst>
          </a:custGeom>
          <a:ln w="38100" cmpd="sng">
            <a:solidFill>
              <a:schemeClr val="bg1">
                <a:lumMod val="95000"/>
                <a:lumOff val="5000"/>
              </a:schemeClr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08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3967"/>
            <a:ext cx="7315200" cy="11540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4. Radical Homesickness</a:t>
            </a:r>
            <a:endParaRPr lang="en-US" sz="24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801910" y="2601858"/>
            <a:ext cx="3144588" cy="3162692"/>
          </a:xfrm>
          <a:prstGeom prst="bracketPair">
            <a:avLst>
              <a:gd name="adj" fmla="val 16667"/>
            </a:avLst>
          </a:prstGeom>
          <a:noFill/>
          <a:ln w="57150" cmpd="sng">
            <a:solidFill>
              <a:schemeClr val="bg1">
                <a:lumMod val="75000"/>
                <a:lumOff val="0"/>
              </a:schemeClr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34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Survival in Auschwitz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By Primo Levi, first published in 1958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Ka</a:t>
            </a:r>
            <a:r>
              <a:rPr lang="en-US" dirty="0" smtClean="0"/>
              <a:t>-Be</a:t>
            </a:r>
          </a:p>
          <a:p>
            <a:r>
              <a:rPr lang="en-US" dirty="0" smtClean="0"/>
              <a:t>  “ ‘</a:t>
            </a:r>
            <a:r>
              <a:rPr lang="en-US" dirty="0" err="1" smtClean="0"/>
              <a:t>Heimweh</a:t>
            </a:r>
            <a:r>
              <a:rPr lang="en-US" dirty="0" smtClean="0"/>
              <a:t>’ is what Germans call this pain; it is a beautiful    word.”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282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30563"/>
            <a:ext cx="7315200" cy="1154097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Literary Critics vs. Literary Artists</a:t>
            </a:r>
          </a:p>
          <a:p>
            <a:endParaRPr lang="en-US" dirty="0" smtClean="0"/>
          </a:p>
          <a:p>
            <a:r>
              <a:rPr lang="en-US" dirty="0" smtClean="0"/>
              <a:t>Immigration, displacement, exile, integration/assimilation</a:t>
            </a:r>
          </a:p>
          <a:p>
            <a:endParaRPr lang="en-US" dirty="0"/>
          </a:p>
          <a:p>
            <a:r>
              <a:rPr lang="en-US" dirty="0" smtClean="0"/>
              <a:t>Homesickness or nostalgia is a particularly insightful human response to experiences of the interlocking categories of self and home; the feeling of homesickness is a fundamental part of how memory works to foster and reinforce a sense of self-in-location.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26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7384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Introducing Nostalgia as Homesickness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Portuguese</a:t>
            </a:r>
            <a:r>
              <a:rPr lang="en-US" dirty="0"/>
              <a:t>: </a:t>
            </a:r>
            <a:r>
              <a:rPr lang="en-US" dirty="0" smtClean="0"/>
              <a:t>Saudade</a:t>
            </a:r>
            <a:endParaRPr lang="en-US" dirty="0"/>
          </a:p>
          <a:p>
            <a:r>
              <a:rPr lang="en-US" dirty="0" smtClean="0"/>
              <a:t> Spanish: Anoranza</a:t>
            </a:r>
          </a:p>
          <a:p>
            <a:r>
              <a:rPr lang="en-US" dirty="0" smtClean="0"/>
              <a:t> </a:t>
            </a:r>
            <a:r>
              <a:rPr lang="en-US" dirty="0"/>
              <a:t>English: </a:t>
            </a:r>
            <a:r>
              <a:rPr lang="en-US" dirty="0" smtClean="0"/>
              <a:t>Homesickness</a:t>
            </a:r>
          </a:p>
          <a:p>
            <a:r>
              <a:rPr lang="en-US" dirty="0"/>
              <a:t> </a:t>
            </a:r>
            <a:r>
              <a:rPr lang="en-US" dirty="0" smtClean="0"/>
              <a:t>German: </a:t>
            </a:r>
            <a:r>
              <a:rPr lang="en-US" dirty="0" err="1" smtClean="0"/>
              <a:t>Heimweh</a:t>
            </a:r>
            <a:r>
              <a:rPr lang="en-US" dirty="0" smtClean="0"/>
              <a:t> or </a:t>
            </a:r>
            <a:r>
              <a:rPr lang="en-US" dirty="0" err="1" smtClean="0"/>
              <a:t>Ostalgie</a:t>
            </a:r>
            <a:r>
              <a:rPr lang="en-US" dirty="0" smtClean="0"/>
              <a:t> (East Germany)</a:t>
            </a:r>
          </a:p>
          <a:p>
            <a:r>
              <a:rPr lang="en-US" dirty="0" smtClean="0"/>
              <a:t> </a:t>
            </a:r>
            <a:r>
              <a:rPr lang="en-US" dirty="0"/>
              <a:t>French: Maladie du </a:t>
            </a:r>
            <a:r>
              <a:rPr lang="en-US" dirty="0" smtClean="0"/>
              <a:t>pay</a:t>
            </a:r>
          </a:p>
          <a:p>
            <a:r>
              <a:rPr lang="en-US" dirty="0" smtClean="0"/>
              <a:t> </a:t>
            </a:r>
            <a:r>
              <a:rPr lang="en-US" dirty="0"/>
              <a:t>Dutch: </a:t>
            </a:r>
            <a:r>
              <a:rPr lang="en-US" dirty="0" smtClean="0"/>
              <a:t>Heimwee</a:t>
            </a:r>
            <a:endParaRPr lang="en-US" dirty="0"/>
          </a:p>
          <a:p>
            <a:r>
              <a:rPr lang="en-US" dirty="0" smtClean="0"/>
              <a:t> Czech</a:t>
            </a:r>
            <a:r>
              <a:rPr lang="en-US" dirty="0"/>
              <a:t>: </a:t>
            </a:r>
            <a:r>
              <a:rPr lang="en-US" dirty="0" err="1" smtClean="0"/>
              <a:t>Litost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S</a:t>
            </a:r>
            <a:r>
              <a:rPr lang="en-US" dirty="0" err="1" smtClean="0"/>
              <a:t>tesk</a:t>
            </a:r>
            <a:endParaRPr lang="en-US" dirty="0"/>
          </a:p>
          <a:p>
            <a:r>
              <a:rPr lang="en-US" dirty="0" smtClean="0"/>
              <a:t> Japanese</a:t>
            </a:r>
            <a:r>
              <a:rPr lang="en-US" dirty="0"/>
              <a:t>: </a:t>
            </a:r>
            <a:r>
              <a:rPr lang="en-US" dirty="0" err="1"/>
              <a:t>N</a:t>
            </a:r>
            <a:r>
              <a:rPr lang="en-US" dirty="0" err="1" smtClean="0"/>
              <a:t>atsukashii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Lithuanian: </a:t>
            </a:r>
            <a:r>
              <a:rPr lang="en-US" dirty="0" err="1" smtClean="0"/>
              <a:t>Nostalgija</a:t>
            </a:r>
            <a:endParaRPr lang="en-US" dirty="0" smtClean="0"/>
          </a:p>
          <a:p>
            <a:r>
              <a:rPr lang="en-US" dirty="0" smtClean="0"/>
              <a:t> Icelandic: </a:t>
            </a:r>
            <a:r>
              <a:rPr lang="en-US" dirty="0" err="1"/>
              <a:t>söknuður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622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376" y="1817039"/>
            <a:ext cx="4639251" cy="32988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History of Nostalgia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Johannes Hofer</a:t>
            </a:r>
            <a:endParaRPr lang="en-US" sz="2400" dirty="0"/>
          </a:p>
        </p:txBody>
      </p:sp>
      <p:pic>
        <p:nvPicPr>
          <p:cNvPr id="12" name="Content Placeholder 11" descr="hofer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72" r="6929" b="8678"/>
          <a:stretch/>
        </p:blipFill>
        <p:spPr>
          <a:xfrm>
            <a:off x="738073" y="808846"/>
            <a:ext cx="3103358" cy="5196511"/>
          </a:xfrm>
        </p:spPr>
      </p:pic>
    </p:spTree>
    <p:extLst>
      <p:ext uri="{BB962C8B-B14F-4D97-AF65-F5344CB8AC3E}">
        <p14:creationId xmlns:p14="http://schemas.microsoft.com/office/powerpoint/2010/main" xmlns="" val="26077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57879"/>
            <a:ext cx="7315200" cy="1208660"/>
          </a:xfrm>
        </p:spPr>
        <p:txBody>
          <a:bodyPr/>
          <a:lstStyle/>
          <a:p>
            <a:r>
              <a:rPr lang="en-US" dirty="0" smtClean="0"/>
              <a:t>History of Nostalgia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52292"/>
            <a:ext cx="7315200" cy="3539527"/>
          </a:xfrm>
        </p:spPr>
        <p:txBody>
          <a:bodyPr/>
          <a:lstStyle/>
          <a:p>
            <a:r>
              <a:rPr lang="en-US" dirty="0"/>
              <a:t>Nostalgia’s etymological root is Greek. </a:t>
            </a:r>
            <a:r>
              <a:rPr lang="en-US" i="1" dirty="0" err="1"/>
              <a:t>Nostos</a:t>
            </a:r>
            <a:r>
              <a:rPr lang="en-US" dirty="0"/>
              <a:t> means a return home while </a:t>
            </a:r>
            <a:r>
              <a:rPr lang="en-US" i="1" dirty="0" err="1"/>
              <a:t>algos</a:t>
            </a:r>
            <a:r>
              <a:rPr lang="en-US" dirty="0"/>
              <a:t> means pain or suffering. The word nostalgia was created in 1688 by Johannes Hofer, a Swiss medical student writing a dissertation on what was believed at the time to be a medical condition, a lethal disease, caused by one’s removal from their home or homeland. According to Hofer, the sufferer of nostalgia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“should be returned to his native land,” as “this disease […] admits no remedy other than a return to the homeland” </a:t>
            </a:r>
            <a:r>
              <a:rPr lang="en-US" dirty="0"/>
              <a:t>(382). </a:t>
            </a:r>
          </a:p>
        </p:txBody>
      </p:sp>
    </p:spTree>
    <p:extLst>
      <p:ext uri="{BB962C8B-B14F-4D97-AF65-F5344CB8AC3E}">
        <p14:creationId xmlns:p14="http://schemas.microsoft.com/office/powerpoint/2010/main" xmlns="" val="184796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92" y="289050"/>
            <a:ext cx="7315200" cy="1154097"/>
          </a:xfrm>
        </p:spPr>
        <p:txBody>
          <a:bodyPr/>
          <a:lstStyle/>
          <a:p>
            <a:r>
              <a:rPr lang="en-US" dirty="0" smtClean="0"/>
              <a:t>My 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92" y="1656857"/>
            <a:ext cx="7315200" cy="4749888"/>
          </a:xfrm>
        </p:spPr>
        <p:txBody>
          <a:bodyPr>
            <a:normAutofit/>
          </a:bodyPr>
          <a:lstStyle/>
          <a:p>
            <a:r>
              <a:rPr lang="en-US" dirty="0"/>
              <a:t>Nostalgia is a feeling, a yearning for the past that is </a:t>
            </a:r>
            <a:r>
              <a:rPr lang="en-US" dirty="0">
                <a:solidFill>
                  <a:srgbClr val="EF86DB"/>
                </a:solidFill>
              </a:rPr>
              <a:t>comparative</a:t>
            </a:r>
            <a:r>
              <a:rPr lang="en-US" dirty="0"/>
              <a:t> in nature. </a:t>
            </a:r>
            <a:endParaRPr lang="en-US" dirty="0" smtClean="0"/>
          </a:p>
          <a:p>
            <a:r>
              <a:rPr lang="en-US" dirty="0" smtClean="0"/>
              <a:t>It is linked to </a:t>
            </a:r>
            <a:r>
              <a:rPr lang="en-US" dirty="0" smtClean="0">
                <a:solidFill>
                  <a:srgbClr val="EF86DB"/>
                </a:solidFill>
              </a:rPr>
              <a:t>memory and reflection</a:t>
            </a:r>
            <a:r>
              <a:rPr lang="en-US" dirty="0" smtClean="0"/>
              <a:t>: “takes </a:t>
            </a:r>
            <a:r>
              <a:rPr lang="en-US" dirty="0"/>
              <a:t>stock </a:t>
            </a:r>
            <a:r>
              <a:rPr lang="en-US" dirty="0" smtClean="0"/>
              <a:t>of our lives.</a:t>
            </a:r>
            <a:r>
              <a:rPr lang="en-US" dirty="0"/>
              <a:t>” </a:t>
            </a:r>
            <a:endParaRPr lang="en-US" dirty="0" smtClean="0"/>
          </a:p>
          <a:p>
            <a:r>
              <a:rPr lang="en-US" dirty="0" smtClean="0"/>
              <a:t>Nostalgia </a:t>
            </a:r>
            <a:r>
              <a:rPr lang="en-US" dirty="0"/>
              <a:t>is an imaginative use of memory that is fundamentally linked to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self-narration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It </a:t>
            </a:r>
            <a:r>
              <a:rPr lang="en-US" dirty="0"/>
              <a:t>is an </a:t>
            </a:r>
            <a:r>
              <a:rPr lang="en-US" dirty="0">
                <a:solidFill>
                  <a:srgbClr val="EF86DB"/>
                </a:solidFill>
              </a:rPr>
              <a:t>embodied</a:t>
            </a:r>
            <a:r>
              <a:rPr lang="en-US" dirty="0"/>
              <a:t> and a </a:t>
            </a:r>
            <a:r>
              <a:rPr lang="en-US" dirty="0">
                <a:solidFill>
                  <a:srgbClr val="EF86DB"/>
                </a:solidFill>
              </a:rPr>
              <a:t>cultural</a:t>
            </a:r>
            <a:r>
              <a:rPr lang="en-US" dirty="0"/>
              <a:t> pathway that structures the past in terms of lost places, lost homes, and lost ideals–and it helps to stimulate an engagement with present and future contingencies. </a:t>
            </a:r>
            <a:endParaRPr lang="en-US" dirty="0" smtClean="0"/>
          </a:p>
          <a:p>
            <a:r>
              <a:rPr lang="en-US" dirty="0" smtClean="0"/>
              <a:t>Nostalgia is </a:t>
            </a:r>
            <a:r>
              <a:rPr lang="en-US" dirty="0"/>
              <a:t>employed in the never-ending </a:t>
            </a:r>
            <a:r>
              <a:rPr lang="en-US" dirty="0" smtClean="0"/>
              <a:t>task </a:t>
            </a:r>
            <a:r>
              <a:rPr lang="en-US" dirty="0"/>
              <a:t>of configuring and re-configuring </a:t>
            </a:r>
            <a:r>
              <a:rPr lang="en-US" dirty="0">
                <a:solidFill>
                  <a:srgbClr val="EF86DB"/>
                </a:solidFill>
              </a:rPr>
              <a:t>identity</a:t>
            </a:r>
            <a:r>
              <a:rPr lang="en-US" dirty="0"/>
              <a:t>.</a:t>
            </a:r>
          </a:p>
          <a:p>
            <a:r>
              <a:rPr lang="en-US" dirty="0" smtClean="0"/>
              <a:t>Nostalgia aids in </a:t>
            </a:r>
            <a:r>
              <a:rPr lang="en-US" dirty="0" smtClean="0">
                <a:solidFill>
                  <a:srgbClr val="EF86DB"/>
                </a:solidFill>
              </a:rPr>
              <a:t>decision-making</a:t>
            </a:r>
            <a:r>
              <a:rPr lang="en-US" dirty="0" smtClean="0">
                <a:solidFill>
                  <a:srgbClr val="FFFFFF"/>
                </a:solidFill>
              </a:rPr>
              <a:t>,</a:t>
            </a:r>
            <a:r>
              <a:rPr lang="en-US" dirty="0" smtClean="0">
                <a:solidFill>
                  <a:srgbClr val="EF86DB"/>
                </a:solidFill>
              </a:rPr>
              <a:t> </a:t>
            </a:r>
            <a:r>
              <a:rPr lang="en-US" dirty="0" smtClean="0"/>
              <a:t>and therefore it informs one’s </a:t>
            </a:r>
            <a:r>
              <a:rPr lang="en-US" dirty="0" smtClean="0">
                <a:solidFill>
                  <a:srgbClr val="EF86DB"/>
                </a:solidFill>
              </a:rPr>
              <a:t>ethics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5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Homesickness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dirty="0"/>
              <a:t>1700-1900</a:t>
            </a:r>
          </a:p>
          <a:p>
            <a:r>
              <a:rPr lang="en-US" dirty="0"/>
              <a:t>The relational force of nostalgia was already part of the historical discourse of the eighteenth and nineteenth-century. </a:t>
            </a:r>
          </a:p>
          <a:p>
            <a:r>
              <a:rPr lang="en-US" dirty="0" smtClean="0"/>
              <a:t>Especially emphasized in:</a:t>
            </a:r>
          </a:p>
          <a:p>
            <a:pPr lvl="1"/>
            <a:r>
              <a:rPr lang="en-US" dirty="0" smtClean="0"/>
              <a:t>Medicine</a:t>
            </a:r>
            <a:endParaRPr lang="en-US" dirty="0"/>
          </a:p>
          <a:p>
            <a:pPr lvl="1"/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Psychology</a:t>
            </a:r>
          </a:p>
          <a:p>
            <a:pPr lvl="1"/>
            <a:r>
              <a:rPr lang="en-US" dirty="0" smtClean="0"/>
              <a:t>Philosophy</a:t>
            </a:r>
          </a:p>
        </p:txBody>
      </p:sp>
    </p:spTree>
    <p:extLst>
      <p:ext uri="{BB962C8B-B14F-4D97-AF65-F5344CB8AC3E}">
        <p14:creationId xmlns:p14="http://schemas.microsoft.com/office/powerpoint/2010/main" xmlns="" val="23726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Newer Theories of Homesickness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camp of </a:t>
            </a:r>
            <a:r>
              <a:rPr lang="en-US" dirty="0" err="1" smtClean="0"/>
              <a:t>crits</a:t>
            </a:r>
            <a:r>
              <a:rPr lang="en-US" dirty="0" smtClean="0"/>
              <a:t> sees the ambiguous and creative potential of homesickness: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Svetlana </a:t>
            </a:r>
            <a:r>
              <a:rPr lang="en-US" dirty="0" err="1" smtClean="0"/>
              <a:t>Boym</a:t>
            </a:r>
            <a:endParaRPr lang="en-US" dirty="0" smtClean="0"/>
          </a:p>
          <a:p>
            <a:pPr lvl="1"/>
            <a:r>
              <a:rPr lang="en-US" dirty="0" err="1" smtClean="0"/>
              <a:t>Andreea</a:t>
            </a:r>
            <a:r>
              <a:rPr lang="en-US" dirty="0" smtClean="0"/>
              <a:t> </a:t>
            </a:r>
            <a:r>
              <a:rPr lang="en-US" dirty="0" err="1" smtClean="0"/>
              <a:t>Ritivoi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898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Narrative Theory</a:t>
            </a:r>
          </a:p>
          <a:p>
            <a:r>
              <a:rPr lang="en-US" dirty="0" smtClean="0"/>
              <a:t>Family Systems Theory</a:t>
            </a:r>
          </a:p>
          <a:p>
            <a:r>
              <a:rPr lang="en-US" dirty="0" smtClean="0"/>
              <a:t>Cognitive Neuroscience</a:t>
            </a:r>
          </a:p>
          <a:p>
            <a:r>
              <a:rPr lang="en-US" dirty="0" smtClean="0"/>
              <a:t>Place Studies: Phenomenology of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58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Homesickness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Colonial Homesickness</a:t>
            </a:r>
          </a:p>
          <a:p>
            <a:r>
              <a:rPr lang="en-US" dirty="0" smtClean="0"/>
              <a:t>Modern Homesickness</a:t>
            </a:r>
          </a:p>
          <a:p>
            <a:r>
              <a:rPr lang="en-US" dirty="0" smtClean="0"/>
              <a:t>Global Homesickness</a:t>
            </a:r>
          </a:p>
          <a:p>
            <a:r>
              <a:rPr lang="en-US" dirty="0" smtClean="0"/>
              <a:t>Radical Homesickness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3409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315</TotalTime>
  <Words>462</Words>
  <Application>Microsoft Office PowerPoint</Application>
  <PresentationFormat>On-screen Show (4:3)</PresentationFormat>
  <Paragraphs>64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Perspective</vt:lpstr>
      <vt:lpstr>Looking Back to Look Forward</vt:lpstr>
      <vt:lpstr>Introducing Nostalgia as Homesickness </vt:lpstr>
      <vt:lpstr>  History of Nostalgia     Johannes Hofer</vt:lpstr>
      <vt:lpstr>History of Nostalgia</vt:lpstr>
      <vt:lpstr>My Definition:</vt:lpstr>
      <vt:lpstr>Theories of Homesickness</vt:lpstr>
      <vt:lpstr>Newer Theories of Homesickness</vt:lpstr>
      <vt:lpstr>Methodologies</vt:lpstr>
      <vt:lpstr>Four Types of Homesickness</vt:lpstr>
      <vt:lpstr>Four-Part Typology  1. Colonial Homesickness</vt:lpstr>
      <vt:lpstr>2. Modern Homesickness</vt:lpstr>
      <vt:lpstr>3. Global Homesickness</vt:lpstr>
      <vt:lpstr>4. Radical Homesickness</vt:lpstr>
      <vt:lpstr>Example: Survival in Auschwitz</vt:lpstr>
      <vt:lpstr>Conclusions</vt:lpstr>
    </vt:vector>
  </TitlesOfParts>
  <Company>BK Wordsmiths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Scanlan</dc:creator>
  <cp:lastModifiedBy>SScanlan</cp:lastModifiedBy>
  <cp:revision>34</cp:revision>
  <dcterms:created xsi:type="dcterms:W3CDTF">2011-03-26T16:23:00Z</dcterms:created>
  <dcterms:modified xsi:type="dcterms:W3CDTF">2011-04-07T21:16:22Z</dcterms:modified>
</cp:coreProperties>
</file>