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6" r:id="rId9"/>
    <p:sldId id="267" r:id="rId10"/>
    <p:sldId id="268" r:id="rId11"/>
    <p:sldId id="269"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2" d="100"/>
          <a:sy n="102" d="100"/>
        </p:scale>
        <p:origin x="120"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A6BE-6606-3E35-5E79-D5DC68FD1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3DC82-CC5E-283C-A250-E19D36194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FEF521-01E9-FA86-83A3-76A53F0D2411}"/>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5" name="Footer Placeholder 4">
            <a:extLst>
              <a:ext uri="{FF2B5EF4-FFF2-40B4-BE49-F238E27FC236}">
                <a16:creationId xmlns:a16="http://schemas.microsoft.com/office/drawing/2014/main" id="{0D1989CA-FDD4-F337-7832-E28AE21E6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34C8E-1E53-1055-66BA-196520631B81}"/>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184102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83DA-B182-529E-AEFE-F4947C4B35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50F12-3B0A-9E0E-35FE-17C8C6526D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FEC0A-7E53-4462-D0AB-A94F1B2E4827}"/>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5" name="Footer Placeholder 4">
            <a:extLst>
              <a:ext uri="{FF2B5EF4-FFF2-40B4-BE49-F238E27FC236}">
                <a16:creationId xmlns:a16="http://schemas.microsoft.com/office/drawing/2014/main" id="{2E715D82-565E-3262-DA0D-1B8290680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7D91B-690E-87E6-AC09-1D52ADF62127}"/>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399350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8D120-9888-CA8F-9C36-F6051AC198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4E9CA4-2CE2-E752-75C4-418E4ADD30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4190E-AE70-CAC2-A121-9DEFADCF950E}"/>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5" name="Footer Placeholder 4">
            <a:extLst>
              <a:ext uri="{FF2B5EF4-FFF2-40B4-BE49-F238E27FC236}">
                <a16:creationId xmlns:a16="http://schemas.microsoft.com/office/drawing/2014/main" id="{3F13871E-8526-A050-F55B-BF249AA7D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B50F8-0050-B4EE-0D28-5869392FCEF8}"/>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116985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EBF7-7F08-B29C-40C6-FB9D398510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A69BC-7CD8-1F0F-9117-72F2A9988E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76EFC-990D-B77C-9F70-AB8CC2A65BEF}"/>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5" name="Footer Placeholder 4">
            <a:extLst>
              <a:ext uri="{FF2B5EF4-FFF2-40B4-BE49-F238E27FC236}">
                <a16:creationId xmlns:a16="http://schemas.microsoft.com/office/drawing/2014/main" id="{0FBC53C6-B401-CF34-D546-1AA9103D2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02F3D-A453-6378-6E8F-A0E471180B09}"/>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326965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5D83-AC59-F0AF-CEBB-8C90BF9334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518B31-F28B-8F3A-9C57-2F24B0A084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B52455-5306-643B-97F4-5AC7302D07FB}"/>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5" name="Footer Placeholder 4">
            <a:extLst>
              <a:ext uri="{FF2B5EF4-FFF2-40B4-BE49-F238E27FC236}">
                <a16:creationId xmlns:a16="http://schemas.microsoft.com/office/drawing/2014/main" id="{D71EFFEB-639F-8F82-64EB-DE6D73D92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01AF9-DB39-B37B-1A40-B12A3B5519EF}"/>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172529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0C7D-0CBB-67B5-3515-3F7444D96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9A80F2-EFF9-6FAE-C98B-47D49D0784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FF8141-BE00-F928-6BBD-C87CB63351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185B9-261F-2DC2-4F3C-8E1F56A52680}"/>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6" name="Footer Placeholder 5">
            <a:extLst>
              <a:ext uri="{FF2B5EF4-FFF2-40B4-BE49-F238E27FC236}">
                <a16:creationId xmlns:a16="http://schemas.microsoft.com/office/drawing/2014/main" id="{6AC5BDA8-DB7C-95BE-37AA-BB0FB8BFC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FD6F8-1475-6393-36DA-248182BD0B3B}"/>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165170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B00D-6311-6F17-2A9D-759F4D506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FA4336-C808-3E58-D2EB-6614E3F58A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F17169-C97E-277C-0D4E-5CDB5AC120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503B22-5813-FEE8-79B5-398C99D10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7453BB-AC73-CCC4-04C1-9153F75141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55F0FA-42A9-28AD-C9F4-307BC0A77B1C}"/>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8" name="Footer Placeholder 7">
            <a:extLst>
              <a:ext uri="{FF2B5EF4-FFF2-40B4-BE49-F238E27FC236}">
                <a16:creationId xmlns:a16="http://schemas.microsoft.com/office/drawing/2014/main" id="{8919F8A9-620F-DEA2-68FC-BCE16A3029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F09438-225E-1E67-A780-B4F93440E419}"/>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263445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2E49-9B42-222F-2295-0926D1FE2B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5A8F97-602D-F880-3C5C-A1CD19B2AD40}"/>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4" name="Footer Placeholder 3">
            <a:extLst>
              <a:ext uri="{FF2B5EF4-FFF2-40B4-BE49-F238E27FC236}">
                <a16:creationId xmlns:a16="http://schemas.microsoft.com/office/drawing/2014/main" id="{5D45373D-E297-C385-8B93-10FB2D4A1D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CCE7F6-7558-A057-CFE0-5D9DE8A1E0A4}"/>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281584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AF72-EB26-F109-1AEE-9242A41FA79B}"/>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3" name="Footer Placeholder 2">
            <a:extLst>
              <a:ext uri="{FF2B5EF4-FFF2-40B4-BE49-F238E27FC236}">
                <a16:creationId xmlns:a16="http://schemas.microsoft.com/office/drawing/2014/main" id="{FFF4212E-975F-49A1-4653-005B67A4DD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AE4DD9-FA0F-81A9-DE49-30CAE64C699B}"/>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14904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227D-5E2B-3EB6-F95A-22BF03F01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487ED6-D42D-C986-2F61-80236314E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58416-8B28-97FE-E7DD-CBD573102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C9589-396A-B634-F316-44AA2C4D0229}"/>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6" name="Footer Placeholder 5">
            <a:extLst>
              <a:ext uri="{FF2B5EF4-FFF2-40B4-BE49-F238E27FC236}">
                <a16:creationId xmlns:a16="http://schemas.microsoft.com/office/drawing/2014/main" id="{1EA4EE8A-8519-4D99-5C2B-F1788FE96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080EE-71D9-C670-2FC8-F75E4B91C0F5}"/>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143694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623E-43E1-DF2E-8058-16283C673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371BD7-CF77-B10C-D729-2B039CB90D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A1B9A4-F56C-4C1A-0A2F-1ACBEBB6D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9C53E-8B27-D1E5-087A-0A1BE329BB30}"/>
              </a:ext>
            </a:extLst>
          </p:cNvPr>
          <p:cNvSpPr>
            <a:spLocks noGrp="1"/>
          </p:cNvSpPr>
          <p:nvPr>
            <p:ph type="dt" sz="half" idx="10"/>
          </p:nvPr>
        </p:nvSpPr>
        <p:spPr/>
        <p:txBody>
          <a:bodyPr/>
          <a:lstStyle/>
          <a:p>
            <a:fld id="{69AB7B65-A80A-4CFE-AEB2-246B059349A1}" type="datetimeFigureOut">
              <a:rPr lang="en-US" smtClean="0"/>
              <a:t>4/29/2023</a:t>
            </a:fld>
            <a:endParaRPr lang="en-US"/>
          </a:p>
        </p:txBody>
      </p:sp>
      <p:sp>
        <p:nvSpPr>
          <p:cNvPr id="6" name="Footer Placeholder 5">
            <a:extLst>
              <a:ext uri="{FF2B5EF4-FFF2-40B4-BE49-F238E27FC236}">
                <a16:creationId xmlns:a16="http://schemas.microsoft.com/office/drawing/2014/main" id="{FB52A128-5914-C3F1-2BED-210A188A1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50D8D-4514-FD82-5378-2C2DC498DBCB}"/>
              </a:ext>
            </a:extLst>
          </p:cNvPr>
          <p:cNvSpPr>
            <a:spLocks noGrp="1"/>
          </p:cNvSpPr>
          <p:nvPr>
            <p:ph type="sldNum" sz="quarter" idx="12"/>
          </p:nvPr>
        </p:nvSpPr>
        <p:spPr/>
        <p:txBody>
          <a:bodyPr/>
          <a:lstStyle/>
          <a:p>
            <a:fld id="{FB3BE103-E19A-44FC-839D-50C925450EE7}" type="slidenum">
              <a:rPr lang="en-US" smtClean="0"/>
              <a:t>‹#›</a:t>
            </a:fld>
            <a:endParaRPr lang="en-US"/>
          </a:p>
        </p:txBody>
      </p:sp>
    </p:spTree>
    <p:extLst>
      <p:ext uri="{BB962C8B-B14F-4D97-AF65-F5344CB8AC3E}">
        <p14:creationId xmlns:p14="http://schemas.microsoft.com/office/powerpoint/2010/main" val="162259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908E4-9737-6F24-2C16-9B6320073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B3533D-D3F5-9D01-BD43-66E2D04C71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F56F-23DA-72AC-F46F-2424E06F9A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B7B65-A80A-4CFE-AEB2-246B059349A1}" type="datetimeFigureOut">
              <a:rPr lang="en-US" smtClean="0"/>
              <a:t>4/29/2023</a:t>
            </a:fld>
            <a:endParaRPr lang="en-US"/>
          </a:p>
        </p:txBody>
      </p:sp>
      <p:sp>
        <p:nvSpPr>
          <p:cNvPr id="5" name="Footer Placeholder 4">
            <a:extLst>
              <a:ext uri="{FF2B5EF4-FFF2-40B4-BE49-F238E27FC236}">
                <a16:creationId xmlns:a16="http://schemas.microsoft.com/office/drawing/2014/main" id="{03B5F519-EC7F-C284-CAC4-9500997AE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E7AA92-8C2A-A883-60C9-2C88C5B69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BE103-E19A-44FC-839D-50C925450EE7}" type="slidenum">
              <a:rPr lang="en-US" smtClean="0"/>
              <a:t>‹#›</a:t>
            </a:fld>
            <a:endParaRPr lang="en-US"/>
          </a:p>
        </p:txBody>
      </p:sp>
    </p:spTree>
    <p:extLst>
      <p:ext uri="{BB962C8B-B14F-4D97-AF65-F5344CB8AC3E}">
        <p14:creationId xmlns:p14="http://schemas.microsoft.com/office/powerpoint/2010/main" val="3928344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7331384" y="679730"/>
            <a:ext cx="4171994" cy="3932729"/>
          </a:xfrm>
        </p:spPr>
        <p:txBody>
          <a:bodyPr>
            <a:normAutofit/>
          </a:bodyPr>
          <a:lstStyle/>
          <a:p>
            <a:pPr algn="l"/>
            <a:r>
              <a:rPr lang="en-US" sz="3800" dirty="0"/>
              <a:t>Direct Fire </a:t>
            </a:r>
            <a:br>
              <a:rPr lang="en-US" sz="3800" dirty="0"/>
            </a:br>
            <a:r>
              <a:rPr lang="en-US" sz="3800" dirty="0"/>
              <a:t>The board game!</a:t>
            </a:r>
            <a:br>
              <a:rPr lang="en-US" sz="3800" dirty="0"/>
            </a:br>
            <a:br>
              <a:rPr lang="en-US" sz="3800" dirty="0"/>
            </a:br>
            <a:br>
              <a:rPr lang="en-US" sz="3800" dirty="0"/>
            </a:br>
            <a:br>
              <a:rPr lang="en-US" sz="3800" dirty="0"/>
            </a:br>
            <a:r>
              <a:rPr lang="en-US" sz="3800" dirty="0"/>
              <a:t>Culmination Presentation</a:t>
            </a:r>
          </a:p>
        </p:txBody>
      </p:sp>
      <p:grpSp>
        <p:nvGrpSpPr>
          <p:cNvPr id="1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7331383" y="5227455"/>
            <a:ext cx="3876085" cy="857461"/>
          </a:xfrm>
        </p:spPr>
        <p:txBody>
          <a:bodyPr>
            <a:normAutofit/>
          </a:bodyPr>
          <a:lstStyle/>
          <a:p>
            <a:pPr algn="l"/>
            <a:r>
              <a:rPr lang="en-US" sz="2200" dirty="0"/>
              <a:t>By:</a:t>
            </a:r>
          </a:p>
          <a:p>
            <a:pPr algn="l"/>
            <a:r>
              <a:rPr lang="en-US" sz="2200" dirty="0"/>
              <a:t>Seku Burris</a:t>
            </a:r>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with low confidence">
            <a:extLst>
              <a:ext uri="{FF2B5EF4-FFF2-40B4-BE49-F238E27FC236}">
                <a16:creationId xmlns:a16="http://schemas.microsoft.com/office/drawing/2014/main" id="{C2B7CCBD-0104-A809-98DF-28F393401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97" y="624585"/>
            <a:ext cx="5608830" cy="5608830"/>
          </a:xfrm>
          <a:prstGeom prst="rect">
            <a:avLst/>
          </a:prstGeom>
        </p:spPr>
      </p:pic>
    </p:spTree>
    <p:extLst>
      <p:ext uri="{BB962C8B-B14F-4D97-AF65-F5344CB8AC3E}">
        <p14:creationId xmlns:p14="http://schemas.microsoft.com/office/powerpoint/2010/main" val="147803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1524000" y="0"/>
            <a:ext cx="9144000" cy="1137037"/>
          </a:xfrm>
        </p:spPr>
        <p:txBody>
          <a:bodyPr>
            <a:normAutofit/>
          </a:bodyPr>
          <a:lstStyle/>
          <a:p>
            <a:r>
              <a:rPr lang="en-US" dirty="0"/>
              <a:t>Making the new Game!</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1524000" y="1272209"/>
            <a:ext cx="9144000" cy="5422789"/>
          </a:xfrm>
        </p:spPr>
        <p:txBody>
          <a:bodyPr>
            <a:normAutofit/>
          </a:bodyPr>
          <a:lstStyle/>
          <a:p>
            <a:pPr algn="l"/>
            <a:r>
              <a:rPr lang="en-US" dirty="0"/>
              <a:t>After getting the game reprinted, I attached it to some black chip board and colored the borders to make everything look more cohesive.  The chipboard also added to the sturdiness of the game because the paper tended to fold and rip very easily with a solid backing.</a:t>
            </a:r>
          </a:p>
          <a:p>
            <a:pPr algn="l"/>
            <a:endParaRPr lang="en-US" dirty="0"/>
          </a:p>
          <a:p>
            <a:pPr algn="l"/>
            <a:r>
              <a:rPr lang="en-US" dirty="0"/>
              <a:t>Next, I worked on formulating the instructions and making them as clear as possible. This was something I was struggling with during the entire project because the game is so complex. There are so many overlapping effects and rules that it was hard to explain all of them in an easy understand way. </a:t>
            </a:r>
          </a:p>
          <a:p>
            <a:pPr algn="l"/>
            <a:endParaRPr lang="en-US" dirty="0"/>
          </a:p>
          <a:p>
            <a:pPr algn="l"/>
            <a:r>
              <a:rPr lang="en-US" dirty="0"/>
              <a:t>However, I did manage to finally create a pretty clear version of the instructions that people were able to MOSTLY understand after several attempts. </a:t>
            </a:r>
          </a:p>
        </p:txBody>
      </p:sp>
    </p:spTree>
    <p:extLst>
      <p:ext uri="{BB962C8B-B14F-4D97-AF65-F5344CB8AC3E}">
        <p14:creationId xmlns:p14="http://schemas.microsoft.com/office/powerpoint/2010/main" val="385883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EEC412B3-7DD4-A6AC-19A3-A4412C6066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411"/>
          <a:stretch/>
        </p:blipFill>
        <p:spPr bwMode="auto">
          <a:xfrm flipH="1">
            <a:off x="20" y="1"/>
            <a:ext cx="4752733" cy="6858000"/>
          </a:xfrm>
          <a:prstGeom prst="rect">
            <a:avLst/>
          </a:prstGeom>
          <a:noFill/>
        </p:spPr>
      </p:pic>
      <p:sp>
        <p:nvSpPr>
          <p:cNvPr id="18" name="Rectangle 10">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6262578" y="1259958"/>
            <a:ext cx="4253022" cy="2481727"/>
          </a:xfrm>
        </p:spPr>
        <p:txBody>
          <a:bodyPr anchor="b">
            <a:normAutofit/>
          </a:bodyPr>
          <a:lstStyle/>
          <a:p>
            <a:r>
              <a:rPr lang="en-US" sz="8000" dirty="0">
                <a:solidFill>
                  <a:schemeClr val="bg1">
                    <a:alpha val="60000"/>
                  </a:schemeClr>
                </a:solidFill>
              </a:rPr>
              <a:t>SHOW GAME!</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6326372" y="4062037"/>
            <a:ext cx="4189228" cy="1447700"/>
          </a:xfrm>
        </p:spPr>
        <p:txBody>
          <a:bodyPr anchor="t">
            <a:normAutofit/>
          </a:bodyPr>
          <a:lstStyle/>
          <a:p>
            <a:endParaRPr lang="en-US" sz="1400">
              <a:solidFill>
                <a:schemeClr val="bg1"/>
              </a:solidFill>
            </a:endParaRPr>
          </a:p>
        </p:txBody>
      </p:sp>
    </p:spTree>
    <p:extLst>
      <p:ext uri="{BB962C8B-B14F-4D97-AF65-F5344CB8AC3E}">
        <p14:creationId xmlns:p14="http://schemas.microsoft.com/office/powerpoint/2010/main" val="419122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F41D9-1354-6B32-4860-8A0C8D662C58}"/>
              </a:ext>
            </a:extLst>
          </p:cNvPr>
          <p:cNvPicPr>
            <a:picLocks noChangeAspect="1"/>
          </p:cNvPicPr>
          <p:nvPr/>
        </p:nvPicPr>
        <p:blipFill rotWithShape="1">
          <a:blip r:embed="rId2"/>
          <a:srcRect l="12852" r="2775" b="-1"/>
          <a:stretch/>
        </p:blipFill>
        <p:spPr>
          <a:xfrm>
            <a:off x="-2" y="10"/>
            <a:ext cx="866851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7183225" y="1122363"/>
            <a:ext cx="4688735" cy="912309"/>
          </a:xfrm>
        </p:spPr>
        <p:txBody>
          <a:bodyPr anchor="b">
            <a:normAutofit/>
          </a:bodyPr>
          <a:lstStyle/>
          <a:p>
            <a:pPr algn="l"/>
            <a:r>
              <a:rPr lang="en-US" sz="4800" dirty="0"/>
              <a:t>Conclusion!</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6315959" y="2129892"/>
            <a:ext cx="5556001" cy="3951171"/>
          </a:xfrm>
        </p:spPr>
        <p:txBody>
          <a:bodyPr>
            <a:noAutofit/>
          </a:bodyPr>
          <a:lstStyle/>
          <a:p>
            <a:pPr algn="l"/>
            <a:r>
              <a:rPr lang="en-US" dirty="0"/>
              <a:t>In conclusion this was something I’ve always wanted to do since I was young and first thought of this game. I enjoyed the process of making the game and I want to say thank you to </a:t>
            </a:r>
            <a:r>
              <a:rPr lang="en-US" dirty="0" err="1"/>
              <a:t>Josni</a:t>
            </a:r>
            <a:r>
              <a:rPr lang="en-US" dirty="0"/>
              <a:t> for helping me complete my </a:t>
            </a:r>
            <a:r>
              <a:rPr lang="en-US"/>
              <a:t>culmination project!</a:t>
            </a:r>
            <a:endParaRPr lang="en-US"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5994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877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299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70 Designer Board Games">
            <a:extLst>
              <a:ext uri="{FF2B5EF4-FFF2-40B4-BE49-F238E27FC236}">
                <a16:creationId xmlns:a16="http://schemas.microsoft.com/office/drawing/2014/main" id="{E1FB7DDE-14EF-4CD5-572F-391C50FEDA16}"/>
              </a:ext>
            </a:extLst>
          </p:cNvPr>
          <p:cNvPicPr>
            <a:picLocks noChangeAspect="1"/>
          </p:cNvPicPr>
          <p:nvPr/>
        </p:nvPicPr>
        <p:blipFill rotWithShape="1">
          <a:blip r:embed="rId2">
            <a:extLst>
              <a:ext uri="{28A0092B-C50C-407E-A947-70E740481C1C}">
                <a14:useLocalDpi xmlns:a14="http://schemas.microsoft.com/office/drawing/2010/main" val="0"/>
              </a:ext>
            </a:extLst>
          </a:blip>
          <a:srcRect l="5217" r="18934" b="7692"/>
          <a:stretch/>
        </p:blipFill>
        <p:spPr bwMode="auto">
          <a:xfrm>
            <a:off x="3522466" y="0"/>
            <a:ext cx="8669532" cy="6857990"/>
          </a:xfrm>
          <a:prstGeom prst="rect">
            <a:avLst/>
          </a:prstGeom>
          <a:noFill/>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371094" y="843524"/>
            <a:ext cx="3438144" cy="1199316"/>
          </a:xfrm>
        </p:spPr>
        <p:txBody>
          <a:bodyPr vert="horz" lIns="91440" tIns="45720" rIns="91440" bIns="45720" rtlCol="0" anchor="b">
            <a:normAutofit/>
          </a:bodyPr>
          <a:lstStyle/>
          <a:p>
            <a:pPr algn="l"/>
            <a:r>
              <a:rPr lang="en-US" sz="3200" dirty="0"/>
              <a:t>What is it?</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371094" y="2512067"/>
            <a:ext cx="3438906" cy="3945293"/>
          </a:xfrm>
        </p:spPr>
        <p:txBody>
          <a:bodyPr vert="horz" lIns="91440" tIns="45720" rIns="91440" bIns="45720" rtlCol="0" anchor="t">
            <a:normAutofit/>
          </a:bodyPr>
          <a:lstStyle/>
          <a:p>
            <a:pPr marL="342900" indent="-228600" algn="l">
              <a:buFont typeface="Arial" panose="020B0604020202020204" pitchFamily="34" charset="0"/>
              <a:buChar char="•"/>
            </a:pPr>
            <a:r>
              <a:rPr lang="en-US" sz="1400" dirty="0"/>
              <a:t>Direct Fire is a 2-player, military based, strategy board game designed for kids 16 and up.</a:t>
            </a:r>
          </a:p>
          <a:p>
            <a:pPr marL="342900" indent="-228600" algn="l">
              <a:buFont typeface="Arial" panose="020B0604020202020204" pitchFamily="34" charset="0"/>
              <a:buChar char="•"/>
            </a:pPr>
            <a:endParaRPr lang="en-US" sz="1400" dirty="0"/>
          </a:p>
          <a:p>
            <a:pPr marL="342900" indent="-228600" algn="l">
              <a:buFont typeface="Arial" panose="020B0604020202020204" pitchFamily="34" charset="0"/>
              <a:buChar char="•"/>
            </a:pPr>
            <a:r>
              <a:rPr lang="en-US" sz="1400" dirty="0"/>
              <a:t>It is similar to the game of chess in that it requires you to think 1 step ahead of your opponent every turn. </a:t>
            </a:r>
          </a:p>
          <a:p>
            <a:pPr indent="-228600" algn="l">
              <a:buFont typeface="Arial" panose="020B0604020202020204" pitchFamily="34" charset="0"/>
              <a:buChar char="•"/>
            </a:pPr>
            <a:endParaRPr lang="en-US" sz="1400" dirty="0"/>
          </a:p>
          <a:p>
            <a:pPr marL="342900" indent="-228600" algn="l">
              <a:buFont typeface="Arial" panose="020B0604020202020204" pitchFamily="34" charset="0"/>
              <a:buChar char="•"/>
            </a:pPr>
            <a:r>
              <a:rPr lang="en-US" sz="1400" dirty="0"/>
              <a:t>Mistakes are heavily punishable and out maneuvering your opponent can easily put you in the lead if you are losing.</a:t>
            </a:r>
          </a:p>
          <a:p>
            <a:pPr marL="342900" indent="-228600" algn="l">
              <a:buFont typeface="Arial" panose="020B0604020202020204" pitchFamily="34" charset="0"/>
              <a:buChar char="•"/>
            </a:pPr>
            <a:endParaRPr lang="en-US" sz="1400" dirty="0"/>
          </a:p>
          <a:p>
            <a:pPr marL="342900" indent="-228600" algn="l">
              <a:buFont typeface="Arial" panose="020B0604020202020204" pitchFamily="34" charset="0"/>
              <a:buChar char="•"/>
            </a:pPr>
            <a:r>
              <a:rPr lang="en-US" sz="1400" dirty="0"/>
              <a:t>Prediction, timing and effectively using the effects of the board and the effects of the units is crucial to winning the game.</a:t>
            </a:r>
          </a:p>
          <a:p>
            <a:pPr marL="342900" indent="-228600" algn="l">
              <a:buFont typeface="Arial" panose="020B0604020202020204" pitchFamily="34" charset="0"/>
              <a:buChar char="•"/>
            </a:pPr>
            <a:endParaRPr lang="en-US" sz="1400" dirty="0"/>
          </a:p>
          <a:p>
            <a:pPr marL="342900" indent="-228600" algn="l">
              <a:buFont typeface="Arial" panose="020B0604020202020204" pitchFamily="34" charset="0"/>
              <a:buChar char="•"/>
            </a:pPr>
            <a:endParaRPr lang="en-US" sz="1100" dirty="0"/>
          </a:p>
          <a:p>
            <a:pPr marL="342900" indent="-228600" algn="l">
              <a:buFont typeface="Arial" panose="020B0604020202020204" pitchFamily="34" charset="0"/>
              <a:buChar char="•"/>
            </a:pPr>
            <a:endParaRPr lang="en-US" sz="1100" dirty="0"/>
          </a:p>
          <a:p>
            <a:pPr indent="-228600" algn="l">
              <a:buFont typeface="Arial" panose="020B0604020202020204" pitchFamily="34" charset="0"/>
              <a:buChar char="•"/>
            </a:pPr>
            <a:endParaRPr lang="en-US" sz="1100" dirty="0"/>
          </a:p>
        </p:txBody>
      </p:sp>
    </p:spTree>
    <p:extLst>
      <p:ext uri="{BB962C8B-B14F-4D97-AF65-F5344CB8AC3E}">
        <p14:creationId xmlns:p14="http://schemas.microsoft.com/office/powerpoint/2010/main" val="144057958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113122" y="1"/>
            <a:ext cx="10781122" cy="1923068"/>
          </a:xfrm>
        </p:spPr>
        <p:txBody>
          <a:bodyPr/>
          <a:lstStyle/>
          <a:p>
            <a:r>
              <a:rPr lang="en-US" dirty="0"/>
              <a:t>Board Effects,</a:t>
            </a:r>
            <a:br>
              <a:rPr lang="en-US" dirty="0"/>
            </a:br>
            <a:r>
              <a:rPr lang="en-US" dirty="0"/>
              <a:t>Abilities and Units</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216816" y="1923070"/>
            <a:ext cx="12084270" cy="4934930"/>
          </a:xfrm>
        </p:spPr>
        <p:txBody>
          <a:bodyPr>
            <a:normAutofit lnSpcReduction="10000"/>
          </a:bodyPr>
          <a:lstStyle/>
          <a:p>
            <a:pPr marL="342900" indent="-342900" algn="l">
              <a:buFont typeface="Arial" panose="020B0604020202020204" pitchFamily="34" charset="0"/>
              <a:buChar char="•"/>
            </a:pPr>
            <a:r>
              <a:rPr lang="en-US" dirty="0"/>
              <a:t>The +1 Square allows you to move 1 additional			           6 Soldiers!    6 Tanks!</a:t>
            </a:r>
          </a:p>
          <a:p>
            <a:pPr algn="l"/>
            <a:r>
              <a:rPr lang="en-US" dirty="0"/>
              <a:t>     Unit during your turn</a:t>
            </a:r>
          </a:p>
          <a:p>
            <a:pPr algn="l"/>
            <a:endParaRPr lang="en-US" dirty="0"/>
          </a:p>
          <a:p>
            <a:pPr marL="342900" indent="-342900" algn="l">
              <a:buFont typeface="Arial" panose="020B0604020202020204" pitchFamily="34" charset="0"/>
              <a:buChar char="•"/>
            </a:pPr>
            <a:r>
              <a:rPr lang="en-US" dirty="0"/>
              <a:t>The attack square allow you to attack your </a:t>
            </a:r>
          </a:p>
          <a:p>
            <a:pPr algn="l"/>
            <a:r>
              <a:rPr lang="en-US" dirty="0"/>
              <a:t>     Opponents when you land on it.</a:t>
            </a:r>
          </a:p>
          <a:p>
            <a:pPr algn="l"/>
            <a:endParaRPr lang="en-US" dirty="0"/>
          </a:p>
          <a:p>
            <a:pPr marL="342900" indent="-342900" algn="l">
              <a:buFont typeface="Arial" panose="020B0604020202020204" pitchFamily="34" charset="0"/>
              <a:buChar char="•"/>
            </a:pPr>
            <a:r>
              <a:rPr lang="en-US" dirty="0"/>
              <a:t>Soldiers that land on the bunker square are </a:t>
            </a:r>
          </a:p>
          <a:p>
            <a:pPr algn="l"/>
            <a:r>
              <a:rPr lang="en-US" dirty="0"/>
              <a:t>     safe from all attacks. </a:t>
            </a:r>
          </a:p>
          <a:p>
            <a:pPr algn="l"/>
            <a:endParaRPr lang="en-US" dirty="0"/>
          </a:p>
          <a:p>
            <a:pPr marL="342900" indent="-342900" algn="l">
              <a:buFont typeface="Arial" panose="020B0604020202020204" pitchFamily="34" charset="0"/>
              <a:buChar char="•"/>
            </a:pPr>
            <a:r>
              <a:rPr lang="en-US" dirty="0"/>
              <a:t>The Nuke square can be used to automatically</a:t>
            </a:r>
          </a:p>
          <a:p>
            <a:pPr algn="l"/>
            <a:r>
              <a:rPr lang="en-US" dirty="0"/>
              <a:t>    win the game… If you can manage to land on it.</a:t>
            </a:r>
          </a:p>
          <a:p>
            <a:pPr algn="l"/>
            <a:endParaRPr lang="en-US" dirty="0"/>
          </a:p>
        </p:txBody>
      </p:sp>
      <p:pic>
        <p:nvPicPr>
          <p:cNvPr id="4" name="Picture 3" descr="A picture containing text&#10;&#10;Description automatically generated">
            <a:extLst>
              <a:ext uri="{FF2B5EF4-FFF2-40B4-BE49-F238E27FC236}">
                <a16:creationId xmlns:a16="http://schemas.microsoft.com/office/drawing/2014/main" id="{02C8219D-2FC0-21C4-C9BF-365C7929B3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452421" y="1992810"/>
            <a:ext cx="1002665" cy="933450"/>
          </a:xfrm>
          <a:prstGeom prst="rect">
            <a:avLst/>
          </a:prstGeom>
        </p:spPr>
      </p:pic>
      <p:pic>
        <p:nvPicPr>
          <p:cNvPr id="5" name="Picture 4" descr="A picture containing text, outdoor, sign&#10;&#10;Description automatically generated">
            <a:extLst>
              <a:ext uri="{FF2B5EF4-FFF2-40B4-BE49-F238E27FC236}">
                <a16:creationId xmlns:a16="http://schemas.microsoft.com/office/drawing/2014/main" id="{CBEDB06D-EDD7-0571-3FC7-C8321F7B4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514" y="3189733"/>
            <a:ext cx="1057275" cy="988319"/>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DC99BE6-A977-AA74-2653-3402921921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6716" y="4402184"/>
            <a:ext cx="1034073" cy="98831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709A109-C098-D23F-9D98-61A668FA5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2210" y="2459535"/>
            <a:ext cx="1655553" cy="177025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1F49A03-E07B-AC52-CBE7-FA62F504CD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3070" y="2561227"/>
            <a:ext cx="1002664" cy="1547648"/>
          </a:xfrm>
          <a:prstGeom prst="rect">
            <a:avLst/>
          </a:prstGeom>
        </p:spPr>
      </p:pic>
      <p:pic>
        <p:nvPicPr>
          <p:cNvPr id="9" name="Picture 8">
            <a:extLst>
              <a:ext uri="{FF2B5EF4-FFF2-40B4-BE49-F238E27FC236}">
                <a16:creationId xmlns:a16="http://schemas.microsoft.com/office/drawing/2014/main" id="{6C345BE5-21BC-508B-B82B-A7CDD284376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0521" y="5690493"/>
            <a:ext cx="1019175" cy="997585"/>
          </a:xfrm>
          <a:prstGeom prst="rect">
            <a:avLst/>
          </a:prstGeom>
          <a:noFill/>
          <a:ln>
            <a:noFill/>
          </a:ln>
        </p:spPr>
      </p:pic>
    </p:spTree>
    <p:extLst>
      <p:ext uri="{BB962C8B-B14F-4D97-AF65-F5344CB8AC3E}">
        <p14:creationId xmlns:p14="http://schemas.microsoft.com/office/powerpoint/2010/main" val="282682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 name="Rectangle 20">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6981824" y="1367673"/>
            <a:ext cx="4375151" cy="2665509"/>
          </a:xfrm>
        </p:spPr>
        <p:txBody>
          <a:bodyPr>
            <a:normAutofit/>
          </a:bodyPr>
          <a:lstStyle/>
          <a:p>
            <a:r>
              <a:rPr lang="en-US" sz="7200" dirty="0">
                <a:solidFill>
                  <a:schemeClr val="bg1"/>
                </a:solidFill>
              </a:rPr>
              <a:t>Win condition!</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6979182" y="4414180"/>
            <a:ext cx="4377793" cy="1303226"/>
          </a:xfrm>
        </p:spPr>
        <p:txBody>
          <a:bodyPr>
            <a:normAutofit/>
          </a:bodyPr>
          <a:lstStyle/>
          <a:p>
            <a:pPr algn="r"/>
            <a:r>
              <a:rPr lang="en-US" sz="2800" dirty="0">
                <a:solidFill>
                  <a:schemeClr val="bg1"/>
                </a:solidFill>
              </a:rPr>
              <a:t>First person to get Nuked or lose all their piece LOSES</a:t>
            </a:r>
          </a:p>
        </p:txBody>
      </p:sp>
      <p:pic>
        <p:nvPicPr>
          <p:cNvPr id="5" name="Picture 4" descr="Icon&#10;&#10;Description automatically generated">
            <a:extLst>
              <a:ext uri="{FF2B5EF4-FFF2-40B4-BE49-F238E27FC236}">
                <a16:creationId xmlns:a16="http://schemas.microsoft.com/office/drawing/2014/main" id="{51F71C7A-309F-50EB-B03D-562D1AC18D13}"/>
              </a:ext>
            </a:extLst>
          </p:cNvPr>
          <p:cNvPicPr>
            <a:picLocks noChangeAspect="1"/>
          </p:cNvPicPr>
          <p:nvPr/>
        </p:nvPicPr>
        <p:blipFill rotWithShape="1">
          <a:blip r:embed="rId2">
            <a:extLst>
              <a:ext uri="{28A0092B-C50C-407E-A947-70E740481C1C}">
                <a14:useLocalDpi xmlns:a14="http://schemas.microsoft.com/office/drawing/2010/main" val="0"/>
              </a:ext>
            </a:extLst>
          </a:blip>
          <a:srcRect l="2726" r="6150"/>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203" name="Freeform: Shape 22">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4" name="Freeform: Shape 24">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0884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2455043-5CFD-4790-A30C-152D3B694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790CBA0-32A4-48C6-8140-9148B3A0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4A940285-486F-4391-834C-6AEA6BBA35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8" name="Oval 47">
              <a:extLst>
                <a:ext uri="{FF2B5EF4-FFF2-40B4-BE49-F238E27FC236}">
                  <a16:creationId xmlns:a16="http://schemas.microsoft.com/office/drawing/2014/main" id="{74B9FF2E-00C4-47D5-8A73-16D63BAE0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CA72D7A-4FAA-4E11-AEDF-6B1F52902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C8EC923-BC09-48E2-9C97-9AB22850D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15D5FAC-3D93-4CFC-A4EC-B3687658F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0F81D9B7-BCCD-4B12-B975-0F885E4D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54CF688-5435-4B57-B48B-AF1628D95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08648C95-1EC5-40D8-8D96-3DC3D112A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10134DF-195E-4609-BE91-D38A8334E4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8" name="Straight Connector 57">
              <a:extLst>
                <a:ext uri="{FF2B5EF4-FFF2-40B4-BE49-F238E27FC236}">
                  <a16:creationId xmlns:a16="http://schemas.microsoft.com/office/drawing/2014/main" id="{20757759-EC34-4221-B044-E44E140C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DD397B4-F579-4427-8501-9D3412F87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F669F62-C345-4D12-9436-F3E2B3AE6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9D0B0E-94E0-4A18-A5D4-F8999345F0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5139096" y="630936"/>
            <a:ext cx="6341652" cy="2760825"/>
          </a:xfrm>
          <a:noFill/>
        </p:spPr>
        <p:txBody>
          <a:bodyPr anchor="t">
            <a:normAutofit/>
          </a:bodyPr>
          <a:lstStyle/>
          <a:p>
            <a:pPr algn="l"/>
            <a:r>
              <a:rPr lang="en-US" sz="5400" dirty="0">
                <a:solidFill>
                  <a:schemeClr val="bg1"/>
                </a:solidFill>
              </a:rPr>
              <a:t>The idea</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5139096" y="2062950"/>
            <a:ext cx="6341652" cy="4066558"/>
          </a:xfrm>
          <a:noFill/>
        </p:spPr>
        <p:txBody>
          <a:bodyPr anchor="t">
            <a:noAutofit/>
          </a:bodyPr>
          <a:lstStyle/>
          <a:p>
            <a:pPr marL="342900" indent="-342900" algn="l">
              <a:buFont typeface="Arial" panose="020B0604020202020204" pitchFamily="34" charset="0"/>
              <a:buChar char="•"/>
            </a:pPr>
            <a:r>
              <a:rPr lang="en-US" sz="2000" dirty="0">
                <a:solidFill>
                  <a:schemeClr val="bg1"/>
                </a:solidFill>
              </a:rPr>
              <a:t>This was actually a game I came up with when I was young. However, when I was young the idea was never refined. When I designed the game that first time it only had 1 or 2 board effects and the game play strategy was way less complex. Effects and abilities could not stack and be used to create game changed combinations as they can in this game. </a:t>
            </a:r>
          </a:p>
          <a:p>
            <a:pPr marL="342900" indent="-342900" algn="l">
              <a:buFont typeface="Arial" panose="020B0604020202020204" pitchFamily="34" charset="0"/>
              <a:buChar char="•"/>
            </a:pPr>
            <a:r>
              <a:rPr lang="en-US" sz="2000" dirty="0">
                <a:solidFill>
                  <a:schemeClr val="bg1"/>
                </a:solidFill>
              </a:rPr>
              <a:t>Additionally, the game didn’t require as much prediction in order to win and the board itself was way larger. </a:t>
            </a:r>
          </a:p>
          <a:p>
            <a:pPr marL="342900" indent="-342900" algn="l">
              <a:buFont typeface="Arial" panose="020B0604020202020204" pitchFamily="34" charset="0"/>
              <a:buChar char="•"/>
            </a:pPr>
            <a:r>
              <a:rPr lang="en-US" sz="2000" dirty="0">
                <a:solidFill>
                  <a:schemeClr val="bg1"/>
                </a:solidFill>
              </a:rPr>
              <a:t>Lastly, the game never made it to a fully colored version, with 3-dimensional plastic models like this one did. I used paper with drawings on them and pennies to represent the units. </a:t>
            </a:r>
          </a:p>
        </p:txBody>
      </p:sp>
      <p:sp>
        <p:nvSpPr>
          <p:cNvPr id="63" name="Rectangle 62">
            <a:extLst>
              <a:ext uri="{FF2B5EF4-FFF2-40B4-BE49-F238E27FC236}">
                <a16:creationId xmlns:a16="http://schemas.microsoft.com/office/drawing/2014/main" id="{909F982E-B4F0-4CF1-9698-0CA793629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E5A6FD1C-ABC0-436A-9073-E0EED7D89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6" name="Straight Connector 65">
              <a:extLst>
                <a:ext uri="{FF2B5EF4-FFF2-40B4-BE49-F238E27FC236}">
                  <a16:creationId xmlns:a16="http://schemas.microsoft.com/office/drawing/2014/main" id="{6FE42E75-3FFE-428A-BBD2-CC87097B5D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F8E869C-899B-4BCE-8E7E-07CF2384D9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BF071B4-ED93-480C-8E69-73432F0CE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CA65703-32A1-4699-BC19-1CA9884BD2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A picture containing text, athletic game&#10;&#10;Description automatically generated">
            <a:extLst>
              <a:ext uri="{FF2B5EF4-FFF2-40B4-BE49-F238E27FC236}">
                <a16:creationId xmlns:a16="http://schemas.microsoft.com/office/drawing/2014/main" id="{F9A5B1A0-E537-3DC6-5456-C10AE2499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57" y="2278621"/>
            <a:ext cx="4466345" cy="2378220"/>
          </a:xfrm>
          <a:prstGeom prst="rect">
            <a:avLst/>
          </a:prstGeom>
        </p:spPr>
      </p:pic>
      <p:grpSp>
        <p:nvGrpSpPr>
          <p:cNvPr id="71" name="Group 70">
            <a:extLst>
              <a:ext uri="{FF2B5EF4-FFF2-40B4-BE49-F238E27FC236}">
                <a16:creationId xmlns:a16="http://schemas.microsoft.com/office/drawing/2014/main" id="{38AF1DD3-8D1D-4757-B035-70019593D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47041" y="808145"/>
            <a:ext cx="304800" cy="429768"/>
            <a:chOff x="215328" y="-46937"/>
            <a:chExt cx="304800" cy="2773841"/>
          </a:xfrm>
        </p:grpSpPr>
        <p:cxnSp>
          <p:nvCxnSpPr>
            <p:cNvPr id="72" name="Straight Connector 71">
              <a:extLst>
                <a:ext uri="{FF2B5EF4-FFF2-40B4-BE49-F238E27FC236}">
                  <a16:creationId xmlns:a16="http://schemas.microsoft.com/office/drawing/2014/main" id="{28184D1F-A6B0-4989-8187-7DA9B69FDB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4AAB83-8364-4EEC-B775-EB5BF22973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8334B8F-87AB-40F9-B22B-309F79C29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507BCE7-4481-4881-ACD6-7B9E0A53B3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553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Improvements!</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835024" y="3429000"/>
            <a:ext cx="7025753" cy="1393777"/>
          </a:xfrm>
        </p:spPr>
        <p:txBody>
          <a:bodyPr>
            <a:noAutofit/>
          </a:bodyPr>
          <a:lstStyle/>
          <a:p>
            <a:pPr algn="l"/>
            <a:r>
              <a:rPr lang="en-US" sz="2000" dirty="0">
                <a:solidFill>
                  <a:schemeClr val="bg1"/>
                </a:solidFill>
              </a:rPr>
              <a:t>One of the main differences between this new version and the one I made when I was younger was the play testing sample size. I was able to make a lot improvements and changes to the game because I was able to learn what made the game bad as I watched different people play it over and over. </a:t>
            </a:r>
          </a:p>
        </p:txBody>
      </p:sp>
    </p:spTree>
    <p:extLst>
      <p:ext uri="{BB962C8B-B14F-4D97-AF65-F5344CB8AC3E}">
        <p14:creationId xmlns:p14="http://schemas.microsoft.com/office/powerpoint/2010/main" val="421912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1524000" y="0"/>
            <a:ext cx="9144000" cy="1137037"/>
          </a:xfrm>
        </p:spPr>
        <p:txBody>
          <a:bodyPr>
            <a:normAutofit/>
          </a:bodyPr>
          <a:lstStyle/>
          <a:p>
            <a:r>
              <a:rPr lang="en-US" dirty="0"/>
              <a:t>Making the new Game!</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1524000" y="1272209"/>
            <a:ext cx="9144000" cy="5422789"/>
          </a:xfrm>
        </p:spPr>
        <p:txBody>
          <a:bodyPr>
            <a:normAutofit fontScale="92500" lnSpcReduction="10000"/>
          </a:bodyPr>
          <a:lstStyle/>
          <a:p>
            <a:pPr algn="l"/>
            <a:r>
              <a:rPr lang="en-US" dirty="0"/>
              <a:t>The game started off with just 2 board effects but as I play tested more and more I added several more. This was to make the game more interesting and to break up the monotony of it.</a:t>
            </a:r>
          </a:p>
          <a:p>
            <a:pPr algn="l"/>
            <a:endParaRPr lang="en-US" dirty="0"/>
          </a:p>
          <a:p>
            <a:pPr algn="l"/>
            <a:r>
              <a:rPr lang="en-US" dirty="0"/>
              <a:t>I decided to add 2 distinct units that had different abilities. These units were soldiers and tanks, and each unit is better in different situations. Additionally, this forces the player to use their resources wisely because moving the right unit at the right time can be the difference between winning and losing the game. This added another interesting level of complexity to the game. </a:t>
            </a:r>
          </a:p>
          <a:p>
            <a:pPr algn="l"/>
            <a:endParaRPr lang="en-US" dirty="0"/>
          </a:p>
          <a:p>
            <a:pPr algn="l"/>
            <a:r>
              <a:rPr lang="en-US" dirty="0"/>
              <a:t>I decided to invest in some plastic pieces to make the game feel more realistic and immersive. This also made the game feel more rewarding because removing a plastic 3d piece of plastic tank from the board after destroying it feels way better than removing a piece of paper. </a:t>
            </a:r>
          </a:p>
          <a:p>
            <a:pPr algn="l"/>
            <a:endParaRPr lang="en-US" dirty="0"/>
          </a:p>
          <a:p>
            <a:pPr algn="l"/>
            <a:r>
              <a:rPr lang="en-US" dirty="0"/>
              <a:t> </a:t>
            </a:r>
          </a:p>
          <a:p>
            <a:endParaRPr lang="en-US" dirty="0"/>
          </a:p>
        </p:txBody>
      </p:sp>
    </p:spTree>
    <p:extLst>
      <p:ext uri="{BB962C8B-B14F-4D97-AF65-F5344CB8AC3E}">
        <p14:creationId xmlns:p14="http://schemas.microsoft.com/office/powerpoint/2010/main" val="196295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1524000" y="0"/>
            <a:ext cx="9144000" cy="1137037"/>
          </a:xfrm>
        </p:spPr>
        <p:txBody>
          <a:bodyPr>
            <a:normAutofit/>
          </a:bodyPr>
          <a:lstStyle/>
          <a:p>
            <a:r>
              <a:rPr lang="en-US" dirty="0"/>
              <a:t>Making the new Game!</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1524000" y="1272209"/>
            <a:ext cx="9144000" cy="5422789"/>
          </a:xfrm>
        </p:spPr>
        <p:txBody>
          <a:bodyPr>
            <a:normAutofit fontScale="92500" lnSpcReduction="10000"/>
          </a:bodyPr>
          <a:lstStyle/>
          <a:p>
            <a:pPr algn="l"/>
            <a:r>
              <a:rPr lang="en-US" dirty="0"/>
              <a:t>After some more play testing I decided to add some more rules and restrictions to the game in order to prevent players from abusing certain mechanics and overpowered combinations. When creating complex games, one must always be on the look out for potential exploitations that may have slipped under the radar. </a:t>
            </a:r>
          </a:p>
          <a:p>
            <a:pPr algn="l"/>
            <a:endParaRPr lang="en-US" dirty="0"/>
          </a:p>
          <a:p>
            <a:pPr algn="l"/>
            <a:r>
              <a:rPr lang="en-US" dirty="0"/>
              <a:t>After reaching a point where I felt confident in the stability and solidness of the game mechanics, I decided to color game. This was done really to make it feel more official and immersive during game play. </a:t>
            </a:r>
          </a:p>
          <a:p>
            <a:pPr algn="l"/>
            <a:endParaRPr lang="en-US" dirty="0"/>
          </a:p>
          <a:p>
            <a:pPr algn="l"/>
            <a:r>
              <a:rPr lang="en-US" dirty="0"/>
              <a:t>Also, pretty much during this entire time, I was being advised by my culmination advisor </a:t>
            </a:r>
            <a:r>
              <a:rPr lang="en-US" dirty="0" err="1"/>
              <a:t>Josni</a:t>
            </a:r>
            <a:r>
              <a:rPr lang="en-US" dirty="0"/>
              <a:t>. So, he was giving me additional insight on how I could further improve my game. </a:t>
            </a:r>
          </a:p>
          <a:p>
            <a:pPr algn="l"/>
            <a:endParaRPr lang="en-US" dirty="0"/>
          </a:p>
          <a:p>
            <a:pPr algn="l"/>
            <a:endParaRPr lang="en-US" dirty="0"/>
          </a:p>
          <a:p>
            <a:pPr algn="l"/>
            <a:r>
              <a:rPr lang="en-US" dirty="0"/>
              <a:t> </a:t>
            </a:r>
          </a:p>
          <a:p>
            <a:endParaRPr lang="en-US" dirty="0"/>
          </a:p>
        </p:txBody>
      </p:sp>
    </p:spTree>
    <p:extLst>
      <p:ext uri="{BB962C8B-B14F-4D97-AF65-F5344CB8AC3E}">
        <p14:creationId xmlns:p14="http://schemas.microsoft.com/office/powerpoint/2010/main" val="317294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3332-48C4-0312-6997-01CB13C9B850}"/>
              </a:ext>
            </a:extLst>
          </p:cNvPr>
          <p:cNvSpPr>
            <a:spLocks noGrp="1"/>
          </p:cNvSpPr>
          <p:nvPr>
            <p:ph type="ctrTitle"/>
          </p:nvPr>
        </p:nvSpPr>
        <p:spPr>
          <a:xfrm>
            <a:off x="1524000" y="0"/>
            <a:ext cx="9144000" cy="1137037"/>
          </a:xfrm>
        </p:spPr>
        <p:txBody>
          <a:bodyPr>
            <a:normAutofit/>
          </a:bodyPr>
          <a:lstStyle/>
          <a:p>
            <a:r>
              <a:rPr lang="en-US" dirty="0"/>
              <a:t>Making the new Game!</a:t>
            </a:r>
          </a:p>
        </p:txBody>
      </p:sp>
      <p:sp>
        <p:nvSpPr>
          <p:cNvPr id="3" name="Subtitle 2">
            <a:extLst>
              <a:ext uri="{FF2B5EF4-FFF2-40B4-BE49-F238E27FC236}">
                <a16:creationId xmlns:a16="http://schemas.microsoft.com/office/drawing/2014/main" id="{E02D051F-79DA-61B6-A461-C9FE1A100BCF}"/>
              </a:ext>
            </a:extLst>
          </p:cNvPr>
          <p:cNvSpPr>
            <a:spLocks noGrp="1"/>
          </p:cNvSpPr>
          <p:nvPr>
            <p:ph type="subTitle" idx="1"/>
          </p:nvPr>
        </p:nvSpPr>
        <p:spPr>
          <a:xfrm>
            <a:off x="1524000" y="1272209"/>
            <a:ext cx="9144000" cy="5422789"/>
          </a:xfrm>
        </p:spPr>
        <p:txBody>
          <a:bodyPr>
            <a:normAutofit/>
          </a:bodyPr>
          <a:lstStyle/>
          <a:p>
            <a:pPr algn="l"/>
            <a:r>
              <a:rPr lang="en-US" dirty="0"/>
              <a:t>Once I colored the game by hand, I scanned it into the computer so I could make any additional visual changes or edits digitally.  This helped a lot because I was able to use image editing software to make changes to the board game without having to redraw the entire thing every single time. </a:t>
            </a:r>
          </a:p>
          <a:p>
            <a:pPr algn="l"/>
            <a:endParaRPr lang="en-US" dirty="0"/>
          </a:p>
          <a:p>
            <a:pPr algn="l"/>
            <a:r>
              <a:rPr lang="en-US" dirty="0"/>
              <a:t>On top of that once I had a more finalized version, I took my board game to staples and got it reprinted using the large format printer.  This is because the game is larger than your standard sized computer paper and I had to staple multiple pieces of paper together every time I printed the game at home using my regular printer in order for the board to be laid down as one piece. </a:t>
            </a:r>
          </a:p>
          <a:p>
            <a:pPr algn="l"/>
            <a:r>
              <a:rPr lang="en-US" dirty="0"/>
              <a:t> </a:t>
            </a:r>
          </a:p>
          <a:p>
            <a:endParaRPr lang="en-US" dirty="0"/>
          </a:p>
        </p:txBody>
      </p:sp>
    </p:spTree>
    <p:extLst>
      <p:ext uri="{BB962C8B-B14F-4D97-AF65-F5344CB8AC3E}">
        <p14:creationId xmlns:p14="http://schemas.microsoft.com/office/powerpoint/2010/main" val="1967666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1032</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Direct Fire  The board game!    Culmination Presentation</vt:lpstr>
      <vt:lpstr>What is it?</vt:lpstr>
      <vt:lpstr>Board Effects, Abilities and Units</vt:lpstr>
      <vt:lpstr>Win condition!</vt:lpstr>
      <vt:lpstr>The idea</vt:lpstr>
      <vt:lpstr>Improvements!</vt:lpstr>
      <vt:lpstr>Making the new Game!</vt:lpstr>
      <vt:lpstr>Making the new Game!</vt:lpstr>
      <vt:lpstr>Making the new Game!</vt:lpstr>
      <vt:lpstr>Making the new Game!</vt:lpstr>
      <vt:lpstr>SHOW GAME!</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Fire  The board game!    Culmination Presentation</dc:title>
  <dc:creator>seku burris</dc:creator>
  <cp:lastModifiedBy>seku burris</cp:lastModifiedBy>
  <cp:revision>1</cp:revision>
  <dcterms:created xsi:type="dcterms:W3CDTF">2023-04-29T19:28:17Z</dcterms:created>
  <dcterms:modified xsi:type="dcterms:W3CDTF">2023-04-29T21:46:22Z</dcterms:modified>
</cp:coreProperties>
</file>