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61" r:id="rId5"/>
    <p:sldId id="264" r:id="rId6"/>
    <p:sldId id="260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5" autoAdjust="0"/>
  </p:normalViewPr>
  <p:slideViewPr>
    <p:cSldViewPr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C9FED3-5B13-384D-8611-6FD837250DE1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A350DF-F588-DA40-A11E-6D27DAF7B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xisnexis.com/hottopics/lnacademic/?verb=sf&amp;sfi=AC00NBGenSrch" TargetMode="External"/><Relationship Id="rId3" Type="http://schemas.openxmlformats.org/officeDocument/2006/relationships/hyperlink" Target="http://www.xerox.com/" TargetMode="External"/><Relationship Id="rId7" Type="http://schemas.openxmlformats.org/officeDocument/2006/relationships/hyperlink" Target="http://www.xerox.com/about-xerox/contact-us/enus.html" TargetMode="External"/><Relationship Id="rId2" Type="http://schemas.openxmlformats.org/officeDocument/2006/relationships/hyperlink" Target="http://en.wikipedia.org/wiki/Xero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mericanhistory.si.edu/collections/object.cfm?key=35&amp;objkey=191" TargetMode="External"/><Relationship Id="rId5" Type="http://schemas.openxmlformats.org/officeDocument/2006/relationships/hyperlink" Target="http://www.nytimes.com/2008/01/07/business/07cnd-adco.html" TargetMode="External"/><Relationship Id="rId4" Type="http://schemas.openxmlformats.org/officeDocument/2006/relationships/hyperlink" Target="http://www.xerox.com/digital-printing/enu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35 Helvetica Thin"/>
              </a:rPr>
              <a:t>XEROX DIRECT</a:t>
            </a:r>
            <a:b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35 Helvetica Thin"/>
              </a:rPr>
            </a:br>
            <a: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35 Helvetica Thin"/>
              </a:rPr>
              <a:t>Where you find the best</a:t>
            </a:r>
            <a:b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35 Helvetica Thin"/>
              </a:rPr>
            </a:br>
            <a: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35 Helvetica Thin"/>
              </a:rPr>
              <a:t>Printers for your office and home</a:t>
            </a:r>
            <a:r>
              <a:rPr lang="en-US" sz="4000" b="1" dirty="0" smtClean="0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Helvetica Neue LT Std 76 Bold Italic"/>
                <a:cs typeface="Adobe Jenson Pro Ital Subh"/>
              </a:rPr>
              <a:t>.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Adobe Jenson Pro Ital Subh"/>
                <a:cs typeface="Adobe Jenson Pro Ital Subh"/>
              </a:rPr>
              <a:t/>
            </a:r>
            <a:b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Adobe Jenson Pro Ital Subh"/>
                <a:cs typeface="Adobe Jenson Pro Ital Subh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Adobe Jenson Pro Ital Subh"/>
                <a:cs typeface="Adobe Jenson Pro Ital Subh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60007" dir="1500000" sy="-30000" kx="800400" algn="bl">
                    <a:srgbClr val="000000">
                      <a:alpha val="20000"/>
                    </a:srgbClr>
                  </a:outerShdw>
                </a:effectLst>
                <a:latin typeface="Adobe Jenson Pro Ital Subh"/>
                <a:cs typeface="Adobe Jenson Pro Ital Subh"/>
              </a:rPr>
            </a:br>
            <a:endParaRPr lang="en-US" dirty="0">
              <a:solidFill>
                <a:schemeClr val="bg1"/>
              </a:solidFill>
              <a:effectLst>
                <a:outerShdw blurRad="60007" dir="1500000" sy="-30000" kx="800400" algn="bl">
                  <a:srgbClr val="000000">
                    <a:alpha val="20000"/>
                  </a:srgbClr>
                </a:outerShdw>
              </a:effectLst>
              <a:latin typeface="Adobe Jenson Pro Ital Subh"/>
              <a:cs typeface="Adobe Jenson Pro Ital Sub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036" y="1426464"/>
            <a:ext cx="7772400" cy="512673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>
                <a:hlinkClick r:id="rId2"/>
              </a:rPr>
              <a:t>http://en.wikipedia.org/wiki/Xerox</a:t>
            </a:r>
            <a:endParaRPr lang="en-US" dirty="0"/>
          </a:p>
          <a:p>
            <a:r>
              <a:rPr lang="en-US" u="sng" dirty="0">
                <a:hlinkClick r:id="rId3"/>
              </a:rPr>
              <a:t>http://www.xerox.com/</a:t>
            </a:r>
            <a:endParaRPr lang="en-US" dirty="0"/>
          </a:p>
          <a:p>
            <a:r>
              <a:rPr lang="en-US" u="sng" dirty="0">
                <a:hlinkClick r:id="rId4"/>
              </a:rPr>
              <a:t>http://www.xerox.com/digital-printing/enus.html</a:t>
            </a:r>
            <a:endParaRPr lang="en-US" dirty="0"/>
          </a:p>
          <a:p>
            <a:r>
              <a:rPr lang="en-US" u="sng" dirty="0">
                <a:hlinkClick r:id="rId5"/>
              </a:rPr>
              <a:t>http://www.nytimes.com/2008/01/07/business/07cnd-adco.html</a:t>
            </a:r>
            <a:endParaRPr lang="en-US" dirty="0"/>
          </a:p>
          <a:p>
            <a:r>
              <a:rPr lang="en-US" u="sng" dirty="0">
                <a:hlinkClick r:id="rId6"/>
              </a:rPr>
              <a:t>http://americanhistory.si.edu/collections/object.cfm?key=35&amp;objkey=191</a:t>
            </a:r>
            <a:endParaRPr lang="en-US" dirty="0"/>
          </a:p>
          <a:p>
            <a:r>
              <a:rPr lang="en-US" u="sng" dirty="0">
                <a:hlinkClick r:id="rId7"/>
              </a:rPr>
              <a:t>http://www.xerox.com/about-xerox/contact-us/enus.html#corporate</a:t>
            </a:r>
            <a:endParaRPr lang="en-US" dirty="0"/>
          </a:p>
          <a:p>
            <a:r>
              <a:rPr lang="en-US" u="sng" dirty="0">
                <a:hlinkClick r:id="rId8"/>
              </a:rPr>
              <a:t>http://www.lexisnexis.com/hottopics/lnacademic/?verb=sf&amp;sfi=AC00NBGenSrch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1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 wrap="square">
            <a:noAutofit/>
          </a:bodyPr>
          <a:lstStyle/>
          <a:p>
            <a:r>
              <a:rPr lang="en-US" sz="2800" dirty="0" smtClean="0">
                <a:effectLst>
                  <a:outerShdw blurRad="10287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26 Helvetica UltraLightItalic#2"/>
              </a:rPr>
              <a:t>The Xerox company sells their many of products through the Internet.</a:t>
            </a:r>
          </a:p>
          <a:p>
            <a:r>
              <a:rPr lang="en-US" sz="2800" dirty="0" smtClean="0">
                <a:effectLst>
                  <a:outerShdw blurRad="10287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26 Helvetica UltraLightItalic#2"/>
              </a:rPr>
              <a:t>The Xerox company specializes in making and selling </a:t>
            </a:r>
            <a:r>
              <a:rPr lang="en-US" sz="2800" dirty="0" smtClean="0">
                <a:latin typeface="Times New Roman"/>
                <a:cs typeface="26 Helvetica UltraLightItalic#2"/>
              </a:rPr>
              <a:t>documents</a:t>
            </a:r>
            <a:r>
              <a:rPr lang="en-US" sz="2800" dirty="0" smtClean="0">
                <a:effectLst>
                  <a:outerShdw blurRad="10287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26 Helvetica UltraLightItalic#2"/>
              </a:rPr>
              <a:t> systems and services for business.</a:t>
            </a:r>
          </a:p>
          <a:p>
            <a:r>
              <a:rPr lang="en-US" sz="2800" dirty="0" smtClean="0">
                <a:effectLst>
                  <a:outerShdw blurRad="10287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26 Helvetica UltraLightItalic#2"/>
              </a:rPr>
              <a:t>The company distributes a range of color, and black-and-white multifunction's devices.</a:t>
            </a:r>
          </a:p>
          <a:p>
            <a:r>
              <a:rPr lang="en-US" sz="2800" dirty="0" smtClean="0">
                <a:effectLst>
                  <a:outerShdw blurRad="1028700" dist="381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26 Helvetica UltraLightItalic#2"/>
              </a:rPr>
              <a:t>Devices such as, printers, copier fax products, and document related software solutions. </a:t>
            </a:r>
            <a:endParaRPr lang="en-US" sz="2800" dirty="0">
              <a:effectLst>
                <a:outerShdw blurRad="1028700" dist="38100" dir="2700000">
                  <a:srgbClr val="000000">
                    <a:alpha val="43000"/>
                  </a:srgbClr>
                </a:outerShdw>
              </a:effectLst>
              <a:latin typeface="Times New Roman"/>
              <a:cs typeface="26 Helvetica UltraLightItalic#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33400"/>
            <a:ext cx="6019800" cy="60960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sz="3200" dirty="0" smtClean="0">
                <a:latin typeface="Adobe Caslon Pro Semibold Italic"/>
              </a:rPr>
              <a:t>Xerox Company Overview</a:t>
            </a:r>
            <a:endParaRPr lang="en-US" sz="3200" dirty="0">
              <a:latin typeface="Adobe Caslon Pro Semibold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Caslon Pro Semibold Italic"/>
              </a:rPr>
              <a:t>Year founded?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Roman"/>
              </a:rPr>
              <a:t>In 1906 Xerox was founded as the </a:t>
            </a:r>
            <a:r>
              <a:rPr lang="en-US" dirty="0" err="1" smtClean="0">
                <a:latin typeface="Times Roman"/>
              </a:rPr>
              <a:t>Haloid</a:t>
            </a:r>
            <a:r>
              <a:rPr lang="en-US" dirty="0" smtClean="0">
                <a:latin typeface="Times Roman"/>
              </a:rPr>
              <a:t> Photographic Company.</a:t>
            </a:r>
          </a:p>
          <a:p>
            <a:r>
              <a:rPr lang="en-US" dirty="0" smtClean="0">
                <a:latin typeface="Times Roman"/>
              </a:rPr>
              <a:t>The company size is 136,500 employees worldwide as of year 2010.</a:t>
            </a:r>
          </a:p>
          <a:p>
            <a:r>
              <a:rPr lang="en-US" dirty="0" smtClean="0">
                <a:latin typeface="Times Roman"/>
              </a:rPr>
              <a:t>The headquarters is located at 45 Glover Avenue, P.O. Box 4505, Norwalk, Connecticut. </a:t>
            </a:r>
            <a:endParaRPr lang="en-US" dirty="0">
              <a:latin typeface="Times Roman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dobe Caslon Pro Semibold Italic"/>
              </a:rPr>
              <a:t>Phaser</a:t>
            </a:r>
            <a:r>
              <a:rPr lang="en-US" sz="3200" dirty="0" smtClean="0">
                <a:latin typeface="Adobe Caslon Pro Semibold Italic"/>
              </a:rPr>
              <a:t> 6180MFP Printer</a:t>
            </a:r>
            <a:endParaRPr lang="en-US" sz="3200" dirty="0">
              <a:latin typeface="Adobe Caslon Pro Semibold Italic"/>
            </a:endParaRPr>
          </a:p>
        </p:txBody>
      </p:sp>
      <p:pic>
        <p:nvPicPr>
          <p:cNvPr id="6" name="Content Placeholder 5" descr="Xerox-6180MFPN-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350" y="3810000"/>
            <a:ext cx="2857500" cy="2857500"/>
          </a:xfrm>
        </p:spPr>
      </p:pic>
      <p:sp>
        <p:nvSpPr>
          <p:cNvPr id="9" name="TextBox 8"/>
          <p:cNvSpPr txBox="1"/>
          <p:nvPr/>
        </p:nvSpPr>
        <p:spPr>
          <a:xfrm>
            <a:off x="514350" y="1595021"/>
            <a:ext cx="5715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The </a:t>
            </a:r>
            <a:r>
              <a:rPr lang="en-US" sz="2000" dirty="0" err="1" smtClean="0">
                <a:latin typeface="Adobe Jenson Pro Ital Subh"/>
                <a:cs typeface="Adobe Jenson Pro Ital Subh"/>
              </a:rPr>
              <a:t>Phaser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 Printer can hold a large amount of paper at once, 400 sheets to be exact, and can print on paper, transparencies via overhead, envelopes cards, labels, banners, coated paper, and bond paper.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 The print speed for color is up 20 </a:t>
            </a:r>
            <a:r>
              <a:rPr lang="en-US" sz="2000" dirty="0" err="1" smtClean="0">
                <a:latin typeface="Adobe Jenson Pro Ital Subh"/>
                <a:cs typeface="Adobe Jenson Pro Ital Subh"/>
              </a:rPr>
              <a:t>ppm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 and for black is up to 31 </a:t>
            </a:r>
            <a:r>
              <a:rPr lang="en-US" sz="2000" dirty="0" err="1" smtClean="0">
                <a:latin typeface="Adobe Jenson Pro Ital Subh"/>
                <a:cs typeface="Adobe Jenson Pro Ital Subh"/>
              </a:rPr>
              <a:t>ppm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Color standard PANTONE color </a:t>
            </a:r>
            <a:r>
              <a:rPr lang="en-US" sz="2000" dirty="0" err="1" smtClean="0">
                <a:latin typeface="Adobe Jenson Pro Ital Subh"/>
                <a:cs typeface="Adobe Jenson Pro Ital Subh"/>
              </a:rPr>
              <a:t>aprroved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Print features such as Banner sheet, Booklet printing, N-up, Overlays, Poster Printing.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Scan drivers for this printer are TWAIN, and WIA.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Scan file formats- JPEG, PDF, TIFF.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Adobe Jenson Pro Ital Subh"/>
                <a:cs typeface="Adobe Jenson Pro Ital Subh"/>
              </a:rPr>
              <a:t> The cost of this </a:t>
            </a:r>
            <a:r>
              <a:rPr lang="en-US" sz="2000" dirty="0" err="1" smtClean="0">
                <a:latin typeface="Adobe Jenson Pro Ital Subh"/>
                <a:cs typeface="Adobe Jenson Pro Ital Subh"/>
              </a:rPr>
              <a:t>Phaser</a:t>
            </a:r>
            <a:r>
              <a:rPr lang="en-US" sz="2000" dirty="0" smtClean="0">
                <a:latin typeface="Adobe Jenson Pro Ital Subh"/>
                <a:cs typeface="Adobe Jenson Pro Ital Subh"/>
              </a:rPr>
              <a:t> printer comes up to $ 699.00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Phaser</a:t>
            </a:r>
            <a:r>
              <a:rPr lang="en-US" dirty="0" smtClean="0"/>
              <a:t> 3250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51363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Phaser</a:t>
            </a:r>
            <a:r>
              <a:rPr lang="en-US" dirty="0" smtClean="0"/>
              <a:t> 3250 has a standard paper capacity  of 250 sheet tray plus one-sheet multipurpose tray.</a:t>
            </a:r>
          </a:p>
          <a:p>
            <a:r>
              <a:rPr lang="en-US" dirty="0" smtClean="0"/>
              <a:t>Maximum paper size: legal 8.5 x14 inches and up to 30 </a:t>
            </a:r>
            <a:r>
              <a:rPr lang="en-US" dirty="0" err="1" smtClean="0"/>
              <a:t>ppm</a:t>
            </a:r>
            <a:r>
              <a:rPr lang="en-US" dirty="0" smtClean="0"/>
              <a:t>.</a:t>
            </a:r>
          </a:p>
          <a:p>
            <a:r>
              <a:rPr lang="en-US" dirty="0" smtClean="0"/>
              <a:t>32 MB memory standard, 160 MB maximum  and a 400 MHz processor.</a:t>
            </a:r>
          </a:p>
          <a:p>
            <a:r>
              <a:rPr lang="en-US" dirty="0" smtClean="0"/>
              <a:t>Two-sided printing standard on all configurations.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haser 3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374360"/>
            <a:ext cx="19812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dobe Caslon Pro Semibold Italic"/>
              </a:rPr>
              <a:t>Xerox History</a:t>
            </a:r>
            <a:endParaRPr lang="en-US" sz="3200" dirty="0">
              <a:latin typeface="Adobe Caslon Pro Semibold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1970 Xerox opened the Xerox PARC (Xerox Palo Alto Research Center) research facility.</a:t>
            </a:r>
          </a:p>
          <a:p>
            <a:r>
              <a:rPr lang="en-US" sz="2800" dirty="0" smtClean="0"/>
              <a:t>1973 Xerox created the Xerox Alto, a small minicomputer.</a:t>
            </a:r>
          </a:p>
          <a:p>
            <a:r>
              <a:rPr lang="en-US" sz="2800" dirty="0" smtClean="0"/>
              <a:t>1979 Xerox open its door to anyone in the industry and press.</a:t>
            </a:r>
          </a:p>
          <a:p>
            <a:r>
              <a:rPr lang="en-US" sz="2800" dirty="0" smtClean="0"/>
              <a:t>1980s-1990s Xerox was going bankrupt.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dobe Caslon Pro Semibold Italic"/>
              </a:rPr>
              <a:t>Xerox History</a:t>
            </a:r>
            <a:endParaRPr lang="en-US" sz="3200" dirty="0">
              <a:latin typeface="Adobe Caslon Pro Semibold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/>
              </a:rPr>
              <a:t>1906 founded as the </a:t>
            </a:r>
            <a:r>
              <a:rPr lang="en-US" sz="2800" dirty="0" err="1" smtClean="0">
                <a:latin typeface="Times New Roman"/>
              </a:rPr>
              <a:t>Haloid</a:t>
            </a:r>
            <a:r>
              <a:rPr lang="en-US" sz="2800" dirty="0" smtClean="0">
                <a:latin typeface="Times New Roman"/>
              </a:rPr>
              <a:t> Company: named </a:t>
            </a:r>
            <a:r>
              <a:rPr lang="en-US" sz="2800" dirty="0" err="1" smtClean="0">
                <a:latin typeface="Times New Roman"/>
              </a:rPr>
              <a:t>Haloid</a:t>
            </a:r>
            <a:r>
              <a:rPr lang="en-US" sz="2800" dirty="0" smtClean="0">
                <a:latin typeface="Times New Roman"/>
              </a:rPr>
              <a:t> Xerox in 1958; named Xerox Corporation in 1961.</a:t>
            </a:r>
          </a:p>
          <a:p>
            <a:r>
              <a:rPr lang="en-US" sz="2800" dirty="0" smtClean="0">
                <a:latin typeface="Times New Roman"/>
              </a:rPr>
              <a:t>1959 introduced Xerox 914, the first plain paper photocopier using the process of Electro-photography later known as xerography.</a:t>
            </a:r>
          </a:p>
          <a:p>
            <a:r>
              <a:rPr lang="en-US" sz="2800" dirty="0" smtClean="0">
                <a:latin typeface="Times New Roman"/>
              </a:rPr>
              <a:t>1963 Xerox introduced the Xerox 813, the first desktop plain-paper copier.</a:t>
            </a:r>
          </a:p>
          <a:p>
            <a:r>
              <a:rPr lang="en-US" sz="2800" dirty="0" smtClean="0">
                <a:latin typeface="Times New Roman"/>
              </a:rPr>
              <a:t>1969 Xerox research Gary Stark weather modified a Xerox copier in which he made the first laser printer.</a:t>
            </a:r>
            <a:endParaRPr lang="en-US" sz="28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dobe Caslon Pro Semibold Italic"/>
              </a:rPr>
              <a:t>Strengths/Weakness</a:t>
            </a:r>
            <a:endParaRPr lang="en-US" sz="3200" dirty="0">
              <a:latin typeface="Adobe Caslon Pro Semibold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Xerox is a powerful American that keeps growing everyday.</a:t>
            </a:r>
          </a:p>
          <a:p>
            <a:r>
              <a:rPr lang="en-US" sz="2800" dirty="0" smtClean="0"/>
              <a:t>Xerox operates in more than 160 countries.</a:t>
            </a:r>
          </a:p>
          <a:p>
            <a:r>
              <a:rPr lang="en-US" sz="2800" dirty="0" smtClean="0"/>
              <a:t>Provides the world with new technology solutions and equipment.</a:t>
            </a:r>
          </a:p>
          <a:p>
            <a:r>
              <a:rPr lang="en-US" sz="2800" dirty="0" smtClean="0"/>
              <a:t>Xerox is losing market shares with other companies such as Eastman Kodak and with their </a:t>
            </a:r>
            <a:r>
              <a:rPr lang="en-US" sz="2800" dirty="0" err="1" smtClean="0"/>
              <a:t>NexPress</a:t>
            </a:r>
            <a:r>
              <a:rPr lang="en-US" sz="2800" dirty="0" smtClean="0"/>
              <a:t> SX series lines of Presses.</a:t>
            </a:r>
          </a:p>
          <a:p>
            <a:r>
              <a:rPr lang="en-US" sz="2800" dirty="0" smtClean="0"/>
              <a:t>Xerox one day was in bankrupt.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dobe Caslon Pro Semibold Italic"/>
              </a:rPr>
              <a:t>Competitors/ Key Financial</a:t>
            </a:r>
            <a:endParaRPr lang="en-US" sz="2800" dirty="0">
              <a:latin typeface="Adobe Caslon Pro Semibold Ital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the competitors for the Xerox company are:</a:t>
            </a:r>
          </a:p>
          <a:p>
            <a:r>
              <a:rPr lang="en-US" sz="2800" dirty="0" smtClean="0"/>
              <a:t>Canon, Hewlett-Packard, Ricoh Company,</a:t>
            </a:r>
          </a:p>
          <a:p>
            <a:r>
              <a:rPr lang="en-US" sz="2800" dirty="0" smtClean="0"/>
              <a:t>Brother Industries, Eastman Kodak, Fujitsu,</a:t>
            </a:r>
          </a:p>
          <a:p>
            <a:r>
              <a:rPr lang="en-US" sz="2800" dirty="0" smtClean="0"/>
              <a:t>Lexmark, FUJIFILM, Heidelberger Druckmaschinen and Epson.</a:t>
            </a:r>
          </a:p>
          <a:p>
            <a:r>
              <a:rPr lang="en-US" sz="2800" dirty="0" smtClean="0"/>
              <a:t>As of 2010 Revenue: $21.633 billion</a:t>
            </a:r>
          </a:p>
          <a:p>
            <a:r>
              <a:rPr lang="en-US" sz="2800" dirty="0" smtClean="0"/>
              <a:t>As of 2010 Net Income: $1.296 billion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233</TotalTime>
  <Words>543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XEROX DIRECT Where you find the best Printers for your office and home.  </vt:lpstr>
      <vt:lpstr>PowerPoint Presentation</vt:lpstr>
      <vt:lpstr>Year founded? </vt:lpstr>
      <vt:lpstr>Phaser 6180MFP Printer</vt:lpstr>
      <vt:lpstr>Phaser 3250</vt:lpstr>
      <vt:lpstr>Xerox History</vt:lpstr>
      <vt:lpstr>Xerox History</vt:lpstr>
      <vt:lpstr>Strengths/Weakness</vt:lpstr>
      <vt:lpstr>Competitors/ Key Financial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XEROX DIRECT Where you find the best Printers.  </dc:title>
  <dc:creator>NYCCT</dc:creator>
  <cp:lastModifiedBy>Student</cp:lastModifiedBy>
  <cp:revision>30</cp:revision>
  <dcterms:created xsi:type="dcterms:W3CDTF">2012-04-23T19:10:10Z</dcterms:created>
  <dcterms:modified xsi:type="dcterms:W3CDTF">2012-05-21T21:43:10Z</dcterms:modified>
</cp:coreProperties>
</file>