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8404800" cy="28346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28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2" autoAdjust="0"/>
    <p:restoredTop sz="84589" autoAdjust="0"/>
  </p:normalViewPr>
  <p:slideViewPr>
    <p:cSldViewPr>
      <p:cViewPr>
        <p:scale>
          <a:sx n="10" d="100"/>
          <a:sy n="10" d="100"/>
        </p:scale>
        <p:origin x="-2808" y="-1032"/>
      </p:cViewPr>
      <p:guideLst>
        <p:guide orient="horz" pos="8928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7500F-0802-487A-8820-D24ED38E6BC8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85800"/>
            <a:ext cx="4645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099E9-55A5-47F7-81C1-6FD5729DD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9E9-55A5-47F7-81C1-6FD5729DDA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1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9725" y="8805863"/>
            <a:ext cx="32645350" cy="6075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038" y="16062325"/>
            <a:ext cx="26882725" cy="7245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7CEC-A31A-44FE-98EB-77DB8027DB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712A-B63B-49BA-9062-36F8ADCDE4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63738" y="2519363"/>
            <a:ext cx="8161337" cy="22677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5" y="2519363"/>
            <a:ext cx="24331613" cy="22677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CEA4-19EE-44A7-A9FE-39824E381D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EB48-236C-477F-8F2C-39ACC086AB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18214975"/>
            <a:ext cx="32643762" cy="5630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2014200"/>
            <a:ext cx="32643762" cy="6200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F51-D0D3-4B48-B2A1-02CFAEE0AE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25" y="8188325"/>
            <a:ext cx="16246475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78600" y="8188325"/>
            <a:ext cx="16246475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303C4-A72A-4085-8D61-57395161C2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135063"/>
            <a:ext cx="34563050" cy="472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6345238"/>
            <a:ext cx="16968788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8990013"/>
            <a:ext cx="16968788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6345238"/>
            <a:ext cx="16975137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8990013"/>
            <a:ext cx="16975137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EC22-6EBF-4EF4-A306-151FC30A9F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ED1F8-B7B2-4CDC-AD12-DD354C1DC8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A52E-FA6F-4BD1-937A-B4B17B477E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128713"/>
            <a:ext cx="12634913" cy="480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128713"/>
            <a:ext cx="21469350" cy="2419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5932488"/>
            <a:ext cx="12634913" cy="1938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9C86B-56E3-4E71-B2F1-9FAC9CF6FC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19842163"/>
            <a:ext cx="23042563" cy="2343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2532063"/>
            <a:ext cx="23042563" cy="17008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22185313"/>
            <a:ext cx="23042563" cy="3325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F820C-B8A4-4675-859F-037A85DEFE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9725" y="2519363"/>
            <a:ext cx="326453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9725" y="8188325"/>
            <a:ext cx="32645350" cy="170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9725" y="25827038"/>
            <a:ext cx="8001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defTabSz="3814763">
              <a:defRPr sz="58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2275" y="25827038"/>
            <a:ext cx="121602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ctr" defTabSz="3814763">
              <a:defRPr sz="58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4075" y="25827038"/>
            <a:ext cx="8001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r" defTabSz="3814763">
              <a:defRPr sz="5800"/>
            </a:lvl1pPr>
          </a:lstStyle>
          <a:p>
            <a:fld id="{A26B2162-77ED-49DB-83E4-15F39E9932C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2pPr>
      <a:lvl3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3pPr>
      <a:lvl4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4pPr>
      <a:lvl5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5pPr>
      <a:lvl6pPr marL="4572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6pPr>
      <a:lvl7pPr marL="9144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7pPr>
      <a:lvl8pPr marL="13716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8pPr>
      <a:lvl9pPr marL="18288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9pPr>
    </p:titleStyle>
    <p:bodyStyle>
      <a:lvl1pPr marL="1430338" indent="-1430338" algn="l" defTabSz="3814763" rtl="0" fontAlgn="base">
        <a:spcBef>
          <a:spcPct val="20000"/>
        </a:spcBef>
        <a:spcAft>
          <a:spcPct val="0"/>
        </a:spcAft>
        <a:buChar char="•"/>
        <a:defRPr sz="13300">
          <a:solidFill>
            <a:schemeClr val="tx1"/>
          </a:solidFill>
          <a:latin typeface="+mn-lt"/>
          <a:ea typeface="+mn-ea"/>
          <a:cs typeface="+mn-cs"/>
        </a:defRPr>
      </a:lvl1pPr>
      <a:lvl2pPr marL="3098800" indent="-1192213" algn="l" defTabSz="3814763" rtl="0" fontAlgn="base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2pPr>
      <a:lvl3pPr marL="4767263" indent="-952500" algn="l" defTabSz="3814763" rtl="0" fontAlgn="base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</a:defRPr>
      </a:lvl3pPr>
      <a:lvl4pPr marL="6675438" indent="-954088" algn="l" defTabSz="3814763" rtl="0" fontAlgn="base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5820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90392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4964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99536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104108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413" y="142875"/>
            <a:ext cx="32721550" cy="4267200"/>
          </a:xfrm>
        </p:spPr>
        <p:txBody>
          <a:bodyPr/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SpotLight</a:t>
            </a:r>
            <a:r>
              <a:rPr lang="en-US" sz="6600" dirty="0" smtClean="0">
                <a:solidFill>
                  <a:srgbClr val="FF0000"/>
                </a:solidFill>
              </a:rPr>
              <a:t> 2017</a:t>
            </a:r>
            <a:r>
              <a:rPr lang="en-US" sz="9600" dirty="0" smtClean="0">
                <a:solidFill>
                  <a:srgbClr val="FF0000"/>
                </a:solidFill>
              </a:rPr>
              <a:t/>
            </a:r>
            <a:br>
              <a:rPr lang="en-US" sz="9600" dirty="0" smtClean="0">
                <a:solidFill>
                  <a:srgbClr val="FF0000"/>
                </a:solidFill>
              </a:rPr>
            </a:br>
            <a:r>
              <a:rPr lang="en-US" sz="8000" b="1" dirty="0" smtClean="0">
                <a:solidFill>
                  <a:schemeClr val="accent2"/>
                </a:solidFill>
              </a:rPr>
              <a:t>Samuel Louis Jean/ Stage Manager</a:t>
            </a:r>
            <a:br>
              <a:rPr lang="en-US" sz="8000" b="1" dirty="0" smtClean="0">
                <a:solidFill>
                  <a:schemeClr val="accent2"/>
                </a:solidFill>
              </a:rPr>
            </a:br>
            <a:r>
              <a:rPr lang="en-US" sz="7000" b="1" i="1" dirty="0" smtClean="0">
                <a:solidFill>
                  <a:schemeClr val="tx1"/>
                </a:solidFill>
              </a:rPr>
              <a:t>Department </a:t>
            </a:r>
            <a:r>
              <a:rPr lang="en-US" sz="7000" b="1" i="1" dirty="0">
                <a:solidFill>
                  <a:schemeClr val="tx1"/>
                </a:solidFill>
              </a:rPr>
              <a:t>of </a:t>
            </a:r>
            <a:r>
              <a:rPr lang="en-US" sz="7000" b="1" i="1" dirty="0" smtClean="0">
                <a:solidFill>
                  <a:schemeClr val="tx1"/>
                </a:solidFill>
              </a:rPr>
              <a:t> Entertainment Technology</a:t>
            </a:r>
            <a:r>
              <a:rPr lang="en-US" sz="12000" b="1" dirty="0" smtClean="0">
                <a:solidFill>
                  <a:schemeClr val="accent2"/>
                </a:solidFill>
              </a:rPr>
              <a:t> </a:t>
            </a:r>
            <a:endParaRPr lang="en-US" sz="12000" b="1" dirty="0">
              <a:solidFill>
                <a:schemeClr val="accent2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133600" y="4267200"/>
            <a:ext cx="3398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150" name="Picture 6" descr="158064_138483227619_212654636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642938"/>
            <a:ext cx="3000375" cy="3000375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6800" y="4800600"/>
            <a:ext cx="8458200" cy="1440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 smtClean="0">
                <a:solidFill>
                  <a:srgbClr val="FF8000"/>
                </a:solidFill>
              </a:rPr>
              <a:t>Introduction example</a:t>
            </a:r>
            <a:endParaRPr lang="en-US" sz="4400" b="1" dirty="0"/>
          </a:p>
          <a:p>
            <a:r>
              <a:rPr lang="en-US" sz="24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	</a:t>
            </a:r>
            <a:r>
              <a:rPr lang="en-US" sz="2400" dirty="0">
                <a:latin typeface="Times New Roman"/>
                <a:ea typeface="ＭＳ 明朝"/>
              </a:rPr>
              <a:t>For my culmination I will be the stage manager of Citytech’s talent show called </a:t>
            </a:r>
            <a:r>
              <a:rPr lang="en-US" sz="2400" b="1" i="1" dirty="0">
                <a:latin typeface="Times New Roman"/>
                <a:ea typeface="ＭＳ 明朝"/>
              </a:rPr>
              <a:t>Spot Light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ＭＳ 明朝"/>
              </a:rPr>
              <a:t>. The Stage Manager is a key position in any successful production. It has a unique function because it serves the dual function of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guiding the student government production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ＭＳ 明朝"/>
              </a:rPr>
              <a:t>staff during the rehearsal period and then becomes the person in charge of the production during the actual performance. </a:t>
            </a:r>
            <a:endParaRPr lang="en-US" sz="2400" b="1" dirty="0" smtClean="0">
              <a:solidFill>
                <a:srgbClr val="FF8000"/>
              </a:solidFill>
            </a:endParaRPr>
          </a:p>
          <a:p>
            <a:endParaRPr lang="en-US" sz="2400" b="1" dirty="0" smtClean="0">
              <a:solidFill>
                <a:srgbClr val="FF8000"/>
              </a:solidFill>
            </a:endParaRPr>
          </a:p>
          <a:p>
            <a:r>
              <a:rPr lang="en-US" sz="2400" b="1" dirty="0" smtClean="0">
                <a:solidFill>
                  <a:srgbClr val="FF8000"/>
                </a:solidFill>
              </a:rPr>
              <a:t>The skills include:</a:t>
            </a:r>
            <a:endParaRPr lang="en-US" sz="2400" dirty="0" smtClean="0"/>
          </a:p>
          <a:p>
            <a:r>
              <a:rPr lang="en-US" sz="2400" dirty="0" smtClean="0"/>
              <a:t> 1. T</a:t>
            </a:r>
            <a:r>
              <a:rPr lang="en-US" sz="2400" dirty="0" smtClean="0">
                <a:solidFill>
                  <a:srgbClr val="222222"/>
                </a:solidFill>
                <a:latin typeface="Arial"/>
                <a:ea typeface="Arial"/>
                <a:cs typeface="Arial"/>
              </a:rPr>
              <a:t>he </a:t>
            </a:r>
            <a:r>
              <a:rPr lang="en-US" sz="2400" dirty="0">
                <a:solidFill>
                  <a:srgbClr val="222222"/>
                </a:solidFill>
                <a:latin typeface="Arial"/>
                <a:ea typeface="Arial"/>
                <a:cs typeface="Arial"/>
              </a:rPr>
              <a:t>ability to work quickly and methodically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rgbClr val="222222"/>
                </a:solidFill>
                <a:latin typeface="Arial"/>
                <a:ea typeface="Arial"/>
                <a:cs typeface="Arial"/>
              </a:rPr>
              <a:t>Planning and coordinate meetings</a:t>
            </a:r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rgbClr val="222222"/>
                </a:solidFill>
                <a:latin typeface="Arial"/>
                <a:ea typeface="Arial"/>
                <a:cs typeface="Arial"/>
              </a:rPr>
              <a:t>Effective communications skills</a:t>
            </a:r>
            <a:r>
              <a:rPr lang="en-US" sz="2400" dirty="0" smtClean="0"/>
              <a:t> </a:t>
            </a:r>
          </a:p>
          <a:p>
            <a:endParaRPr lang="en-US" sz="2400" b="1" dirty="0" smtClean="0">
              <a:solidFill>
                <a:srgbClr val="FF8000"/>
              </a:solidFill>
            </a:endParaRPr>
          </a:p>
          <a:p>
            <a:r>
              <a:rPr lang="en-US" sz="2400" b="1" dirty="0" smtClean="0">
                <a:solidFill>
                  <a:srgbClr val="FF8000"/>
                </a:solidFill>
              </a:rPr>
              <a:t>The Process</a:t>
            </a:r>
            <a:endParaRPr lang="en-US" sz="2000" dirty="0">
              <a:solidFill>
                <a:srgbClr val="1A1A1A"/>
              </a:solidFill>
              <a:latin typeface="ArialM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 meet with SGA and establish roles and     responsibilities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 coordinate production meetings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create calendar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establish deadlines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Create prompt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Run rehearsals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ＭＳ 明朝"/>
              </a:rPr>
              <a:t>Call show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ＭＳ 明朝"/>
            </a:endParaRPr>
          </a:p>
          <a:p>
            <a:endParaRPr lang="en-US" sz="2400" dirty="0"/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endParaRPr lang="en-US" sz="2400" i="1" dirty="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14400" y="19583400"/>
            <a:ext cx="8686800" cy="7162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4400" b="1" dirty="0" smtClean="0">
                <a:solidFill>
                  <a:srgbClr val="FF8000"/>
                </a:solidFill>
              </a:rPr>
              <a:t>Hypothesis </a:t>
            </a:r>
          </a:p>
          <a:p>
            <a:pPr marL="742950" indent="-742950">
              <a:spcBef>
                <a:spcPct val="50000"/>
              </a:spcBef>
              <a:buAutoNum type="arabicPeriod"/>
              <a:tabLst>
                <a:tab pos="508000" algn="l"/>
              </a:tabLst>
            </a:pPr>
            <a:r>
              <a:rPr lang="en-US" sz="4400" dirty="0" smtClean="0"/>
              <a:t>Was this project challenging? 	</a:t>
            </a:r>
          </a:p>
          <a:p>
            <a:pPr>
              <a:spcBef>
                <a:spcPct val="50000"/>
              </a:spcBef>
              <a:tabLst>
                <a:tab pos="508000" algn="l"/>
              </a:tabLst>
            </a:pPr>
            <a:r>
              <a:rPr lang="en-US" sz="4400" dirty="0">
                <a:solidFill>
                  <a:srgbClr val="262626"/>
                </a:solidFill>
                <a:latin typeface="TiemposText-Regular"/>
              </a:rPr>
              <a:t>	</a:t>
            </a:r>
            <a:r>
              <a:rPr lang="en-US" sz="2400" dirty="0" smtClean="0">
                <a:solidFill>
                  <a:srgbClr val="262626"/>
                </a:solidFill>
                <a:latin typeface="TiemposText-Regular"/>
              </a:rPr>
              <a:t>The </a:t>
            </a:r>
            <a:r>
              <a:rPr lang="en-US" sz="2400" dirty="0">
                <a:solidFill>
                  <a:srgbClr val="262626"/>
                </a:solidFill>
                <a:latin typeface="TiemposText-Regular"/>
              </a:rPr>
              <a:t>entire process is incredibly </a:t>
            </a:r>
            <a:r>
              <a:rPr lang="en-US" sz="2400" dirty="0" smtClean="0">
                <a:solidFill>
                  <a:srgbClr val="262626"/>
                </a:solidFill>
                <a:latin typeface="TiemposText-Regular"/>
              </a:rPr>
              <a:t>hard.  </a:t>
            </a:r>
            <a:r>
              <a:rPr lang="en-US" sz="2400" dirty="0">
                <a:solidFill>
                  <a:srgbClr val="262626"/>
                </a:solidFill>
                <a:latin typeface="TiemposText-Regular"/>
              </a:rPr>
              <a:t>it’s never </a:t>
            </a:r>
            <a:r>
              <a:rPr lang="en-US" sz="2400" i="1" dirty="0">
                <a:solidFill>
                  <a:srgbClr val="262626"/>
                </a:solidFill>
                <a:latin typeface="TiemposText-RegularItalic"/>
              </a:rPr>
              <a:t>easy</a:t>
            </a:r>
            <a:r>
              <a:rPr lang="en-US" sz="2400" dirty="0">
                <a:solidFill>
                  <a:srgbClr val="262626"/>
                </a:solidFill>
                <a:latin typeface="TiemposText-Regular"/>
              </a:rPr>
              <a:t>. There are many variables and therefore many possible things that could go </a:t>
            </a:r>
            <a:r>
              <a:rPr lang="en-US" sz="2400" dirty="0" smtClean="0">
                <a:solidFill>
                  <a:srgbClr val="262626"/>
                </a:solidFill>
                <a:latin typeface="TiemposText-Regular"/>
              </a:rPr>
              <a:t>wrong.</a:t>
            </a:r>
            <a:endParaRPr lang="en-US" sz="2400" dirty="0"/>
          </a:p>
          <a:p>
            <a:pPr>
              <a:spcBef>
                <a:spcPct val="50000"/>
              </a:spcBef>
              <a:tabLst>
                <a:tab pos="508000" algn="l"/>
              </a:tabLst>
            </a:pPr>
            <a:r>
              <a:rPr lang="en-US" sz="2400" dirty="0" smtClean="0"/>
              <a:t>	</a:t>
            </a:r>
            <a:r>
              <a:rPr lang="en-US" sz="2400" dirty="0" smtClean="0"/>
              <a:t>Doing the prompt was the most challenging task because I had to wait on feedback from SGA regarding the performer’s technical needs.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8584199" y="4891088"/>
            <a:ext cx="8458200" cy="1074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 smtClean="0">
                <a:solidFill>
                  <a:srgbClr val="FF8000"/>
                </a:solidFill>
              </a:rPr>
              <a:t>           Conclusion 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	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2400" dirty="0">
              <a:solidFill>
                <a:srgbClr val="000000"/>
              </a:solidFill>
              <a:latin typeface="Times"/>
              <a:ea typeface="Times"/>
              <a:cs typeface="Times"/>
            </a:endParaRP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After concluding all meetings, and rehearsals, I’d have to say that we had a successful </a:t>
            </a:r>
            <a:r>
              <a:rPr lang="en-US" sz="28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show, mainly because we had an effective pro production. There </a:t>
            </a:r>
            <a:r>
              <a:rPr lang="en-US" sz="28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were few </a:t>
            </a:r>
            <a:r>
              <a:rPr lang="en-US" sz="28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adversities, and challenges during the process, but I was able to overcome thos</a:t>
            </a:r>
            <a:r>
              <a:rPr lang="en-US" sz="2800" dirty="0" smtClean="0">
                <a:solidFill>
                  <a:srgbClr val="000000"/>
                </a:solidFill>
                <a:latin typeface="Times"/>
                <a:ea typeface="Times"/>
                <a:cs typeface="Times"/>
              </a:rPr>
              <a:t>e challenges due to efficient preparations.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look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forward to Stage Managing many more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shows.</a:t>
            </a:r>
            <a:endParaRPr lang="en-US" sz="4400" b="1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8584199" y="16967311"/>
            <a:ext cx="8534400" cy="6232658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marL="500063" indent="-500063">
              <a:spcBef>
                <a:spcPct val="50000"/>
              </a:spcBef>
            </a:pPr>
            <a:r>
              <a:rPr lang="en-US" sz="4400" b="1" dirty="0" smtClean="0">
                <a:solidFill>
                  <a:srgbClr val="FF8000"/>
                </a:solidFill>
              </a:rPr>
              <a:t>Literature</a:t>
            </a:r>
          </a:p>
          <a:p>
            <a:pPr marL="571500" indent="-571500">
              <a:spcBef>
                <a:spcPct val="50000"/>
              </a:spcBef>
              <a:buFont typeface="Arial"/>
              <a:buChar char="•"/>
            </a:pPr>
            <a:r>
              <a:rPr lang="en-US" sz="4400" dirty="0" smtClean="0"/>
              <a:t>Project Management class</a:t>
            </a:r>
          </a:p>
          <a:p>
            <a:pPr marL="571500" indent="-571500">
              <a:spcBef>
                <a:spcPct val="50000"/>
              </a:spcBef>
              <a:buFont typeface="Arial"/>
              <a:buChar char="•"/>
            </a:pPr>
            <a:r>
              <a:rPr lang="en-US" sz="4400" dirty="0" smtClean="0"/>
              <a:t>Culmination class</a:t>
            </a:r>
          </a:p>
          <a:p>
            <a:pPr>
              <a:spcBef>
                <a:spcPct val="50000"/>
              </a:spcBef>
            </a:pPr>
            <a:endParaRPr lang="en-US" sz="4400" dirty="0" smtClean="0"/>
          </a:p>
          <a:p>
            <a:pPr marL="571500" indent="-571500">
              <a:spcBef>
                <a:spcPct val="50000"/>
              </a:spcBef>
              <a:buFont typeface="Arial"/>
              <a:buChar char="•"/>
            </a:pPr>
            <a:endParaRPr lang="en-US" sz="4400" dirty="0" smtClean="0"/>
          </a:p>
          <a:p>
            <a:pPr marL="571500" indent="-571500">
              <a:spcBef>
                <a:spcPct val="50000"/>
              </a:spcBef>
              <a:buFont typeface="Arial"/>
              <a:buChar char="•"/>
            </a:pPr>
            <a:endParaRPr lang="en-US" sz="4400" dirty="0" smtClean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982200" y="17297400"/>
            <a:ext cx="8534400" cy="9486516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tabLst>
                <a:tab pos="500063" algn="l"/>
              </a:tabLst>
            </a:pPr>
            <a:r>
              <a:rPr lang="en-US" sz="4400" b="1" dirty="0" smtClean="0">
                <a:solidFill>
                  <a:srgbClr val="FF8000"/>
                </a:solidFill>
              </a:rPr>
              <a:t>Method Example:</a:t>
            </a:r>
            <a:endParaRPr lang="en-US" sz="4400" b="1" dirty="0" smtClean="0"/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Enforce safety in the theatre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Run Rehearsals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Meeting notes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Rehearsal notes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Contact sheets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it-IT" sz="2800" dirty="0" err="1">
                <a:solidFill>
                  <a:srgbClr val="000000"/>
                </a:solidFill>
                <a:latin typeface="Times New Roman"/>
                <a:ea typeface="ＭＳ 明朝"/>
              </a:rPr>
              <a:t>Calendar</a:t>
            </a:r>
            <a:endParaRPr lang="it-IT" sz="2800" dirty="0">
              <a:solidFill>
                <a:srgbClr val="000000"/>
              </a:solidFill>
              <a:latin typeface="Times New Roman"/>
              <a:ea typeface="ＭＳ 明朝"/>
            </a:endParaRP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Liaison with SGA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Creating open lab call board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Prompt book</a:t>
            </a:r>
          </a:p>
          <a:p>
            <a:pPr>
              <a:buClr>
                <a:srgbClr val="000000"/>
              </a:buClr>
              <a:buFont typeface="Symbol"/>
              <a:buChar char="·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ＭＳ 明朝"/>
              </a:rPr>
              <a:t>Load-in schedule </a:t>
            </a:r>
          </a:p>
          <a:p>
            <a:endParaRPr lang="en-US" sz="2800" dirty="0" smtClean="0"/>
          </a:p>
          <a:p>
            <a:pPr marL="624078" indent="-514350"/>
            <a:r>
              <a:rPr lang="en-US" sz="2800" b="1" smtClean="0"/>
              <a:t>2</a:t>
            </a:r>
            <a:r>
              <a:rPr lang="en-US" sz="2800" b="1" dirty="0" smtClean="0"/>
              <a:t>. Procedural system of communication</a:t>
            </a:r>
          </a:p>
          <a:p>
            <a:pPr marL="624078" indent="-514350"/>
            <a:r>
              <a:rPr lang="en-US" sz="2800" b="1" dirty="0" smtClean="0"/>
              <a:t>and documentation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Transparent information sharing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Email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Texting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Wiki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Face to face meetings</a:t>
            </a:r>
          </a:p>
          <a:p>
            <a:pPr marL="624078" indent="-514350"/>
            <a:endParaRPr lang="en-US" dirty="0"/>
          </a:p>
          <a:p>
            <a:pPr marL="624078" indent="-514350"/>
            <a:endParaRPr lang="en-US" dirty="0" smtClean="0"/>
          </a:p>
          <a:p>
            <a:pPr marL="624078" indent="-514350"/>
            <a:endParaRPr lang="en-US" b="1" dirty="0" smtClean="0"/>
          </a:p>
          <a:p>
            <a:pPr marL="1385888" lvl="1" indent="-346075">
              <a:spcBef>
                <a:spcPct val="10000"/>
              </a:spcBef>
              <a:buFont typeface="Times New Roman" charset="0"/>
              <a:buChar char="•"/>
              <a:tabLst>
                <a:tab pos="500063" algn="l"/>
              </a:tabLst>
            </a:pPr>
            <a:endParaRPr lang="en-US" sz="2400" dirty="0"/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>
                <a:latin typeface="Times New Roman" charset="0"/>
              </a:rPr>
              <a:t>	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19666980" y="17297400"/>
            <a:ext cx="8458200" cy="883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914400" rIns="914400" bIns="914400"/>
          <a:lstStyle/>
          <a:p>
            <a:pPr algn="just">
              <a:tabLst>
                <a:tab pos="500063" algn="l"/>
              </a:tabLst>
            </a:pPr>
            <a:r>
              <a:rPr lang="en-US" sz="4400" b="1" dirty="0" smtClean="0">
                <a:solidFill>
                  <a:srgbClr val="FF8000"/>
                </a:solidFill>
              </a:rPr>
              <a:t>Results</a:t>
            </a:r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u="sng" dirty="0" smtClean="0"/>
              <a:t>What happened</a:t>
            </a:r>
          </a:p>
          <a:p>
            <a:pPr marL="1200150" lvl="1" indent="-742950" algn="just">
              <a:buFont typeface="Arial"/>
              <a:buChar char="•"/>
              <a:tabLst>
                <a:tab pos="500063" algn="l"/>
              </a:tabLst>
            </a:pPr>
            <a:r>
              <a:rPr lang="en-US" sz="2800" dirty="0" smtClean="0"/>
              <a:t>we had a successful show. The meetings before each  helped us prepared &amp; organized everything</a:t>
            </a:r>
            <a:r>
              <a:rPr lang="en-US" sz="2800" dirty="0" smtClean="0"/>
              <a:t>.</a:t>
            </a:r>
          </a:p>
          <a:p>
            <a:pPr marL="1200150" lvl="1" indent="-742950" algn="just">
              <a:buFont typeface="Arial"/>
              <a:buChar char="•"/>
              <a:tabLst>
                <a:tab pos="500063" algn="l"/>
              </a:tabLst>
            </a:pPr>
            <a:endParaRPr lang="en-US" sz="2800" dirty="0"/>
          </a:p>
          <a:p>
            <a:pPr marL="1200150" lvl="1" indent="-742950" algn="just">
              <a:buFont typeface="Arial"/>
              <a:buChar char="•"/>
              <a:tabLst>
                <a:tab pos="500063" algn="l"/>
              </a:tabLst>
            </a:pPr>
            <a:r>
              <a:rPr lang="en-US" sz="2800" dirty="0" smtClean="0"/>
              <a:t>Show started on time</a:t>
            </a:r>
          </a:p>
          <a:p>
            <a:pPr marL="1200150" lvl="1" indent="-742950" algn="just">
              <a:buFont typeface="Arial"/>
              <a:buChar char="•"/>
              <a:tabLst>
                <a:tab pos="500063" algn="l"/>
              </a:tabLst>
            </a:pPr>
            <a:r>
              <a:rPr lang="en-US" sz="2800" dirty="0" smtClean="0"/>
              <a:t>SGA was impressed with how the show turned out</a:t>
            </a:r>
          </a:p>
          <a:p>
            <a:pPr marL="1200150" lvl="1" indent="-742950" algn="just">
              <a:buFont typeface="Arial"/>
              <a:buChar char="•"/>
              <a:tabLst>
                <a:tab pos="500063" algn="l"/>
              </a:tabLst>
            </a:pPr>
            <a:r>
              <a:rPr lang="en-US" sz="2800" dirty="0" smtClean="0"/>
              <a:t>Overcame all challenges</a:t>
            </a:r>
          </a:p>
          <a:p>
            <a:pPr marL="1200150" lvl="1" indent="-742950" algn="just">
              <a:buFont typeface="Arial"/>
              <a:buChar char="•"/>
              <a:tabLst>
                <a:tab pos="500063" algn="l"/>
              </a:tabLst>
            </a:pPr>
            <a:r>
              <a:rPr lang="en-US" sz="2800" dirty="0" smtClean="0"/>
              <a:t>Show ended on time</a:t>
            </a:r>
          </a:p>
          <a:p>
            <a:pPr marL="1200150" lvl="1" indent="-742950" algn="just">
              <a:buFont typeface="Arial"/>
              <a:buChar char="•"/>
              <a:tabLst>
                <a:tab pos="500063" algn="l"/>
              </a:tabLst>
            </a:pPr>
            <a:endParaRPr lang="en-US" sz="2800" dirty="0" smtClean="0"/>
          </a:p>
          <a:p>
            <a:pPr marL="1200150" lvl="1" indent="-742950" algn="just">
              <a:buAutoNum type="arabicPeriod"/>
              <a:tabLst>
                <a:tab pos="500063" algn="l"/>
              </a:tabLst>
            </a:pPr>
            <a:endParaRPr lang="en-US" sz="2800" dirty="0" smtClean="0"/>
          </a:p>
          <a:p>
            <a:pPr marL="742950" indent="-742950">
              <a:buAutoNum type="arabicPeriod"/>
              <a:tabLst>
                <a:tab pos="500063" algn="l"/>
              </a:tabLst>
            </a:pP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515600" y="4648200"/>
            <a:ext cx="1403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8000"/>
                </a:solidFill>
              </a:rPr>
              <a:t>                    PRODUCTION </a:t>
            </a:r>
            <a:r>
              <a:rPr lang="en-US" sz="5400" b="1" dirty="0" smtClean="0">
                <a:solidFill>
                  <a:srgbClr val="FF8000"/>
                </a:solidFill>
              </a:rPr>
              <a:t>PHOTOS</a:t>
            </a:r>
            <a:endParaRPr lang="en-US" sz="54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2250400" y="10744200"/>
            <a:ext cx="0" cy="1524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9032200" y="25191928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00063" algn="l"/>
              </a:tabLst>
            </a:pPr>
            <a:r>
              <a:rPr lang="en-US" sz="4400" b="1" dirty="0" smtClean="0">
                <a:solidFill>
                  <a:srgbClr val="FF8000"/>
                </a:solidFill>
              </a:rPr>
              <a:t>Acknowledgements</a:t>
            </a:r>
          </a:p>
          <a:p>
            <a:pPr marL="514350" indent="-514350" algn="just">
              <a:buAutoNum type="arabicPeriod"/>
              <a:tabLst>
                <a:tab pos="500063" algn="l"/>
              </a:tabLst>
            </a:pPr>
            <a:r>
              <a:rPr lang="en-US" sz="2800" b="1" dirty="0" smtClean="0"/>
              <a:t>Susan Brandt</a:t>
            </a:r>
          </a:p>
          <a:p>
            <a:pPr algn="just">
              <a:tabLst>
                <a:tab pos="500063" algn="l"/>
              </a:tabLst>
            </a:pPr>
            <a:endParaRPr lang="en-US" sz="9600" b="1" dirty="0"/>
          </a:p>
        </p:txBody>
      </p:sp>
      <p:pic>
        <p:nvPicPr>
          <p:cNvPr id="3" name="Picture 2" descr="IMG_748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638800"/>
            <a:ext cx="9601200" cy="11049000"/>
          </a:xfrm>
          <a:prstGeom prst="rect">
            <a:avLst/>
          </a:prstGeom>
        </p:spPr>
      </p:pic>
      <p:pic>
        <p:nvPicPr>
          <p:cNvPr id="4" name="Picture 3" descr="IMG_748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0" y="5715000"/>
            <a:ext cx="8915400" cy="1089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114</Words>
  <Application>Microsoft Macintosh PowerPoint</Application>
  <PresentationFormat>Custom</PresentationFormat>
  <Paragraphs>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SpotLight 2017 Samuel Louis Jean/ Stage Manager Department of  Entertainment Technology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Brandt</dc:creator>
  <cp:lastModifiedBy>Samuel</cp:lastModifiedBy>
  <cp:revision>56</cp:revision>
  <dcterms:created xsi:type="dcterms:W3CDTF">1601-01-01T00:00:00Z</dcterms:created>
  <dcterms:modified xsi:type="dcterms:W3CDTF">2017-12-13T23:01:18Z</dcterms:modified>
</cp:coreProperties>
</file>