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6" r:id="rId2"/>
    <p:sldId id="263" r:id="rId3"/>
    <p:sldId id="261" r:id="rId4"/>
    <p:sldId id="260"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8D92D-1441-4CF2-A12C-51AAF6A5C037}" type="datetimeFigureOut">
              <a:rPr lang="en-US" smtClean="0"/>
              <a:pPr/>
              <a:t>12/12/2012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544EB-DAEF-468C-99FA-C2413B02B2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D5F092-6991-46FB-92FA-BC52FB35E7D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CCC8FB6-4B56-403B-95EB-29ADF5A740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C8FB6-4B56-403B-95EB-29ADF5A740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C8FB6-4B56-403B-95EB-29ADF5A740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B8B024-DD34-44F2-A738-1B582358ADBF}" type="datetimeFigureOut">
              <a:rPr lang="en-US" smtClean="0"/>
              <a:pPr/>
              <a:t>12/12/2012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CCC8FB6-4B56-403B-95EB-29ADF5A740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B8B024-DD34-44F2-A738-1B582358ADBF}" type="datetimeFigureOut">
              <a:rPr lang="en-US" smtClean="0"/>
              <a:pPr/>
              <a:t>12/12/2012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CC8FB6-4B56-403B-95EB-29ADF5A740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Medication Safety</a:t>
            </a:r>
            <a:endParaRPr lang="en-US" dirty="0"/>
          </a:p>
        </p:txBody>
      </p:sp>
      <p:sp>
        <p:nvSpPr>
          <p:cNvPr id="3" name="Subtitle 2"/>
          <p:cNvSpPr>
            <a:spLocks noGrp="1"/>
          </p:cNvSpPr>
          <p:nvPr>
            <p:ph type="subTitle" idx="1"/>
          </p:nvPr>
        </p:nvSpPr>
        <p:spPr/>
        <p:txBody>
          <a:bodyPr/>
          <a:lstStyle/>
          <a:p>
            <a:r>
              <a:rPr lang="en-US" dirty="0" smtClean="0"/>
              <a:t>Group members: Shandy Adamson, Sonia Preston, Magalie Cherefant, Iihaam Wright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encrypted-tbn3.gstatic.com/images?q=tbn:ANd9GcR5nisPBD9xK02S0PTS5ldhvXZ7JvOfwafORdgkKQ9-cqZGWUBO"/>
          <p:cNvPicPr>
            <a:picLocks noChangeAspect="1" noChangeArrowheads="1"/>
          </p:cNvPicPr>
          <p:nvPr/>
        </p:nvPicPr>
        <p:blipFill>
          <a:blip r:embed="rId3" cstate="print"/>
          <a:srcRect/>
          <a:stretch>
            <a:fillRect/>
          </a:stretch>
        </p:blipFill>
        <p:spPr bwMode="auto">
          <a:xfrm>
            <a:off x="0" y="0"/>
            <a:ext cx="5943599" cy="3124200"/>
          </a:xfrm>
          <a:prstGeom prst="rect">
            <a:avLst/>
          </a:prstGeom>
          <a:noFill/>
        </p:spPr>
      </p:pic>
      <p:pic>
        <p:nvPicPr>
          <p:cNvPr id="2056" name="Picture 8" descr="https://encrypted-tbn0.gstatic.com/images?q=tbn:ANd9GcStDjPWQCBZEAz9vupsFyYdKnD_YD6l4TzcKZwr8-z7aOuxoj7F"/>
          <p:cNvPicPr>
            <a:picLocks noChangeAspect="1" noChangeArrowheads="1"/>
          </p:cNvPicPr>
          <p:nvPr/>
        </p:nvPicPr>
        <p:blipFill>
          <a:blip r:embed="rId4" cstate="print"/>
          <a:srcRect/>
          <a:stretch>
            <a:fillRect/>
          </a:stretch>
        </p:blipFill>
        <p:spPr bwMode="auto">
          <a:xfrm>
            <a:off x="3276600" y="3352801"/>
            <a:ext cx="5867400" cy="3505199"/>
          </a:xfrm>
          <a:prstGeom prst="rect">
            <a:avLst/>
          </a:prstGeom>
          <a:noFill/>
        </p:spPr>
      </p:pic>
      <p:sp>
        <p:nvSpPr>
          <p:cNvPr id="6" name="Rectangle 5"/>
          <p:cNvSpPr/>
          <p:nvPr/>
        </p:nvSpPr>
        <p:spPr>
          <a:xfrm>
            <a:off x="8305800" y="2971800"/>
            <a:ext cx="306494" cy="369332"/>
          </a:xfrm>
          <a:prstGeom prst="rect">
            <a:avLst/>
          </a:prstGeom>
          <a:ln>
            <a:solidFill>
              <a:srgbClr val="FF0000"/>
            </a:solidFill>
          </a:ln>
        </p:spPr>
        <p:txBody>
          <a:bodyPr wrap="none">
            <a:spAutoFit/>
          </a:bodyPr>
          <a:lstStyle/>
          <a:p>
            <a:r>
              <a:rPr lang="en-US" dirty="0" smtClean="0">
                <a:solidFill>
                  <a:srgbClr val="7030A0"/>
                </a:solidFill>
              </a:rPr>
              <a:t>n</a:t>
            </a:r>
            <a:endParaRPr lang="en-US" dirty="0">
              <a:solidFill>
                <a:srgbClr val="7030A0"/>
              </a:solidFill>
            </a:endParaRPr>
          </a:p>
        </p:txBody>
      </p:sp>
      <p:sp>
        <p:nvSpPr>
          <p:cNvPr id="7" name="Rectangle 6"/>
          <p:cNvSpPr/>
          <p:nvPr/>
        </p:nvSpPr>
        <p:spPr>
          <a:xfrm>
            <a:off x="6096000" y="0"/>
            <a:ext cx="381836" cy="369332"/>
          </a:xfrm>
          <a:prstGeom prst="rect">
            <a:avLst/>
          </a:prstGeom>
          <a:ln>
            <a:solidFill>
              <a:srgbClr val="FF0000"/>
            </a:solidFill>
          </a:ln>
        </p:spPr>
        <p:txBody>
          <a:bodyPr wrap="square">
            <a:spAutoFit/>
          </a:bodyPr>
          <a:lstStyle/>
          <a:p>
            <a:r>
              <a:rPr lang="en-US" dirty="0" smtClean="0">
                <a:solidFill>
                  <a:srgbClr val="7030A0"/>
                </a:solidFill>
              </a:rPr>
              <a:t>M</a:t>
            </a:r>
            <a:endParaRPr lang="en-US" dirty="0"/>
          </a:p>
        </p:txBody>
      </p:sp>
      <p:sp>
        <p:nvSpPr>
          <p:cNvPr id="8" name="Rectangle 7"/>
          <p:cNvSpPr/>
          <p:nvPr/>
        </p:nvSpPr>
        <p:spPr>
          <a:xfrm>
            <a:off x="6324600" y="381000"/>
            <a:ext cx="300082" cy="369332"/>
          </a:xfrm>
          <a:prstGeom prst="rect">
            <a:avLst/>
          </a:prstGeom>
          <a:ln>
            <a:solidFill>
              <a:srgbClr val="FF0000"/>
            </a:solidFill>
          </a:ln>
        </p:spPr>
        <p:txBody>
          <a:bodyPr wrap="none">
            <a:spAutoFit/>
          </a:bodyPr>
          <a:lstStyle/>
          <a:p>
            <a:r>
              <a:rPr lang="en-US" dirty="0" smtClean="0">
                <a:solidFill>
                  <a:srgbClr val="7030A0"/>
                </a:solidFill>
              </a:rPr>
              <a:t>e</a:t>
            </a:r>
            <a:endParaRPr lang="en-US" dirty="0"/>
          </a:p>
        </p:txBody>
      </p:sp>
      <p:sp>
        <p:nvSpPr>
          <p:cNvPr id="9" name="Rectangle 8"/>
          <p:cNvSpPr/>
          <p:nvPr/>
        </p:nvSpPr>
        <p:spPr>
          <a:xfrm>
            <a:off x="6553200" y="762000"/>
            <a:ext cx="306494" cy="369332"/>
          </a:xfrm>
          <a:prstGeom prst="rect">
            <a:avLst/>
          </a:prstGeom>
          <a:ln>
            <a:solidFill>
              <a:srgbClr val="FF0000"/>
            </a:solidFill>
          </a:ln>
        </p:spPr>
        <p:txBody>
          <a:bodyPr wrap="none">
            <a:spAutoFit/>
          </a:bodyPr>
          <a:lstStyle/>
          <a:p>
            <a:r>
              <a:rPr lang="en-US" dirty="0" smtClean="0">
                <a:solidFill>
                  <a:srgbClr val="7030A0"/>
                </a:solidFill>
              </a:rPr>
              <a:t>d</a:t>
            </a:r>
            <a:endParaRPr lang="en-US" dirty="0"/>
          </a:p>
        </p:txBody>
      </p:sp>
      <p:sp>
        <p:nvSpPr>
          <p:cNvPr id="10" name="Rectangle 9"/>
          <p:cNvSpPr/>
          <p:nvPr/>
        </p:nvSpPr>
        <p:spPr>
          <a:xfrm>
            <a:off x="6858000" y="1143000"/>
            <a:ext cx="237566" cy="369332"/>
          </a:xfrm>
          <a:prstGeom prst="rect">
            <a:avLst/>
          </a:prstGeom>
          <a:ln>
            <a:solidFill>
              <a:srgbClr val="FF0000"/>
            </a:solidFill>
          </a:ln>
        </p:spPr>
        <p:txBody>
          <a:bodyPr wrap="none">
            <a:spAutoFit/>
          </a:bodyPr>
          <a:lstStyle/>
          <a:p>
            <a:r>
              <a:rPr lang="en-US" dirty="0" err="1" smtClean="0">
                <a:solidFill>
                  <a:srgbClr val="7030A0"/>
                </a:solidFill>
              </a:rPr>
              <a:t>i</a:t>
            </a:r>
            <a:endParaRPr lang="en-US" dirty="0"/>
          </a:p>
        </p:txBody>
      </p:sp>
      <p:sp>
        <p:nvSpPr>
          <p:cNvPr id="11" name="Rectangle 10"/>
          <p:cNvSpPr/>
          <p:nvPr/>
        </p:nvSpPr>
        <p:spPr>
          <a:xfrm>
            <a:off x="7010400" y="1447800"/>
            <a:ext cx="282450" cy="369332"/>
          </a:xfrm>
          <a:prstGeom prst="rect">
            <a:avLst/>
          </a:prstGeom>
          <a:ln>
            <a:solidFill>
              <a:srgbClr val="FF0000"/>
            </a:solidFill>
          </a:ln>
        </p:spPr>
        <p:txBody>
          <a:bodyPr wrap="none">
            <a:spAutoFit/>
          </a:bodyPr>
          <a:lstStyle/>
          <a:p>
            <a:r>
              <a:rPr lang="en-US" dirty="0" smtClean="0">
                <a:solidFill>
                  <a:srgbClr val="7030A0"/>
                </a:solidFill>
              </a:rPr>
              <a:t>c</a:t>
            </a:r>
            <a:endParaRPr lang="en-US" dirty="0"/>
          </a:p>
        </p:txBody>
      </p:sp>
      <p:sp>
        <p:nvSpPr>
          <p:cNvPr id="12" name="Rectangle 11"/>
          <p:cNvSpPr/>
          <p:nvPr/>
        </p:nvSpPr>
        <p:spPr>
          <a:xfrm>
            <a:off x="7239000" y="1828800"/>
            <a:ext cx="295274" cy="369332"/>
          </a:xfrm>
          <a:prstGeom prst="rect">
            <a:avLst/>
          </a:prstGeom>
          <a:ln>
            <a:solidFill>
              <a:srgbClr val="FF0000"/>
            </a:solidFill>
          </a:ln>
        </p:spPr>
        <p:txBody>
          <a:bodyPr wrap="none">
            <a:spAutoFit/>
          </a:bodyPr>
          <a:lstStyle/>
          <a:p>
            <a:r>
              <a:rPr lang="en-US" dirty="0" smtClean="0">
                <a:solidFill>
                  <a:srgbClr val="7030A0"/>
                </a:solidFill>
              </a:rPr>
              <a:t>a</a:t>
            </a:r>
            <a:endParaRPr lang="en-US" dirty="0"/>
          </a:p>
        </p:txBody>
      </p:sp>
      <p:sp>
        <p:nvSpPr>
          <p:cNvPr id="13" name="Rectangle 12"/>
          <p:cNvSpPr/>
          <p:nvPr/>
        </p:nvSpPr>
        <p:spPr>
          <a:xfrm>
            <a:off x="7543800" y="2133600"/>
            <a:ext cx="261610" cy="369332"/>
          </a:xfrm>
          <a:prstGeom prst="rect">
            <a:avLst/>
          </a:prstGeom>
          <a:ln>
            <a:solidFill>
              <a:srgbClr val="FF0000"/>
            </a:solidFill>
          </a:ln>
        </p:spPr>
        <p:txBody>
          <a:bodyPr wrap="none">
            <a:spAutoFit/>
          </a:bodyPr>
          <a:lstStyle/>
          <a:p>
            <a:r>
              <a:rPr lang="en-US" dirty="0" smtClean="0">
                <a:solidFill>
                  <a:srgbClr val="7030A0"/>
                </a:solidFill>
              </a:rPr>
              <a:t>t</a:t>
            </a:r>
            <a:endParaRPr lang="en-US" dirty="0"/>
          </a:p>
        </p:txBody>
      </p:sp>
      <p:sp>
        <p:nvSpPr>
          <p:cNvPr id="14" name="Rectangle 13"/>
          <p:cNvSpPr/>
          <p:nvPr/>
        </p:nvSpPr>
        <p:spPr>
          <a:xfrm>
            <a:off x="7772400" y="2438400"/>
            <a:ext cx="237566" cy="369332"/>
          </a:xfrm>
          <a:prstGeom prst="rect">
            <a:avLst/>
          </a:prstGeom>
          <a:ln>
            <a:solidFill>
              <a:srgbClr val="FF0000"/>
            </a:solidFill>
          </a:ln>
        </p:spPr>
        <p:txBody>
          <a:bodyPr wrap="none">
            <a:spAutoFit/>
          </a:bodyPr>
          <a:lstStyle/>
          <a:p>
            <a:r>
              <a:rPr lang="en-US" dirty="0" err="1" smtClean="0">
                <a:solidFill>
                  <a:srgbClr val="7030A0"/>
                </a:solidFill>
              </a:rPr>
              <a:t>i</a:t>
            </a:r>
            <a:endParaRPr lang="en-US" dirty="0"/>
          </a:p>
        </p:txBody>
      </p:sp>
      <p:sp>
        <p:nvSpPr>
          <p:cNvPr id="15" name="Rectangle 14"/>
          <p:cNvSpPr/>
          <p:nvPr/>
        </p:nvSpPr>
        <p:spPr>
          <a:xfrm>
            <a:off x="8001000" y="2667000"/>
            <a:ext cx="306494" cy="369332"/>
          </a:xfrm>
          <a:prstGeom prst="rect">
            <a:avLst/>
          </a:prstGeom>
          <a:ln>
            <a:solidFill>
              <a:srgbClr val="FF0000"/>
            </a:solidFill>
          </a:ln>
        </p:spPr>
        <p:txBody>
          <a:bodyPr wrap="none">
            <a:spAutoFit/>
          </a:bodyPr>
          <a:lstStyle/>
          <a:p>
            <a:r>
              <a:rPr lang="en-US" dirty="0" smtClean="0">
                <a:solidFill>
                  <a:srgbClr val="7030A0"/>
                </a:solidFill>
              </a:rPr>
              <a:t>o</a:t>
            </a:r>
            <a:endParaRPr lang="en-US" dirty="0"/>
          </a:p>
        </p:txBody>
      </p:sp>
      <p:sp>
        <p:nvSpPr>
          <p:cNvPr id="17" name="Rectangle 16"/>
          <p:cNvSpPr/>
          <p:nvPr/>
        </p:nvSpPr>
        <p:spPr>
          <a:xfrm>
            <a:off x="152400" y="3581400"/>
            <a:ext cx="306494" cy="369332"/>
          </a:xfrm>
          <a:prstGeom prst="rect">
            <a:avLst/>
          </a:prstGeom>
          <a:ln>
            <a:solidFill>
              <a:srgbClr val="FF0000"/>
            </a:solidFill>
          </a:ln>
        </p:spPr>
        <p:txBody>
          <a:bodyPr wrap="none">
            <a:spAutoFit/>
          </a:bodyPr>
          <a:lstStyle/>
          <a:p>
            <a:r>
              <a:rPr lang="en-US" dirty="0" smtClean="0"/>
              <a:t>d</a:t>
            </a:r>
            <a:endParaRPr lang="en-US" dirty="0"/>
          </a:p>
        </p:txBody>
      </p:sp>
      <p:sp>
        <p:nvSpPr>
          <p:cNvPr id="18" name="Rectangle 17"/>
          <p:cNvSpPr/>
          <p:nvPr/>
        </p:nvSpPr>
        <p:spPr>
          <a:xfrm>
            <a:off x="0" y="3200400"/>
            <a:ext cx="317716" cy="369332"/>
          </a:xfrm>
          <a:prstGeom prst="rect">
            <a:avLst/>
          </a:prstGeom>
          <a:solidFill>
            <a:schemeClr val="bg1"/>
          </a:solidFill>
          <a:ln>
            <a:solidFill>
              <a:srgbClr val="FF0000"/>
            </a:solidFill>
          </a:ln>
        </p:spPr>
        <p:txBody>
          <a:bodyPr wrap="none">
            <a:spAutoFit/>
          </a:bodyPr>
          <a:lstStyle/>
          <a:p>
            <a:r>
              <a:rPr lang="en-US" dirty="0" smtClean="0"/>
              <a:t>A</a:t>
            </a:r>
            <a:endParaRPr lang="en-US" dirty="0"/>
          </a:p>
        </p:txBody>
      </p:sp>
      <p:sp>
        <p:nvSpPr>
          <p:cNvPr id="19" name="Rectangle 18"/>
          <p:cNvSpPr/>
          <p:nvPr/>
        </p:nvSpPr>
        <p:spPr>
          <a:xfrm>
            <a:off x="228600" y="3962400"/>
            <a:ext cx="369012" cy="369332"/>
          </a:xfrm>
          <a:prstGeom prst="rect">
            <a:avLst/>
          </a:prstGeom>
          <a:ln>
            <a:solidFill>
              <a:srgbClr val="FF0000"/>
            </a:solidFill>
          </a:ln>
        </p:spPr>
        <p:txBody>
          <a:bodyPr wrap="none">
            <a:spAutoFit/>
          </a:bodyPr>
          <a:lstStyle/>
          <a:p>
            <a:r>
              <a:rPr lang="en-US" dirty="0" smtClean="0"/>
              <a:t>m</a:t>
            </a:r>
            <a:endParaRPr lang="en-US" dirty="0"/>
          </a:p>
        </p:txBody>
      </p:sp>
      <p:sp>
        <p:nvSpPr>
          <p:cNvPr id="20" name="Rectangle 19"/>
          <p:cNvSpPr/>
          <p:nvPr/>
        </p:nvSpPr>
        <p:spPr>
          <a:xfrm>
            <a:off x="457200" y="4267200"/>
            <a:ext cx="237566" cy="369332"/>
          </a:xfrm>
          <a:prstGeom prst="rect">
            <a:avLst/>
          </a:prstGeom>
          <a:ln>
            <a:solidFill>
              <a:srgbClr val="FF0000"/>
            </a:solidFill>
          </a:ln>
        </p:spPr>
        <p:txBody>
          <a:bodyPr wrap="none">
            <a:spAutoFit/>
          </a:bodyPr>
          <a:lstStyle/>
          <a:p>
            <a:r>
              <a:rPr lang="en-US" dirty="0" err="1" smtClean="0"/>
              <a:t>i</a:t>
            </a:r>
            <a:endParaRPr lang="en-US" dirty="0"/>
          </a:p>
        </p:txBody>
      </p:sp>
      <p:sp>
        <p:nvSpPr>
          <p:cNvPr id="21" name="Rectangle 20"/>
          <p:cNvSpPr/>
          <p:nvPr/>
        </p:nvSpPr>
        <p:spPr>
          <a:xfrm>
            <a:off x="609600" y="4572000"/>
            <a:ext cx="306494" cy="369332"/>
          </a:xfrm>
          <a:prstGeom prst="rect">
            <a:avLst/>
          </a:prstGeom>
          <a:ln>
            <a:solidFill>
              <a:srgbClr val="FF0000"/>
            </a:solidFill>
          </a:ln>
        </p:spPr>
        <p:txBody>
          <a:bodyPr wrap="none">
            <a:spAutoFit/>
          </a:bodyPr>
          <a:lstStyle/>
          <a:p>
            <a:r>
              <a:rPr lang="en-US" dirty="0" smtClean="0"/>
              <a:t>n</a:t>
            </a:r>
            <a:endParaRPr lang="en-US" dirty="0"/>
          </a:p>
        </p:txBody>
      </p:sp>
      <p:sp>
        <p:nvSpPr>
          <p:cNvPr id="22" name="Rectangle 21"/>
          <p:cNvSpPr/>
          <p:nvPr/>
        </p:nvSpPr>
        <p:spPr>
          <a:xfrm>
            <a:off x="838200" y="4800600"/>
            <a:ext cx="237566" cy="369332"/>
          </a:xfrm>
          <a:prstGeom prst="rect">
            <a:avLst/>
          </a:prstGeom>
          <a:ln>
            <a:solidFill>
              <a:srgbClr val="FF0000"/>
            </a:solidFill>
          </a:ln>
        </p:spPr>
        <p:txBody>
          <a:bodyPr wrap="none">
            <a:spAutoFit/>
          </a:bodyPr>
          <a:lstStyle/>
          <a:p>
            <a:r>
              <a:rPr lang="en-US" dirty="0" err="1" smtClean="0"/>
              <a:t>i</a:t>
            </a:r>
            <a:endParaRPr lang="en-US" dirty="0"/>
          </a:p>
        </p:txBody>
      </p:sp>
      <p:sp>
        <p:nvSpPr>
          <p:cNvPr id="23" name="Rectangle 22"/>
          <p:cNvSpPr/>
          <p:nvPr/>
        </p:nvSpPr>
        <p:spPr>
          <a:xfrm>
            <a:off x="1066800" y="5029200"/>
            <a:ext cx="274434" cy="369332"/>
          </a:xfrm>
          <a:prstGeom prst="rect">
            <a:avLst/>
          </a:prstGeom>
          <a:ln>
            <a:solidFill>
              <a:srgbClr val="FF0000"/>
            </a:solidFill>
          </a:ln>
        </p:spPr>
        <p:txBody>
          <a:bodyPr wrap="none">
            <a:spAutoFit/>
          </a:bodyPr>
          <a:lstStyle/>
          <a:p>
            <a:r>
              <a:rPr lang="en-US" dirty="0" smtClean="0"/>
              <a:t>s</a:t>
            </a:r>
            <a:endParaRPr lang="en-US" dirty="0"/>
          </a:p>
        </p:txBody>
      </p:sp>
      <p:sp>
        <p:nvSpPr>
          <p:cNvPr id="24" name="Rectangle 23"/>
          <p:cNvSpPr/>
          <p:nvPr/>
        </p:nvSpPr>
        <p:spPr>
          <a:xfrm>
            <a:off x="1295400" y="5334000"/>
            <a:ext cx="261610" cy="369332"/>
          </a:xfrm>
          <a:prstGeom prst="rect">
            <a:avLst/>
          </a:prstGeom>
          <a:ln>
            <a:solidFill>
              <a:srgbClr val="FF0000"/>
            </a:solidFill>
          </a:ln>
        </p:spPr>
        <p:txBody>
          <a:bodyPr wrap="none">
            <a:spAutoFit/>
          </a:bodyPr>
          <a:lstStyle/>
          <a:p>
            <a:r>
              <a:rPr lang="en-US" dirty="0" smtClean="0"/>
              <a:t>t</a:t>
            </a:r>
            <a:endParaRPr lang="en-US" dirty="0"/>
          </a:p>
        </p:txBody>
      </p:sp>
      <p:sp>
        <p:nvSpPr>
          <p:cNvPr id="25" name="Rectangle 24"/>
          <p:cNvSpPr/>
          <p:nvPr/>
        </p:nvSpPr>
        <p:spPr>
          <a:xfrm>
            <a:off x="1524000" y="5486400"/>
            <a:ext cx="264816" cy="369332"/>
          </a:xfrm>
          <a:prstGeom prst="rect">
            <a:avLst/>
          </a:prstGeom>
          <a:ln>
            <a:solidFill>
              <a:srgbClr val="FF0000"/>
            </a:solidFill>
          </a:ln>
        </p:spPr>
        <p:txBody>
          <a:bodyPr wrap="none">
            <a:spAutoFit/>
          </a:bodyPr>
          <a:lstStyle/>
          <a:p>
            <a:r>
              <a:rPr lang="en-US" dirty="0" smtClean="0"/>
              <a:t>r</a:t>
            </a:r>
            <a:endParaRPr lang="en-US" dirty="0"/>
          </a:p>
        </p:txBody>
      </p:sp>
      <p:sp>
        <p:nvSpPr>
          <p:cNvPr id="26" name="Rectangle 25"/>
          <p:cNvSpPr/>
          <p:nvPr/>
        </p:nvSpPr>
        <p:spPr>
          <a:xfrm>
            <a:off x="1752600" y="5791200"/>
            <a:ext cx="295274" cy="369332"/>
          </a:xfrm>
          <a:prstGeom prst="rect">
            <a:avLst/>
          </a:prstGeom>
          <a:ln>
            <a:solidFill>
              <a:srgbClr val="FF0000"/>
            </a:solidFill>
          </a:ln>
        </p:spPr>
        <p:txBody>
          <a:bodyPr wrap="none">
            <a:spAutoFit/>
          </a:bodyPr>
          <a:lstStyle/>
          <a:p>
            <a:r>
              <a:rPr lang="en-US" dirty="0" smtClean="0"/>
              <a:t>a</a:t>
            </a:r>
            <a:endParaRPr lang="en-US" dirty="0"/>
          </a:p>
        </p:txBody>
      </p:sp>
      <p:sp>
        <p:nvSpPr>
          <p:cNvPr id="27" name="Rectangle 26"/>
          <p:cNvSpPr/>
          <p:nvPr/>
        </p:nvSpPr>
        <p:spPr>
          <a:xfrm>
            <a:off x="2057400" y="6019800"/>
            <a:ext cx="261610" cy="369332"/>
          </a:xfrm>
          <a:prstGeom prst="rect">
            <a:avLst/>
          </a:prstGeom>
          <a:ln>
            <a:solidFill>
              <a:srgbClr val="FF0000"/>
            </a:solidFill>
          </a:ln>
        </p:spPr>
        <p:txBody>
          <a:bodyPr wrap="none">
            <a:spAutoFit/>
          </a:bodyPr>
          <a:lstStyle/>
          <a:p>
            <a:r>
              <a:rPr lang="en-US" dirty="0" smtClean="0"/>
              <a:t>t</a:t>
            </a:r>
            <a:endParaRPr lang="en-US" dirty="0"/>
          </a:p>
        </p:txBody>
      </p:sp>
      <p:sp>
        <p:nvSpPr>
          <p:cNvPr id="28" name="Rectangle 27"/>
          <p:cNvSpPr/>
          <p:nvPr/>
        </p:nvSpPr>
        <p:spPr>
          <a:xfrm>
            <a:off x="2362200" y="6172200"/>
            <a:ext cx="237566" cy="369332"/>
          </a:xfrm>
          <a:prstGeom prst="rect">
            <a:avLst/>
          </a:prstGeom>
          <a:ln>
            <a:solidFill>
              <a:srgbClr val="FF0000"/>
            </a:solidFill>
          </a:ln>
        </p:spPr>
        <p:txBody>
          <a:bodyPr wrap="none">
            <a:spAutoFit/>
          </a:bodyPr>
          <a:lstStyle/>
          <a:p>
            <a:r>
              <a:rPr lang="en-US" dirty="0" err="1" smtClean="0"/>
              <a:t>i</a:t>
            </a:r>
            <a:endParaRPr lang="en-US" dirty="0"/>
          </a:p>
        </p:txBody>
      </p:sp>
      <p:sp>
        <p:nvSpPr>
          <p:cNvPr id="29" name="Rectangle 28"/>
          <p:cNvSpPr/>
          <p:nvPr/>
        </p:nvSpPr>
        <p:spPr>
          <a:xfrm>
            <a:off x="2590800" y="6324600"/>
            <a:ext cx="306494" cy="369332"/>
          </a:xfrm>
          <a:prstGeom prst="rect">
            <a:avLst/>
          </a:prstGeom>
          <a:ln>
            <a:solidFill>
              <a:srgbClr val="FF0000"/>
            </a:solidFill>
          </a:ln>
        </p:spPr>
        <p:txBody>
          <a:bodyPr wrap="none">
            <a:spAutoFit/>
          </a:bodyPr>
          <a:lstStyle/>
          <a:p>
            <a:r>
              <a:rPr lang="en-US" dirty="0" smtClean="0"/>
              <a:t>o</a:t>
            </a:r>
            <a:endParaRPr lang="en-US" dirty="0"/>
          </a:p>
        </p:txBody>
      </p:sp>
      <p:sp>
        <p:nvSpPr>
          <p:cNvPr id="30" name="Rectangle 29"/>
          <p:cNvSpPr/>
          <p:nvPr/>
        </p:nvSpPr>
        <p:spPr>
          <a:xfrm>
            <a:off x="2895600" y="6488668"/>
            <a:ext cx="359394" cy="369332"/>
          </a:xfrm>
          <a:prstGeom prst="rect">
            <a:avLst/>
          </a:prstGeom>
          <a:ln>
            <a:solidFill>
              <a:srgbClr val="FF0000"/>
            </a:solidFill>
          </a:ln>
        </p:spPr>
        <p:txBody>
          <a:bodyPr wrap="none">
            <a:spAutoFit/>
          </a:bodyPr>
          <a:lstStyle/>
          <a:p>
            <a:r>
              <a:rPr lang="en-US" dirty="0" smtClean="0"/>
              <a:t>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Jones, J., &amp; Nelms, T. (2011). A study to reduce medication administration errors using watson's caring theory. </a:t>
            </a:r>
            <a:r>
              <a:rPr lang="en-US" sz="2400" i="1" dirty="0" smtClean="0">
                <a:latin typeface="Times New Roman" pitchFamily="18" charset="0"/>
                <a:cs typeface="Times New Roman" pitchFamily="18" charset="0"/>
              </a:rPr>
              <a:t>International journal for human caring</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15</a:t>
            </a:r>
            <a:r>
              <a:rPr lang="en-US" sz="2400" dirty="0" smtClean="0">
                <a:latin typeface="Times New Roman" pitchFamily="18" charset="0"/>
                <a:cs typeface="Times New Roman" pitchFamily="18" charset="0"/>
              </a:rPr>
              <a:t>(3), 24-33. Retrieved from http://ehis.ebscohost.com.citytech.ezproxy.cuny.edu:2048/ehost/pdfviewer/pdfviewer?vid=6&amp;hid=114&amp;sid=39f87a42-51d5-419f-9cc0-9864671a4aad@sessionmgr113</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sz="1900" dirty="0" smtClean="0">
                <a:latin typeface="Times New Roman" pitchFamily="18" charset="0"/>
                <a:cs typeface="Times New Roman" pitchFamily="18" charset="0"/>
              </a:rPr>
              <a:t> The Institute of Medicine (IOM, 2000)reported between 44,000 and 98,000 deaths each year from preventable medical errors, making medical errors the fifth leading cause of death in the United States.</a:t>
            </a:r>
          </a:p>
          <a:p>
            <a:r>
              <a:rPr lang="en-US" sz="1900" dirty="0" smtClean="0">
                <a:latin typeface="Times New Roman" pitchFamily="18" charset="0"/>
                <a:cs typeface="Times New Roman" pitchFamily="18" charset="0"/>
              </a:rPr>
              <a:t>MAEs have been found to be the most frequently identified hospital error(Cook, </a:t>
            </a:r>
            <a:r>
              <a:rPr lang="en-US" sz="1900" dirty="0" err="1" smtClean="0">
                <a:latin typeface="Times New Roman" pitchFamily="18" charset="0"/>
                <a:cs typeface="Times New Roman" pitchFamily="18" charset="0"/>
              </a:rPr>
              <a:t>Hoas</a:t>
            </a:r>
            <a:r>
              <a:rPr lang="en-US" sz="1900" dirty="0" smtClean="0">
                <a:latin typeface="Times New Roman" pitchFamily="18" charset="0"/>
                <a:cs typeface="Times New Roman" pitchFamily="18" charset="0"/>
              </a:rPr>
              <a:t>, Guttmannova, &amp; Joyner,2004; IOM, 2007).</a:t>
            </a:r>
          </a:p>
          <a:p>
            <a:r>
              <a:rPr lang="en-US" sz="1900" dirty="0" smtClean="0">
                <a:latin typeface="Times New Roman" pitchFamily="18" charset="0"/>
                <a:cs typeface="Times New Roman" pitchFamily="18" charset="0"/>
              </a:rPr>
              <a:t>Given the high cost of MAEs in harm, potential harm, injury, and even death to patients, and the documented distress to nurses (Rassin, Kanti, &amp;</a:t>
            </a:r>
            <a:r>
              <a:rPr lang="de-DE" sz="1900" dirty="0" smtClean="0">
                <a:latin typeface="Times New Roman" pitchFamily="18" charset="0"/>
                <a:cs typeface="Times New Roman" pitchFamily="18" charset="0"/>
              </a:rPr>
              <a:t>Silner, 2005; Treiber &amp; Jones, 2010), as </a:t>
            </a:r>
            <a:r>
              <a:rPr lang="en-US" sz="1900" dirty="0" smtClean="0">
                <a:latin typeface="Times New Roman" pitchFamily="18" charset="0"/>
                <a:cs typeface="Times New Roman" pitchFamily="18" charset="0"/>
              </a:rPr>
              <a:t>well as patients and families, interventions with potential to decrease rates of MAEs by nurses are needed.</a:t>
            </a:r>
          </a:p>
          <a:p>
            <a:r>
              <a:rPr lang="en-US" sz="1900" dirty="0" smtClean="0">
                <a:latin typeface="Times New Roman" pitchFamily="18" charset="0"/>
                <a:cs typeface="Times New Roman" pitchFamily="18" charset="0"/>
              </a:rPr>
              <a:t>The purpose of the study was to implement a nursing unit-based intervention to decrease MAEs by nurses. Specific strategies included nurses wearing brightly colored sashes during administration of scheduled medication as a sign that they were not to be distracted or interrupted and the second strategy included nurses “centering themselves prior to medication administration and reviewing the seven “rights” of medication administration.</a:t>
            </a:r>
          </a:p>
          <a:p>
            <a:r>
              <a:rPr lang="en-US" sz="1900" dirty="0" smtClean="0">
                <a:latin typeface="Times New Roman" pitchFamily="18" charset="0"/>
                <a:cs typeface="Times New Roman" pitchFamily="18" charset="0"/>
              </a:rPr>
              <a:t>The study aimed to answer the following primary research question: Is there a reduction in MAEs with the proposed intervention? Other  questions were asked to evaluate the nurses’ perspective of the intervention and also whether non-severe and severe MAEs occurred during the intervention.</a:t>
            </a:r>
          </a:p>
          <a:p>
            <a:r>
              <a:rPr lang="en-US" sz="1900" dirty="0" smtClean="0">
                <a:latin typeface="Times New Roman" pitchFamily="18" charset="0"/>
                <a:cs typeface="Times New Roman" pitchFamily="18" charset="0"/>
              </a:rPr>
              <a:t>Watson’s (2005a) caring theory, specifically her Caritas Model, framed this intervention. Three of her 10 caritas process were congruent with the medication administration intervention : practice loving- kindness and equanimity, being authentically present and developing and sustaining  a helping- trusting relationship.</a:t>
            </a:r>
          </a:p>
          <a:p>
            <a:endParaRPr lang="en-US" sz="1900" dirty="0" smtClean="0">
              <a:latin typeface="Times New Roman" pitchFamily="18" charset="0"/>
              <a:cs typeface="Times New Roman" pitchFamily="18" charset="0"/>
            </a:endParaRPr>
          </a:p>
          <a:p>
            <a:pPr lvl="1">
              <a:buNone/>
            </a:pPr>
            <a:endParaRPr lang="en-US" sz="17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r>
              <a:rPr lang="en-US" sz="1600" dirty="0" smtClean="0">
                <a:latin typeface="Times New Roman" pitchFamily="18" charset="0"/>
                <a:cs typeface="Times New Roman" pitchFamily="18" charset="0"/>
              </a:rPr>
              <a:t>Both quantitative and qualitative data was used for the intervention </a:t>
            </a:r>
            <a:r>
              <a:rPr lang="en-US" sz="1600" dirty="0" smtClean="0">
                <a:latin typeface="Times New Roman" pitchFamily="18" charset="0"/>
                <a:cs typeface="Times New Roman" pitchFamily="18" charset="0"/>
              </a:rPr>
              <a:t>evaluation. </a:t>
            </a:r>
            <a:r>
              <a:rPr lang="en-US" sz="1600" smtClean="0">
                <a:latin typeface="Times New Roman" pitchFamily="18" charset="0"/>
                <a:cs typeface="Times New Roman" pitchFamily="18" charset="0"/>
              </a:rPr>
              <a:t>Quantitative </a:t>
            </a:r>
            <a:r>
              <a:rPr lang="en-US" sz="1600" dirty="0" smtClean="0">
                <a:latin typeface="Times New Roman" pitchFamily="18" charset="0"/>
                <a:cs typeface="Times New Roman" pitchFamily="18" charset="0"/>
              </a:rPr>
              <a:t>data consisted of medication error reports for the 7-week period, 1 year prior to the intervention, 7-week before the intervention period and 7-week of the intervention period. These reports were analyzed by simple comparisons and examination of the categories of medication errors(National Coordinating Council for Medication Error Reporting and Prevention, 2001).</a:t>
            </a:r>
          </a:p>
          <a:p>
            <a:r>
              <a:rPr lang="en-US" sz="1600" dirty="0" smtClean="0">
                <a:latin typeface="Times New Roman" pitchFamily="18" charset="0"/>
                <a:cs typeface="Times New Roman" pitchFamily="18" charset="0"/>
              </a:rPr>
              <a:t>Qualitative data was obtained from three focus groups. The data was collected using a Edirol recording machine and analyzed using a content and thematic analysis(Lincoln &amp; Guba,1985),along with the process of writing.</a:t>
            </a:r>
          </a:p>
          <a:p>
            <a:r>
              <a:rPr lang="en-US" sz="1600" dirty="0" smtClean="0">
                <a:latin typeface="Times New Roman" pitchFamily="18" charset="0"/>
                <a:cs typeface="Times New Roman" pitchFamily="18" charset="0"/>
              </a:rPr>
              <a:t>The study was approved by the system-wide nursing  research committee and the university Institutional Review Board. </a:t>
            </a:r>
          </a:p>
          <a:p>
            <a:r>
              <a:rPr lang="en-US" sz="1600" dirty="0" smtClean="0">
                <a:latin typeface="Times New Roman" pitchFamily="18" charset="0"/>
                <a:cs typeface="Times New Roman" pitchFamily="18" charset="0"/>
              </a:rPr>
              <a:t> The hospital where the study took place  and the selected medical unit recruited 26 registered nurses and 8 LPNs and the patient population included patients diagnosed with pneumonia, chest pain, renal failure, altered mental status and dehydration</a:t>
            </a:r>
          </a:p>
          <a:p>
            <a:r>
              <a:rPr lang="en-US" sz="1600" dirty="0" smtClean="0">
                <a:latin typeface="Times New Roman" pitchFamily="18" charset="0"/>
                <a:cs typeface="Times New Roman" pitchFamily="18" charset="0"/>
              </a:rPr>
              <a:t> Educational materials included a lesson plan outlining the intervention and rationales, an overview of Watson’s Caritas model and related strategies to guide the study, as well as review of the “rights of the medication administration.</a:t>
            </a:r>
          </a:p>
          <a:p>
            <a:r>
              <a:rPr lang="en-US" sz="1600" dirty="0" smtClean="0">
                <a:latin typeface="Times New Roman" pitchFamily="18" charset="0"/>
                <a:cs typeface="Times New Roman" pitchFamily="18" charset="0"/>
              </a:rPr>
              <a:t>The only barrier anticipated was the Spectra Link Phones which the  nurses carried all the time to maintain staff and patient communication. In other to prevent violation  of the “no interruption” zone each nurse was assigned a nurse buddy to answer her phone when she was administering medications.</a:t>
            </a:r>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819912"/>
          </a:xfrm>
        </p:spPr>
        <p:txBody>
          <a:bodyPr/>
          <a:lstStyle/>
          <a:p>
            <a:r>
              <a:rPr lang="en-US" dirty="0" smtClean="0"/>
              <a:t>Results</a:t>
            </a:r>
            <a:endParaRPr lang="en-US" dirty="0"/>
          </a:p>
        </p:txBody>
      </p:sp>
      <p:sp>
        <p:nvSpPr>
          <p:cNvPr id="3" name="Content Placeholder 2"/>
          <p:cNvSpPr>
            <a:spLocks noGrp="1"/>
          </p:cNvSpPr>
          <p:nvPr>
            <p:ph idx="1"/>
          </p:nvPr>
        </p:nvSpPr>
        <p:spPr>
          <a:xfrm>
            <a:off x="381000" y="1481328"/>
            <a:ext cx="8305800" cy="5148072"/>
          </a:xfrm>
        </p:spPr>
        <p:txBody>
          <a:bodyPr>
            <a:noAutofit/>
          </a:bodyPr>
          <a:lstStyle/>
          <a:p>
            <a:r>
              <a:rPr lang="en-US" sz="1600" dirty="0" smtClean="0">
                <a:latin typeface="Times New Roman" pitchFamily="18" charset="0"/>
                <a:cs typeface="Times New Roman" pitchFamily="18" charset="0"/>
              </a:rPr>
              <a:t>The same numbers of MAEs (n=4) were reported at the 7 week , 1year prior to the intervention, the  7 week before the intervention and the 7 week of the intervention , the only difference is that the 7 week intervention period  only had errors that occurred as a result of wrong dosage and the 2 other 7 week periods had errors that occurred as a result of medication omissions and wrong patients.</a:t>
            </a:r>
          </a:p>
          <a:p>
            <a:r>
              <a:rPr lang="en-US" sz="1600" dirty="0" smtClean="0">
                <a:latin typeface="Times New Roman" pitchFamily="18" charset="0"/>
                <a:cs typeface="Times New Roman" pitchFamily="18" charset="0"/>
              </a:rPr>
              <a:t>Two factors that might have contributed to the lack of reduction in the MAEs were the length of the study and the fact that the nurses grew accustomed to  wearing the sash so it was not longer a symbol of increased focus  and concentration during medication administration.</a:t>
            </a:r>
          </a:p>
          <a:p>
            <a:r>
              <a:rPr lang="en-US" sz="1600" dirty="0" smtClean="0">
                <a:latin typeface="Times New Roman" pitchFamily="18" charset="0"/>
                <a:cs typeface="Times New Roman" pitchFamily="18" charset="0"/>
              </a:rPr>
              <a:t>During the evaluation process, it was determined that four non-severe MAEs occurred during the intervention , 3 of the wrong dose errors were not harmful while the 4th required careful patient monitoring.</a:t>
            </a:r>
          </a:p>
          <a:p>
            <a:r>
              <a:rPr lang="en-US" sz="1600" dirty="0" smtClean="0">
                <a:latin typeface="Times New Roman" pitchFamily="18" charset="0"/>
                <a:cs typeface="Times New Roman" pitchFamily="18" charset="0"/>
              </a:rPr>
              <a:t>The nurses stated that increased focus and less interruption was  a luxury for them rather than an essential safe care requirement. The intervention allowed better focus and concentration on medication administration and  medications were given quicker which allowed some “me time”. They had mixed feelings about the buddy system and negative responses towards separation from their phones. Some even admitted to giving medication all the time.</a:t>
            </a:r>
          </a:p>
          <a:p>
            <a:r>
              <a:rPr lang="en-US" sz="1600" dirty="0" smtClean="0">
                <a:latin typeface="Times New Roman" pitchFamily="18" charset="0"/>
                <a:cs typeface="Times New Roman" pitchFamily="18" charset="0"/>
              </a:rPr>
              <a:t>The same number of nursing MAEs self reports were reported during the intervention .</a:t>
            </a:r>
          </a:p>
          <a:p>
            <a:r>
              <a:rPr lang="en-US" sz="1600" dirty="0" smtClean="0">
                <a:latin typeface="Times New Roman" pitchFamily="18" charset="0"/>
                <a:cs typeface="Times New Roman" pitchFamily="18" charset="0"/>
              </a:rPr>
              <a:t>The nurses embraced the Watson Theory by  focusing on the task at hand by lacked the notion of care for fellow nurses.</a:t>
            </a:r>
          </a:p>
          <a:p>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Autofit/>
          </a:bodyPr>
          <a:lstStyle/>
          <a:p>
            <a:pPr>
              <a:lnSpc>
                <a:spcPct val="150000"/>
              </a:lnSpc>
            </a:pPr>
            <a:r>
              <a:rPr lang="en-US" sz="1600" dirty="0" smtClean="0">
                <a:latin typeface="Times New Roman" pitchFamily="18" charset="0"/>
                <a:cs typeface="Times New Roman" pitchFamily="18" charset="0"/>
              </a:rPr>
              <a:t>This study suggested that nurses wearing a bright colored sash during the critical task of medication administration would convey to patients, their families and all other employees that the nurse should not be interrupted.  At this time of un-interruption, nurses would be able to increase their focus on administering medications in order to decrease errors which can result in serious harm to the patient and also death.   Severe MAE’s, sentinel events according to Joint Commission (JCAHO), are  those that lead to death or serious physical or psychological injury.  (2011, vol. 15. No. 3, p. 25).</a:t>
            </a:r>
          </a:p>
          <a:p>
            <a:pPr>
              <a:lnSpc>
                <a:spcPct val="150000"/>
              </a:lnSpc>
            </a:pPr>
            <a:r>
              <a:rPr lang="en-US" sz="1600" dirty="0" smtClean="0">
                <a:latin typeface="Times New Roman" pitchFamily="18" charset="0"/>
                <a:cs typeface="Times New Roman" pitchFamily="18" charset="0"/>
              </a:rPr>
              <a:t>This study implied that when nurses are interrupted during medication administration, there is an increased risk of medication errors.   Further studies should be done to help nurses increase and maintain focus and concentration when administering medications in order to avoid these interruptions, therefore, increasing the task of safe administration of medications.</a:t>
            </a:r>
            <a:endParaRPr lang="en-US"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1057</Words>
  <Application>Microsoft Office PowerPoint</Application>
  <PresentationFormat>On-screen Show (4:3)</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Medication Safety</vt:lpstr>
      <vt:lpstr>Slide 2</vt:lpstr>
      <vt:lpstr>Reference</vt:lpstr>
      <vt:lpstr>Introduction</vt:lpstr>
      <vt:lpstr>Methods</vt:lpstr>
      <vt:lpstr>Results</vt:lpstr>
      <vt:lpstr>Implications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Safety</dc:title>
  <dc:creator>MSG</dc:creator>
  <cp:lastModifiedBy>MSG</cp:lastModifiedBy>
  <cp:revision>20</cp:revision>
  <dcterms:created xsi:type="dcterms:W3CDTF">2012-12-12T01:13:41Z</dcterms:created>
  <dcterms:modified xsi:type="dcterms:W3CDTF">2012-12-12T16:18:43Z</dcterms:modified>
</cp:coreProperties>
</file>