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60a617b65d5eb61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0a617b65d5eb61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5669214f499d248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5669214f499d248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2144b38129a4602c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144b38129a4602c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3a7d6952685d17f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a7d6952685d17f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3a7d6952685d17f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a7d6952685d17f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3a7d6952685d17f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a7d6952685d17f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60a617b65d5eb61b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0a617b65d5eb61b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12e3b6bb3f3773f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2e3b6bb3f3773f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3a7d6952685d17f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a7d6952685d17f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3a7d6952685d17f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3a7d6952685d17f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3a7d6952685d17f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3a7d6952685d17f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669214f499d2487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669214f499d2487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a7d6952685d17f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a7d6952685d17f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2144b38129a4602c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144b38129a4602c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3455" l="0" r="0" t="4894"/>
          <a:stretch/>
        </p:blipFill>
        <p:spPr>
          <a:xfrm>
            <a:off x="2623411" y="0"/>
            <a:ext cx="3897180" cy="5143500"/>
          </a:xfrm>
          <a:prstGeom prst="rect">
            <a:avLst/>
          </a:prstGeom>
          <a:noFill/>
          <a:ln>
            <a:noFill/>
          </a:ln>
        </p:spPr>
      </p:pic>
      <p:sp>
        <p:nvSpPr>
          <p:cNvPr id="55" name="Google Shape;55;p13"/>
          <p:cNvSpPr txBox="1"/>
          <p:nvPr>
            <p:ph type="ctrTitle"/>
          </p:nvPr>
        </p:nvSpPr>
        <p:spPr>
          <a:xfrm>
            <a:off x="195200" y="546879"/>
            <a:ext cx="2428200" cy="1071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latin typeface="Georgia"/>
                <a:ea typeface="Georgia"/>
                <a:cs typeface="Georgia"/>
                <a:sym typeface="Georgia"/>
              </a:rPr>
              <a:t>Rolex</a:t>
            </a:r>
            <a:endParaRPr b="1">
              <a:latin typeface="Georgia"/>
              <a:ea typeface="Georgia"/>
              <a:cs typeface="Georgia"/>
              <a:sym typeface="Georgia"/>
            </a:endParaRPr>
          </a:p>
        </p:txBody>
      </p:sp>
      <p:sp>
        <p:nvSpPr>
          <p:cNvPr id="56" name="Google Shape;56;p13"/>
          <p:cNvSpPr txBox="1"/>
          <p:nvPr>
            <p:ph idx="1" type="subTitle"/>
          </p:nvPr>
        </p:nvSpPr>
        <p:spPr>
          <a:xfrm>
            <a:off x="6570548" y="2871376"/>
            <a:ext cx="2470200" cy="1892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sz="2200">
                <a:solidFill>
                  <a:srgbClr val="FFFFFF"/>
                </a:solidFill>
                <a:latin typeface="Times New Roman"/>
                <a:ea typeface="Times New Roman"/>
                <a:cs typeface="Times New Roman"/>
                <a:sym typeface="Times New Roman"/>
              </a:rPr>
              <a:t>Gabriel Fernandez</a:t>
            </a:r>
            <a:endParaRPr i="1" sz="22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i="1" lang="en" sz="2200">
                <a:solidFill>
                  <a:srgbClr val="FFFFFF"/>
                </a:solidFill>
                <a:latin typeface="Times New Roman"/>
                <a:ea typeface="Times New Roman"/>
                <a:cs typeface="Times New Roman"/>
                <a:sym typeface="Times New Roman"/>
              </a:rPr>
              <a:t>Crystal Llerena</a:t>
            </a:r>
            <a:endParaRPr i="1" sz="22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i="1" lang="en" sz="2200">
                <a:solidFill>
                  <a:schemeClr val="dk1"/>
                </a:solidFill>
                <a:latin typeface="Times New Roman"/>
                <a:ea typeface="Times New Roman"/>
                <a:cs typeface="Times New Roman"/>
                <a:sym typeface="Times New Roman"/>
              </a:rPr>
              <a:t>Ruth Jordan</a:t>
            </a:r>
            <a:endParaRPr i="1" sz="22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i="1" lang="en" sz="2200">
                <a:solidFill>
                  <a:srgbClr val="FFFFFF"/>
                </a:solidFill>
                <a:latin typeface="Times New Roman"/>
                <a:ea typeface="Times New Roman"/>
                <a:cs typeface="Times New Roman"/>
                <a:sym typeface="Times New Roman"/>
              </a:rPr>
              <a:t> Ryan Cruz</a:t>
            </a:r>
            <a:endParaRPr i="1" sz="22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i="1" lang="en" sz="2200">
                <a:solidFill>
                  <a:srgbClr val="FFFFFF"/>
                </a:solidFill>
                <a:latin typeface="Times New Roman"/>
                <a:ea typeface="Times New Roman"/>
                <a:cs typeface="Times New Roman"/>
                <a:sym typeface="Times New Roman"/>
              </a:rPr>
              <a:t>Anderson Vieira </a:t>
            </a:r>
            <a:endParaRPr i="1" sz="2200">
              <a:solidFill>
                <a:srgbClr val="FFFFFF"/>
              </a:solidFill>
              <a:latin typeface="Times New Roman"/>
              <a:ea typeface="Times New Roman"/>
              <a:cs typeface="Times New Roman"/>
              <a:sym typeface="Times New Roman"/>
            </a:endParaRPr>
          </a:p>
          <a:p>
            <a:pPr indent="0" lvl="0" marL="0" rtl="0" algn="ctr">
              <a:spcBef>
                <a:spcPts val="0"/>
              </a:spcBef>
              <a:spcAft>
                <a:spcPts val="0"/>
              </a:spcAft>
              <a:buNone/>
            </a:pPr>
            <a:r>
              <a:rPr i="1" lang="en" sz="2200">
                <a:solidFill>
                  <a:srgbClr val="FFFFFF"/>
                </a:solidFill>
                <a:latin typeface="Times New Roman"/>
                <a:ea typeface="Times New Roman"/>
                <a:cs typeface="Times New Roman"/>
                <a:sym typeface="Times New Roman"/>
              </a:rPr>
              <a:t>Itzel Lazaro </a:t>
            </a:r>
            <a:br>
              <a:rPr i="1" lang="en" sz="2200">
                <a:solidFill>
                  <a:srgbClr val="FFFFFF"/>
                </a:solidFill>
                <a:latin typeface="Times New Roman"/>
                <a:ea typeface="Times New Roman"/>
                <a:cs typeface="Times New Roman"/>
                <a:sym typeface="Times New Roman"/>
              </a:rPr>
            </a:br>
            <a:br>
              <a:rPr lang="en" sz="2200"/>
            </a:br>
            <a:endParaRPr sz="2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2"/>
          <p:cNvSpPr txBox="1"/>
          <p:nvPr>
            <p:ph idx="1" type="body"/>
          </p:nvPr>
        </p:nvSpPr>
        <p:spPr>
          <a:xfrm>
            <a:off x="-1" y="915554"/>
            <a:ext cx="3144600" cy="40020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Clr>
                <a:srgbClr val="FFFFFF"/>
              </a:buClr>
              <a:buSzPts val="1300"/>
              <a:buChar char="●"/>
            </a:pPr>
            <a:r>
              <a:rPr lang="en" sz="1300">
                <a:solidFill>
                  <a:srgbClr val="FFFFFF"/>
                </a:solidFill>
              </a:rPr>
              <a:t>For the man on the go, driving to and fro, we have billboards in major U.S. cities. </a:t>
            </a:r>
            <a:endParaRPr sz="1300">
              <a:solidFill>
                <a:srgbClr val="FFFFFF"/>
              </a:solidFill>
            </a:endParaRPr>
          </a:p>
          <a:p>
            <a:pPr indent="-311150" lvl="0" marL="457200" rtl="0" algn="l">
              <a:lnSpc>
                <a:spcPct val="150000"/>
              </a:lnSpc>
              <a:spcBef>
                <a:spcPts val="0"/>
              </a:spcBef>
              <a:spcAft>
                <a:spcPts val="0"/>
              </a:spcAft>
              <a:buClr>
                <a:srgbClr val="FFFFFF"/>
              </a:buClr>
              <a:buSzPts val="1300"/>
              <a:buChar char="●"/>
            </a:pPr>
            <a:r>
              <a:rPr lang="en" sz="1300">
                <a:solidFill>
                  <a:srgbClr val="FFFFFF"/>
                </a:solidFill>
              </a:rPr>
              <a:t>Billboards are noticed because their messages are in bright bold colors and creative graphics. </a:t>
            </a:r>
            <a:endParaRPr sz="1300">
              <a:solidFill>
                <a:srgbClr val="FFFFFF"/>
              </a:solidFill>
            </a:endParaRPr>
          </a:p>
          <a:p>
            <a:pPr indent="-311150" lvl="0" marL="457200" rtl="0" algn="l">
              <a:lnSpc>
                <a:spcPct val="150000"/>
              </a:lnSpc>
              <a:spcBef>
                <a:spcPts val="0"/>
              </a:spcBef>
              <a:spcAft>
                <a:spcPts val="0"/>
              </a:spcAft>
              <a:buClr>
                <a:srgbClr val="FFFFFF"/>
              </a:buClr>
              <a:buSzPts val="1300"/>
              <a:buChar char="●"/>
            </a:pPr>
            <a:r>
              <a:rPr lang="en" sz="1300">
                <a:solidFill>
                  <a:srgbClr val="FFFFFF"/>
                </a:solidFill>
              </a:rPr>
              <a:t>A billboard in a great location for example a major city, interstate, or major highway will reach more people faster and easier than any other type of media. </a:t>
            </a:r>
            <a:endParaRPr sz="1300">
              <a:solidFill>
                <a:srgbClr val="FFFFFF"/>
              </a:solidFill>
            </a:endParaRPr>
          </a:p>
          <a:p>
            <a:pPr indent="-311150" lvl="0" marL="457200" rtl="0" algn="l">
              <a:lnSpc>
                <a:spcPct val="150000"/>
              </a:lnSpc>
              <a:spcBef>
                <a:spcPts val="0"/>
              </a:spcBef>
              <a:spcAft>
                <a:spcPts val="0"/>
              </a:spcAft>
              <a:buClr>
                <a:srgbClr val="FFFFFF"/>
              </a:buClr>
              <a:buSzPts val="1300"/>
              <a:buChar char="●"/>
            </a:pPr>
            <a:r>
              <a:rPr lang="en" sz="1300">
                <a:solidFill>
                  <a:srgbClr val="FFFFFF"/>
                </a:solidFill>
              </a:rPr>
              <a:t>Pricing provided from Lamar billboard services.</a:t>
            </a:r>
            <a:endParaRPr sz="1300">
              <a:solidFill>
                <a:srgbClr val="FFFFFF"/>
              </a:solidFill>
            </a:endParaRPr>
          </a:p>
        </p:txBody>
      </p:sp>
      <p:sp>
        <p:nvSpPr>
          <p:cNvPr id="119" name="Google Shape;119;p22"/>
          <p:cNvSpPr txBox="1"/>
          <p:nvPr>
            <p:ph type="title"/>
          </p:nvPr>
        </p:nvSpPr>
        <p:spPr>
          <a:xfrm>
            <a:off x="311694" y="182518"/>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u="sng">
                <a:latin typeface="Times New Roman"/>
                <a:ea typeface="Times New Roman"/>
                <a:cs typeface="Times New Roman"/>
                <a:sym typeface="Times New Roman"/>
              </a:rPr>
              <a:t>Billboards</a:t>
            </a:r>
            <a:endParaRPr i="1" u="sng">
              <a:latin typeface="Times New Roman"/>
              <a:ea typeface="Times New Roman"/>
              <a:cs typeface="Times New Roman"/>
              <a:sym typeface="Times New Roman"/>
            </a:endParaRPr>
          </a:p>
          <a:p>
            <a:pPr indent="0" lvl="0" marL="0" rtl="0" algn="l">
              <a:spcBef>
                <a:spcPts val="0"/>
              </a:spcBef>
              <a:spcAft>
                <a:spcPts val="0"/>
              </a:spcAft>
              <a:buNone/>
            </a:pPr>
            <a:r>
              <a:t/>
            </a:r>
            <a:endParaRPr/>
          </a:p>
        </p:txBody>
      </p:sp>
      <p:pic>
        <p:nvPicPr>
          <p:cNvPr id="120" name="Google Shape;120;p22"/>
          <p:cNvPicPr preferRelativeResize="0"/>
          <p:nvPr/>
        </p:nvPicPr>
        <p:blipFill>
          <a:blip r:embed="rId3">
            <a:alphaModFix/>
          </a:blip>
          <a:stretch>
            <a:fillRect/>
          </a:stretch>
        </p:blipFill>
        <p:spPr>
          <a:xfrm>
            <a:off x="3195370" y="448439"/>
            <a:ext cx="5850726" cy="4597349"/>
          </a:xfrm>
          <a:prstGeom prst="rect">
            <a:avLst/>
          </a:prstGeom>
          <a:noFill/>
          <a:ln>
            <a:noFill/>
          </a:ln>
        </p:spPr>
      </p:pic>
      <p:sp>
        <p:nvSpPr>
          <p:cNvPr id="121" name="Google Shape;121;p22"/>
          <p:cNvSpPr txBox="1"/>
          <p:nvPr/>
        </p:nvSpPr>
        <p:spPr>
          <a:xfrm>
            <a:off x="5541096" y="448440"/>
            <a:ext cx="2520000" cy="46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3D85C6"/>
                </a:solidFill>
                <a:latin typeface="Impact"/>
                <a:ea typeface="Impact"/>
                <a:cs typeface="Impact"/>
                <a:sym typeface="Impact"/>
              </a:rPr>
              <a:t>Billboards</a:t>
            </a:r>
            <a:endParaRPr sz="1500">
              <a:solidFill>
                <a:srgbClr val="3D85C6"/>
              </a:solidFill>
              <a:latin typeface="Impact"/>
              <a:ea typeface="Impact"/>
              <a:cs typeface="Impact"/>
              <a:sym typeface="Impac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158571" y="152408"/>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u="sng"/>
              <a:t>Airports</a:t>
            </a:r>
            <a:endParaRPr i="1" u="sng"/>
          </a:p>
        </p:txBody>
      </p:sp>
      <p:sp>
        <p:nvSpPr>
          <p:cNvPr id="127" name="Google Shape;127;p23"/>
          <p:cNvSpPr txBox="1"/>
          <p:nvPr>
            <p:ph idx="1" type="body"/>
          </p:nvPr>
        </p:nvSpPr>
        <p:spPr>
          <a:xfrm>
            <a:off x="289825" y="1549495"/>
            <a:ext cx="2808000" cy="1924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FFFFFF"/>
                </a:solidFill>
                <a:latin typeface="Times New Roman"/>
                <a:ea typeface="Times New Roman"/>
                <a:cs typeface="Times New Roman"/>
                <a:sym typeface="Times New Roman"/>
              </a:rPr>
              <a:t>Once again, for the man on the go, we have airport billboards at major U.S. airports for our jetsetters to remind them that our watch is </a:t>
            </a:r>
            <a:endParaRPr sz="1600">
              <a:solidFill>
                <a:srgbClr val="FFFFFF"/>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i="1" lang="en" sz="1600">
                <a:solidFill>
                  <a:srgbClr val="FFFFFF"/>
                </a:solidFill>
                <a:latin typeface="Times New Roman"/>
                <a:ea typeface="Times New Roman"/>
                <a:cs typeface="Times New Roman"/>
                <a:sym typeface="Times New Roman"/>
              </a:rPr>
              <a:t>Timeless Elegance</a:t>
            </a:r>
            <a:r>
              <a:rPr lang="en" sz="1600">
                <a:solidFill>
                  <a:srgbClr val="FFFFFF"/>
                </a:solidFill>
                <a:latin typeface="Times New Roman"/>
                <a:ea typeface="Times New Roman"/>
                <a:cs typeface="Times New Roman"/>
                <a:sym typeface="Times New Roman"/>
              </a:rPr>
              <a:t>.</a:t>
            </a:r>
            <a:endParaRPr sz="1600">
              <a:solidFill>
                <a:srgbClr val="FFFFFF"/>
              </a:solidFill>
              <a:latin typeface="Times New Roman"/>
              <a:ea typeface="Times New Roman"/>
              <a:cs typeface="Times New Roman"/>
              <a:sym typeface="Times New Roman"/>
            </a:endParaRPr>
          </a:p>
        </p:txBody>
      </p:sp>
      <p:pic>
        <p:nvPicPr>
          <p:cNvPr id="128" name="Google Shape;128;p23"/>
          <p:cNvPicPr preferRelativeResize="0"/>
          <p:nvPr/>
        </p:nvPicPr>
        <p:blipFill>
          <a:blip r:embed="rId3">
            <a:alphaModFix/>
          </a:blip>
          <a:stretch>
            <a:fillRect/>
          </a:stretch>
        </p:blipFill>
        <p:spPr>
          <a:xfrm>
            <a:off x="3507263" y="92242"/>
            <a:ext cx="5455949" cy="4838701"/>
          </a:xfrm>
          <a:prstGeom prst="rect">
            <a:avLst/>
          </a:prstGeom>
          <a:noFill/>
          <a:ln>
            <a:noFill/>
          </a:ln>
        </p:spPr>
      </p:pic>
      <p:sp>
        <p:nvSpPr>
          <p:cNvPr id="129" name="Google Shape;129;p23"/>
          <p:cNvSpPr txBox="1"/>
          <p:nvPr/>
        </p:nvSpPr>
        <p:spPr>
          <a:xfrm>
            <a:off x="5962195" y="152391"/>
            <a:ext cx="2357700" cy="54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3D85C6"/>
                </a:solidFill>
                <a:latin typeface="Impact"/>
                <a:ea typeface="Impact"/>
                <a:cs typeface="Impact"/>
                <a:sym typeface="Impact"/>
              </a:rPr>
              <a:t>Airports</a:t>
            </a:r>
            <a:endParaRPr sz="1500">
              <a:solidFill>
                <a:srgbClr val="3D85C6"/>
              </a:solidFill>
              <a:latin typeface="Impact"/>
              <a:ea typeface="Impact"/>
              <a:cs typeface="Impact"/>
              <a:sym typeface="Impact"/>
            </a:endParaRPr>
          </a:p>
          <a:p>
            <a:pPr indent="0" lvl="0" marL="0" rtl="0" algn="l">
              <a:spcBef>
                <a:spcPts val="0"/>
              </a:spcBef>
              <a:spcAft>
                <a:spcPts val="0"/>
              </a:spcAft>
              <a:buNone/>
            </a:pPr>
            <a:r>
              <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278925" y="350000"/>
            <a:ext cx="3863100" cy="66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Times New Roman"/>
                <a:ea typeface="Times New Roman"/>
                <a:cs typeface="Times New Roman"/>
                <a:sym typeface="Times New Roman"/>
              </a:rPr>
              <a:t>Budget</a:t>
            </a:r>
            <a:endParaRPr u="sng">
              <a:latin typeface="Times New Roman"/>
              <a:ea typeface="Times New Roman"/>
              <a:cs typeface="Times New Roman"/>
              <a:sym typeface="Times New Roman"/>
            </a:endParaRPr>
          </a:p>
        </p:txBody>
      </p:sp>
      <p:sp>
        <p:nvSpPr>
          <p:cNvPr id="135" name="Google Shape;135;p24"/>
          <p:cNvSpPr txBox="1"/>
          <p:nvPr>
            <p:ph idx="1" type="body"/>
          </p:nvPr>
        </p:nvSpPr>
        <p:spPr>
          <a:xfrm>
            <a:off x="142125" y="1946925"/>
            <a:ext cx="3999900" cy="1695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FFFFFF"/>
                </a:solidFill>
                <a:latin typeface="Times New Roman"/>
                <a:ea typeface="Times New Roman"/>
                <a:cs typeface="Times New Roman"/>
                <a:sym typeface="Times New Roman"/>
              </a:rPr>
              <a:t>Given the task of creating an Ad </a:t>
            </a:r>
            <a:r>
              <a:rPr lang="en" sz="1600">
                <a:solidFill>
                  <a:srgbClr val="FFFFFF"/>
                </a:solidFill>
                <a:latin typeface="Times New Roman"/>
                <a:ea typeface="Times New Roman"/>
                <a:cs typeface="Times New Roman"/>
                <a:sym typeface="Times New Roman"/>
              </a:rPr>
              <a:t>Campaign for Rolex for $100,000,000 we have accounted for every cent being dedicated to our campaign.</a:t>
            </a:r>
            <a:endParaRPr sz="1600">
              <a:solidFill>
                <a:srgbClr val="FFFFFF"/>
              </a:solidFill>
              <a:latin typeface="Times New Roman"/>
              <a:ea typeface="Times New Roman"/>
              <a:cs typeface="Times New Roman"/>
              <a:sym typeface="Times New Roman"/>
            </a:endParaRPr>
          </a:p>
        </p:txBody>
      </p:sp>
      <p:pic>
        <p:nvPicPr>
          <p:cNvPr id="136" name="Google Shape;136;p24"/>
          <p:cNvPicPr preferRelativeResize="0"/>
          <p:nvPr/>
        </p:nvPicPr>
        <p:blipFill>
          <a:blip r:embed="rId3">
            <a:alphaModFix/>
          </a:blip>
          <a:stretch>
            <a:fillRect/>
          </a:stretch>
        </p:blipFill>
        <p:spPr>
          <a:xfrm>
            <a:off x="4228837" y="158238"/>
            <a:ext cx="4801951" cy="4827024"/>
          </a:xfrm>
          <a:prstGeom prst="rect">
            <a:avLst/>
          </a:prstGeom>
          <a:noFill/>
          <a:ln>
            <a:noFill/>
          </a:ln>
        </p:spPr>
      </p:pic>
      <p:sp>
        <p:nvSpPr>
          <p:cNvPr id="137" name="Google Shape;137;p24"/>
          <p:cNvSpPr txBox="1"/>
          <p:nvPr/>
        </p:nvSpPr>
        <p:spPr>
          <a:xfrm>
            <a:off x="6212678" y="87148"/>
            <a:ext cx="1722600" cy="4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0B5394"/>
                </a:solidFill>
                <a:latin typeface="Impact"/>
                <a:ea typeface="Impact"/>
                <a:cs typeface="Impact"/>
                <a:sym typeface="Impact"/>
              </a:rPr>
              <a:t>Budget</a:t>
            </a:r>
            <a:endParaRPr sz="2000">
              <a:solidFill>
                <a:srgbClr val="0B5394"/>
              </a:solidFill>
              <a:latin typeface="Impact"/>
              <a:ea typeface="Impact"/>
              <a:cs typeface="Impact"/>
              <a:sym typeface="Impac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311700" y="291896"/>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a:t>Creative Rationale</a:t>
            </a:r>
            <a:endParaRPr i="1"/>
          </a:p>
        </p:txBody>
      </p:sp>
      <p:sp>
        <p:nvSpPr>
          <p:cNvPr id="143" name="Google Shape;143;p25"/>
          <p:cNvSpPr txBox="1"/>
          <p:nvPr>
            <p:ph idx="2" type="body"/>
          </p:nvPr>
        </p:nvSpPr>
        <p:spPr>
          <a:xfrm>
            <a:off x="0" y="864600"/>
            <a:ext cx="3999900" cy="404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The creative theme for our advertisement campaign will be focused on our specific demographic which is; young middle class male.</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It will be a total different concept than previous Rolex watch advertisements in the past.</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As the centerpiece of our ad campaign, the product rolex will be prominently feature in a animated version. </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This version is in a illustration form, specifically from two artist, one that is newer and one that is famous. They are Hattie stewart, a illustrator and Roy Lichtenstein a pop art artist. </a:t>
            </a:r>
            <a:endParaRPr sz="1500">
              <a:solidFill>
                <a:srgbClr val="FFFFFF"/>
              </a:solidFill>
              <a:latin typeface="Times New Roman"/>
              <a:ea typeface="Times New Roman"/>
              <a:cs typeface="Times New Roman"/>
              <a:sym typeface="Times New Roman"/>
            </a:endParaRPr>
          </a:p>
        </p:txBody>
      </p:sp>
      <p:sp>
        <p:nvSpPr>
          <p:cNvPr id="144" name="Google Shape;144;p25"/>
          <p:cNvSpPr txBox="1"/>
          <p:nvPr/>
        </p:nvSpPr>
        <p:spPr>
          <a:xfrm>
            <a:off x="4361151" y="1017725"/>
            <a:ext cx="3853500" cy="27216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rgbClr val="FFFFFF"/>
              </a:buClr>
              <a:buSzPts val="1600"/>
              <a:buChar char="●"/>
            </a:pPr>
            <a:r>
              <a:rPr lang="en" sz="1600">
                <a:solidFill>
                  <a:srgbClr val="FFFFFF"/>
                </a:solidFill>
                <a:latin typeface="Times New Roman"/>
                <a:ea typeface="Times New Roman"/>
                <a:cs typeface="Times New Roman"/>
                <a:sym typeface="Times New Roman"/>
              </a:rPr>
              <a:t>The slogan for this ad campaign is “</a:t>
            </a:r>
            <a:r>
              <a:rPr b="1" i="1" lang="en" sz="1600">
                <a:solidFill>
                  <a:srgbClr val="FFFFFF"/>
                </a:solidFill>
                <a:latin typeface="Times New Roman"/>
                <a:ea typeface="Times New Roman"/>
                <a:cs typeface="Times New Roman"/>
                <a:sym typeface="Times New Roman"/>
              </a:rPr>
              <a:t>Timeless Elegance</a:t>
            </a:r>
            <a:r>
              <a:rPr lang="en" sz="1600">
                <a:solidFill>
                  <a:srgbClr val="FFFFFF"/>
                </a:solidFill>
                <a:latin typeface="Times New Roman"/>
                <a:ea typeface="Times New Roman"/>
                <a:cs typeface="Times New Roman"/>
                <a:sym typeface="Times New Roman"/>
              </a:rPr>
              <a:t>.” we decided to use this slogan because it seems to fit with our creative theme and also keeps true to the brand itself. </a:t>
            </a:r>
            <a:endParaRPr sz="1600">
              <a:solidFill>
                <a:srgbClr val="FFFFFF"/>
              </a:solidFill>
              <a:latin typeface="Times New Roman"/>
              <a:ea typeface="Times New Roman"/>
              <a:cs typeface="Times New Roman"/>
              <a:sym typeface="Times New Roman"/>
            </a:endParaRPr>
          </a:p>
        </p:txBody>
      </p:sp>
      <p:pic>
        <p:nvPicPr>
          <p:cNvPr id="145" name="Google Shape;145;p25"/>
          <p:cNvPicPr preferRelativeResize="0"/>
          <p:nvPr/>
        </p:nvPicPr>
        <p:blipFill>
          <a:blip r:embed="rId3">
            <a:alphaModFix/>
          </a:blip>
          <a:stretch>
            <a:fillRect/>
          </a:stretch>
        </p:blipFill>
        <p:spPr>
          <a:xfrm>
            <a:off x="5117514" y="2615500"/>
            <a:ext cx="2528001" cy="25280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latin typeface="Times New Roman"/>
                <a:ea typeface="Times New Roman"/>
                <a:cs typeface="Times New Roman"/>
                <a:sym typeface="Times New Roman"/>
              </a:rPr>
              <a:t>Reference</a:t>
            </a:r>
            <a:r>
              <a:rPr lang="en"/>
              <a:t> </a:t>
            </a:r>
            <a:endParaRPr/>
          </a:p>
        </p:txBody>
      </p:sp>
      <p:sp>
        <p:nvSpPr>
          <p:cNvPr id="151" name="Google Shape;151;p26"/>
          <p:cNvSpPr txBox="1"/>
          <p:nvPr>
            <p:ph idx="1" type="body"/>
          </p:nvPr>
        </p:nvSpPr>
        <p:spPr>
          <a:xfrm>
            <a:off x="311700" y="1152475"/>
            <a:ext cx="8520600" cy="39228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Rolex, (2017). History Of Rolex. [ONLINE] Available at: </a:t>
            </a:r>
            <a:endParaRPr sz="15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https://pressroom.rolex.com/en/corporate/history-and-corporate/history-of-rolex.html. </a:t>
            </a:r>
            <a:endParaRPr sz="15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[Last Accessed 18 October 2017].</a:t>
            </a:r>
            <a:endParaRPr sz="1500">
              <a:solidFill>
                <a:srgbClr val="FFFFFF"/>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Sanchez, Karizza, (2017). The Best-Dressed Men of 2017 (So Far). [ONLINE] </a:t>
            </a:r>
            <a:endParaRPr sz="15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Available at: http://www.complex.com/style/best-dressed-men-2017/. [Last </a:t>
            </a:r>
            <a:endParaRPr sz="15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Accessed 5 December 2017].</a:t>
            </a:r>
            <a:endParaRPr sz="1500">
              <a:solidFill>
                <a:srgbClr val="FFFFFF"/>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Sports Illustrated, (2017). Magazine Rates. [ONLINE] Available at: </a:t>
            </a:r>
            <a:endParaRPr sz="15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https://www.simediakit.com/home/magazine/rates/. [Last Accessed 20 October 2017</a:t>
            </a:r>
            <a:endParaRPr sz="15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Georgia"/>
                <a:ea typeface="Georgia"/>
                <a:cs typeface="Georgia"/>
                <a:sym typeface="Georgia"/>
              </a:rPr>
              <a:t>Hans Wilsdorf</a:t>
            </a:r>
            <a:endParaRPr b="1">
              <a:latin typeface="Georgia"/>
              <a:ea typeface="Georgia"/>
              <a:cs typeface="Georgia"/>
              <a:sym typeface="Georgia"/>
            </a:endParaRPr>
          </a:p>
        </p:txBody>
      </p:sp>
      <p:pic>
        <p:nvPicPr>
          <p:cNvPr id="62" name="Google Shape;62;p14"/>
          <p:cNvPicPr preferRelativeResize="0"/>
          <p:nvPr/>
        </p:nvPicPr>
        <p:blipFill>
          <a:blip r:embed="rId3">
            <a:alphaModFix/>
          </a:blip>
          <a:stretch>
            <a:fillRect/>
          </a:stretch>
        </p:blipFill>
        <p:spPr>
          <a:xfrm>
            <a:off x="6168915" y="1467964"/>
            <a:ext cx="2559450" cy="3173701"/>
          </a:xfrm>
          <a:prstGeom prst="rect">
            <a:avLst/>
          </a:prstGeom>
          <a:noFill/>
          <a:ln>
            <a:noFill/>
          </a:ln>
        </p:spPr>
      </p:pic>
      <p:sp>
        <p:nvSpPr>
          <p:cNvPr id="63" name="Google Shape;63;p14"/>
          <p:cNvSpPr txBox="1"/>
          <p:nvPr/>
        </p:nvSpPr>
        <p:spPr>
          <a:xfrm>
            <a:off x="175000" y="1467975"/>
            <a:ext cx="5698800" cy="33666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1905: Found in London, England  by Hans Wilsford and Alfred Davis who specializes in the distribution of timepiece.</a:t>
            </a:r>
            <a:endParaRPr sz="16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rgbClr val="FFFFFF"/>
              </a:solidFill>
              <a:latin typeface="Times New Roman"/>
              <a:ea typeface="Times New Roman"/>
              <a:cs typeface="Times New Roman"/>
              <a:sym typeface="Times New Roman"/>
            </a:endParaRPr>
          </a:p>
          <a:p>
            <a:pPr indent="-330200" lvl="0" marL="457200" rtl="0" algn="l">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1908: “ I tried combining the letter of alphabet in every possible way. This gave me some hundred names, but none .of them felt quite right. One morning, while riding on the upper deck of horse-drawn omnibus along cheap side in the City of London, a genie whispered ‘Rolex’ in my ear.” - Hans Wilsdorf </a:t>
            </a:r>
            <a:endParaRPr sz="16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rgbClr val="FFFFFF"/>
              </a:solidFill>
              <a:latin typeface="Times New Roman"/>
              <a:ea typeface="Times New Roman"/>
              <a:cs typeface="Times New Roman"/>
              <a:sym typeface="Times New Roman"/>
            </a:endParaRPr>
          </a:p>
          <a:p>
            <a:pPr indent="-330200" lvl="0" marL="457200" rtl="0" algn="l">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1944: Established The Hans Wilsford Foundation, private trust and does not pay corporate tax</a:t>
            </a:r>
            <a:endParaRPr sz="1600">
              <a:solidFill>
                <a:srgbClr val="FFFFFF"/>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335128"/>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About Rolex</a:t>
            </a:r>
            <a:endParaRPr/>
          </a:p>
        </p:txBody>
      </p:sp>
      <p:sp>
        <p:nvSpPr>
          <p:cNvPr id="69" name="Google Shape;69;p15"/>
          <p:cNvSpPr txBox="1"/>
          <p:nvPr>
            <p:ph idx="1" type="body"/>
          </p:nvPr>
        </p:nvSpPr>
        <p:spPr>
          <a:xfrm>
            <a:off x="311700" y="787497"/>
            <a:ext cx="8520600" cy="41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u="sng">
                <a:solidFill>
                  <a:srgbClr val="FFFFFF"/>
                </a:solidFill>
                <a:latin typeface="Times New Roman"/>
                <a:ea typeface="Times New Roman"/>
                <a:cs typeface="Times New Roman"/>
                <a:sym typeface="Times New Roman"/>
              </a:rPr>
              <a:t>Innovation</a:t>
            </a:r>
            <a:r>
              <a:rPr lang="en" sz="1400">
                <a:solidFill>
                  <a:srgbClr val="FFFFFF"/>
                </a:solidFill>
                <a:latin typeface="Times New Roman"/>
                <a:ea typeface="Times New Roman"/>
                <a:cs typeface="Times New Roman"/>
                <a:sym typeface="Times New Roman"/>
              </a:rPr>
              <a:t> </a:t>
            </a:r>
            <a:endParaRPr sz="1400">
              <a:solidFill>
                <a:srgbClr val="FFFFFF"/>
              </a:solidFill>
              <a:latin typeface="Times New Roman"/>
              <a:ea typeface="Times New Roman"/>
              <a:cs typeface="Times New Roman"/>
              <a:sym typeface="Times New Roman"/>
            </a:endParaRPr>
          </a:p>
          <a:p>
            <a:pPr indent="-323850" lvl="0" marL="457200" rtl="0" algn="l">
              <a:spcBef>
                <a:spcPts val="160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Largest Swiss luxury watch brand, producing about 2,000 watches per day.</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Are the first of everything….</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Waterproof watch (up to 10 hrs)</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Automatically change date and day on the dial</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Earn Chronometer certification</a:t>
            </a:r>
            <a:endParaRPr sz="1500">
              <a:solidFill>
                <a:srgbClr val="FFFFFF"/>
              </a:solidFill>
              <a:latin typeface="Times New Roman"/>
              <a:ea typeface="Times New Roman"/>
              <a:cs typeface="Times New Roman"/>
              <a:sym typeface="Times New Roman"/>
            </a:endParaRPr>
          </a:p>
          <a:p>
            <a:pPr indent="0" lvl="0" marL="0" rtl="0" algn="l">
              <a:spcBef>
                <a:spcPts val="1600"/>
              </a:spcBef>
              <a:spcAft>
                <a:spcPts val="0"/>
              </a:spcAft>
              <a:buNone/>
            </a:pPr>
            <a:r>
              <a:rPr b="1" lang="en" sz="1500" u="sng">
                <a:solidFill>
                  <a:srgbClr val="FFFFFF"/>
                </a:solidFill>
                <a:latin typeface="Times New Roman"/>
                <a:ea typeface="Times New Roman"/>
                <a:cs typeface="Times New Roman"/>
                <a:sym typeface="Times New Roman"/>
              </a:rPr>
              <a:t>Rolex production</a:t>
            </a:r>
            <a:endParaRPr b="1" sz="1500" u="sng">
              <a:solidFill>
                <a:srgbClr val="FFFFFF"/>
              </a:solidFill>
              <a:latin typeface="Times New Roman"/>
              <a:ea typeface="Times New Roman"/>
              <a:cs typeface="Times New Roman"/>
              <a:sym typeface="Times New Roman"/>
            </a:endParaRPr>
          </a:p>
          <a:p>
            <a:pPr indent="-323850" lvl="0" marL="457200" rtl="0" algn="l">
              <a:spcBef>
                <a:spcPts val="160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Some models are considered vintage and collectibles, while others continues to expand.</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Offers different types of models within a specific type of wearers…</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Swimming and diving- </a:t>
            </a:r>
            <a:r>
              <a:rPr lang="en" sz="1500" u="sng">
                <a:solidFill>
                  <a:srgbClr val="FFFFFF"/>
                </a:solidFill>
                <a:latin typeface="Times New Roman"/>
                <a:ea typeface="Times New Roman"/>
                <a:cs typeface="Times New Roman"/>
                <a:sym typeface="Times New Roman"/>
              </a:rPr>
              <a:t>Rolex submariner</a:t>
            </a:r>
            <a:r>
              <a:rPr lang="en" sz="1500">
                <a:solidFill>
                  <a:srgbClr val="FFFFFF"/>
                </a:solidFill>
                <a:latin typeface="Times New Roman"/>
                <a:ea typeface="Times New Roman"/>
                <a:cs typeface="Times New Roman"/>
                <a:sym typeface="Times New Roman"/>
              </a:rPr>
              <a:t>; stand water pressure and still remain good condition</a:t>
            </a:r>
            <a:endParaRPr sz="1500">
              <a:solidFill>
                <a:srgbClr val="FFFFFF"/>
              </a:solidFill>
              <a:latin typeface="Times New Roman"/>
              <a:ea typeface="Times New Roman"/>
              <a:cs typeface="Times New Roman"/>
              <a:sym typeface="Times New Roman"/>
            </a:endParaRPr>
          </a:p>
          <a:p>
            <a:pPr indent="-323850" lvl="0" marL="4572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Features</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Any size </a:t>
            </a:r>
            <a:endParaRPr sz="1500">
              <a:solidFill>
                <a:srgbClr val="FFFFFF"/>
              </a:solidFill>
              <a:latin typeface="Times New Roman"/>
              <a:ea typeface="Times New Roman"/>
              <a:cs typeface="Times New Roman"/>
              <a:sym typeface="Times New Roman"/>
            </a:endParaRPr>
          </a:p>
          <a:p>
            <a:pPr indent="-323850" lvl="1" marL="914400" rtl="0" algn="l">
              <a:spcBef>
                <a:spcPts val="0"/>
              </a:spcBef>
              <a:spcAft>
                <a:spcPts val="0"/>
              </a:spcAft>
              <a:buClr>
                <a:srgbClr val="FFFFFF"/>
              </a:buClr>
              <a:buSzPts val="1500"/>
              <a:buFont typeface="Times New Roman"/>
              <a:buChar char="○"/>
            </a:pPr>
            <a:r>
              <a:rPr lang="en" sz="1500">
                <a:solidFill>
                  <a:srgbClr val="FFFFFF"/>
                </a:solidFill>
                <a:latin typeface="Times New Roman"/>
                <a:ea typeface="Times New Roman"/>
                <a:cs typeface="Times New Roman"/>
                <a:sym typeface="Times New Roman"/>
              </a:rPr>
              <a:t>Metals ( Gold, Stainless steel, White gold, two-toned, diamonds or pearls)</a:t>
            </a:r>
            <a:endParaRPr sz="1500">
              <a:solidFill>
                <a:srgbClr val="FFFFFF"/>
              </a:solidFill>
              <a:latin typeface="Times New Roman"/>
              <a:ea typeface="Times New Roman"/>
              <a:cs typeface="Times New Roman"/>
              <a:sym typeface="Times New Roman"/>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Rolex S.A is a Switzerland privately held company owned by Hans Wilsdorf Foundation, which was a foundation of Hans Wilsdorf and was left with all the rolex shares after his death.</a:t>
            </a:r>
            <a:endParaRPr sz="1600">
              <a:solidFill>
                <a:srgbClr val="FFFFFF"/>
              </a:solidFill>
            </a:endParaRPr>
          </a:p>
        </p:txBody>
      </p:sp>
      <p:sp>
        <p:nvSpPr>
          <p:cNvPr id="75" name="Google Shape;75;p16"/>
          <p:cNvSpPr txBox="1"/>
          <p:nvPr>
            <p:ph idx="2" type="body"/>
          </p:nvPr>
        </p:nvSpPr>
        <p:spPr>
          <a:xfrm>
            <a:off x="4832409" y="1152475"/>
            <a:ext cx="3999900" cy="3416400"/>
          </a:xfrm>
          <a:prstGeom prst="rect">
            <a:avLst/>
          </a:prstGeom>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Rolex’s Chance has many competitors of watches such as Hublot,Audemars Piguet, Cartier, and Patek Philippe. We believe the market for watches is at a high with the maturity level of the product cycle.</a:t>
            </a:r>
            <a:endParaRPr sz="1600">
              <a:solidFill>
                <a:srgbClr val="FFFFFF"/>
              </a:solidFill>
            </a:endParaRPr>
          </a:p>
        </p:txBody>
      </p:sp>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Situation Analysis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t>Research Foundation</a:t>
            </a:r>
            <a:endParaRPr u="sng"/>
          </a:p>
        </p:txBody>
      </p:sp>
      <p:sp>
        <p:nvSpPr>
          <p:cNvPr id="82" name="Google Shape;82;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In our ad campaign for the Rolex brand, we concluded that visual brand identity captures the consumer’s interest. As they project their personality to the brand and product. Essentially making the brand and product feel more personal</a:t>
            </a:r>
            <a:r>
              <a:rPr lang="en" sz="1200">
                <a:solidFill>
                  <a:srgbClr val="000000"/>
                </a:solidFill>
                <a:latin typeface="Times New Roman"/>
                <a:ea typeface="Times New Roman"/>
                <a:cs typeface="Times New Roman"/>
                <a:sym typeface="Times New Roman"/>
              </a:rPr>
              <a:t>.</a:t>
            </a:r>
            <a:endParaRPr/>
          </a:p>
        </p:txBody>
      </p:sp>
      <p:sp>
        <p:nvSpPr>
          <p:cNvPr id="83" name="Google Shape;83;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500">
                <a:solidFill>
                  <a:srgbClr val="FFFFFF"/>
                </a:solidFill>
                <a:latin typeface="Times New Roman"/>
                <a:ea typeface="Times New Roman"/>
                <a:cs typeface="Times New Roman"/>
                <a:sym typeface="Times New Roman"/>
              </a:rPr>
              <a:t>The visual appeal and identity of the watch and brand is important to establish familiarity and a common identifiable brand imagery. The visual brand identity is the brand personality. To reinforce this idea, a verbal interview was done across NYC.</a:t>
            </a:r>
            <a:endParaRPr sz="15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Proposed target consumer</a:t>
            </a:r>
            <a:endParaRPr/>
          </a:p>
        </p:txBody>
      </p:sp>
      <p:sp>
        <p:nvSpPr>
          <p:cNvPr id="89" name="Google Shape;89;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Clr>
                <a:srgbClr val="FFFFFF"/>
              </a:buClr>
              <a:buSzPts val="1400"/>
              <a:buFont typeface="Times New Roman"/>
              <a:buChar char="●"/>
            </a:pPr>
            <a:r>
              <a:rPr lang="en" sz="1500">
                <a:solidFill>
                  <a:srgbClr val="FFFFFF"/>
                </a:solidFill>
                <a:latin typeface="Times New Roman"/>
                <a:ea typeface="Times New Roman"/>
                <a:cs typeface="Times New Roman"/>
                <a:sym typeface="Times New Roman"/>
              </a:rPr>
              <a:t>  </a:t>
            </a:r>
            <a:r>
              <a:rPr lang="en" sz="1600">
                <a:solidFill>
                  <a:srgbClr val="FFFFFF"/>
                </a:solidFill>
                <a:latin typeface="Times New Roman"/>
                <a:ea typeface="Times New Roman"/>
                <a:cs typeface="Times New Roman"/>
                <a:sym typeface="Times New Roman"/>
              </a:rPr>
              <a:t>The company Rolex itself is a high end company that is based on quality and elegance, and this model exhibits just that. This model is the most common bought model in our target market, which are middle class to upper class men in the ages of 21 to 55</a:t>
            </a:r>
            <a:endParaRPr sz="1600">
              <a:solidFill>
                <a:srgbClr val="FFFFFF"/>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p:txBody>
      </p:sp>
      <p:sp>
        <p:nvSpPr>
          <p:cNvPr id="90" name="Google Shape;90;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30200" lvl="0" marL="457200" rtl="0" algn="l">
              <a:lnSpc>
                <a:spcPct val="200000"/>
              </a:lnSpc>
              <a:spcBef>
                <a:spcPts val="0"/>
              </a:spcBef>
              <a:spcAft>
                <a:spcPts val="0"/>
              </a:spcAft>
              <a:buClr>
                <a:srgbClr val="FFFFFF"/>
              </a:buClr>
              <a:buSzPts val="1600"/>
              <a:buFont typeface="Times New Roman"/>
              <a:buChar char="●"/>
            </a:pPr>
            <a:r>
              <a:rPr lang="en" sz="1600">
                <a:solidFill>
                  <a:srgbClr val="FFFFFF"/>
                </a:solidFill>
                <a:latin typeface="Times New Roman"/>
                <a:ea typeface="Times New Roman"/>
                <a:cs typeface="Times New Roman"/>
                <a:sym typeface="Times New Roman"/>
              </a:rPr>
              <a:t>Although our target market stretches all the way to those of the age of 55, we would still like to aim to target a younger audience and tap into the new norms of social media to keep brand awareness amongst the younger consumers.</a:t>
            </a:r>
            <a:endParaRPr sz="16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Sales Promotion</a:t>
            </a:r>
            <a:endParaRPr/>
          </a:p>
        </p:txBody>
      </p:sp>
      <p:sp>
        <p:nvSpPr>
          <p:cNvPr id="96" name="Google Shape;96;p19"/>
          <p:cNvSpPr txBox="1"/>
          <p:nvPr>
            <p:ph idx="1" type="body"/>
          </p:nvPr>
        </p:nvSpPr>
        <p:spPr>
          <a:xfrm>
            <a:off x="311700" y="1130599"/>
            <a:ext cx="8520600" cy="4254300"/>
          </a:xfrm>
          <a:prstGeom prst="rect">
            <a:avLst/>
          </a:prstGeom>
        </p:spPr>
        <p:txBody>
          <a:bodyPr anchorCtr="0" anchor="t" bIns="91425" lIns="91425" spcFirstLastPara="1" rIns="91425" wrap="square" tIns="91425">
            <a:noAutofit/>
          </a:bodyPr>
          <a:lstStyle/>
          <a:p>
            <a:pPr indent="457200" lvl="0" marL="0" rtl="0" algn="l">
              <a:lnSpc>
                <a:spcPct val="200000"/>
              </a:lnSpc>
              <a:spcBef>
                <a:spcPts val="0"/>
              </a:spcBef>
              <a:spcAft>
                <a:spcPts val="0"/>
              </a:spcAft>
              <a:buNone/>
            </a:pPr>
            <a:r>
              <a:rPr b="1" lang="en" sz="1600" u="sng">
                <a:solidFill>
                  <a:srgbClr val="FFFFFF"/>
                </a:solidFill>
                <a:latin typeface="Times New Roman"/>
                <a:ea typeface="Times New Roman"/>
                <a:cs typeface="Times New Roman"/>
                <a:sym typeface="Times New Roman"/>
              </a:rPr>
              <a:t>Sales promotion</a:t>
            </a:r>
            <a:r>
              <a:rPr lang="en" sz="1600">
                <a:solidFill>
                  <a:srgbClr val="FFFFFF"/>
                </a:solidFill>
                <a:latin typeface="Times New Roman"/>
                <a:ea typeface="Times New Roman"/>
                <a:cs typeface="Times New Roman"/>
                <a:sym typeface="Times New Roman"/>
              </a:rPr>
              <a:t> is a marketing activity that adds to the original value proposition behind our product for a limited time in order to stimulate consumer purchasing sales. </a:t>
            </a:r>
            <a:endParaRPr sz="16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b="1" lang="en" sz="1600" u="sng">
                <a:solidFill>
                  <a:srgbClr val="FFFFFF"/>
                </a:solidFill>
                <a:latin typeface="Times New Roman"/>
                <a:ea typeface="Times New Roman"/>
                <a:cs typeface="Times New Roman"/>
                <a:sym typeface="Times New Roman"/>
              </a:rPr>
              <a:t>Sampling</a:t>
            </a:r>
            <a:r>
              <a:rPr lang="en" sz="1600">
                <a:solidFill>
                  <a:srgbClr val="FFFFFF"/>
                </a:solidFill>
                <a:latin typeface="Times New Roman"/>
                <a:ea typeface="Times New Roman"/>
                <a:cs typeface="Times New Roman"/>
                <a:sym typeface="Times New Roman"/>
              </a:rPr>
              <a:t> Providing free samples is a technique used in order to introduce new products to the marketplace. Samples are given to the consumer in order to see how well they like the product, or try something that they normally wouldn’t go for. In our case we would give samples of our watch at a high-end event of our choice in a gift bag to guests.</a:t>
            </a:r>
            <a:endParaRPr sz="16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b="1" lang="en" sz="1600" u="sng">
                <a:solidFill>
                  <a:srgbClr val="FFFFFF"/>
                </a:solidFill>
                <a:latin typeface="Times New Roman"/>
                <a:ea typeface="Times New Roman"/>
                <a:cs typeface="Times New Roman"/>
                <a:sym typeface="Times New Roman"/>
              </a:rPr>
              <a:t>Special pricing</a:t>
            </a:r>
            <a:r>
              <a:rPr lang="en" sz="1600">
                <a:solidFill>
                  <a:srgbClr val="FFFFFF"/>
                </a:solidFill>
                <a:latin typeface="Times New Roman"/>
                <a:ea typeface="Times New Roman"/>
                <a:cs typeface="Times New Roman"/>
                <a:sym typeface="Times New Roman"/>
              </a:rPr>
              <a:t> Providing an offer of a lower price to customers for a period of time or to a purchase of multiple quantities.</a:t>
            </a:r>
            <a:endParaRPr sz="1600">
              <a:solidFill>
                <a:srgbClr val="FFFFFF"/>
              </a:solidFill>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t/>
            </a:r>
            <a:endParaRPr sz="1500">
              <a:solidFill>
                <a:srgbClr val="FFFFFF"/>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12171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Media Plan and Schedule</a:t>
            </a:r>
            <a:endParaRPr/>
          </a:p>
        </p:txBody>
      </p:sp>
      <p:sp>
        <p:nvSpPr>
          <p:cNvPr id="102" name="Google Shape;102;p20"/>
          <p:cNvSpPr txBox="1"/>
          <p:nvPr>
            <p:ph idx="1" type="body"/>
          </p:nvPr>
        </p:nvSpPr>
        <p:spPr>
          <a:xfrm>
            <a:off x="311700" y="1224925"/>
            <a:ext cx="3500100" cy="3549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500">
                <a:solidFill>
                  <a:srgbClr val="FFFFFF"/>
                </a:solidFill>
                <a:latin typeface="Times New Roman"/>
                <a:ea typeface="Times New Roman"/>
                <a:cs typeface="Times New Roman"/>
                <a:sym typeface="Times New Roman"/>
              </a:rPr>
              <a:t>The plan displayed</a:t>
            </a:r>
            <a:r>
              <a:rPr lang="en" sz="1500">
                <a:solidFill>
                  <a:srgbClr val="FFFFFF"/>
                </a:solidFill>
                <a:latin typeface="Times New Roman"/>
                <a:ea typeface="Times New Roman"/>
                <a:cs typeface="Times New Roman"/>
                <a:sym typeface="Times New Roman"/>
              </a:rPr>
              <a:t> is our marketing schedule for the media vehicle choice being magazines to reach our target market.</a:t>
            </a:r>
            <a:endParaRPr sz="1500">
              <a:solidFill>
                <a:srgbClr val="FFFFFF"/>
              </a:solidFill>
              <a:latin typeface="Times New Roman"/>
              <a:ea typeface="Times New Roman"/>
              <a:cs typeface="Times New Roman"/>
              <a:sym typeface="Times New Roman"/>
            </a:endParaRPr>
          </a:p>
          <a:p>
            <a:pPr indent="0" lvl="0" marL="0" rtl="0" algn="l">
              <a:lnSpc>
                <a:spcPct val="100000"/>
              </a:lnSpc>
              <a:spcBef>
                <a:spcPts val="1600"/>
              </a:spcBef>
              <a:spcAft>
                <a:spcPts val="0"/>
              </a:spcAft>
              <a:buNone/>
            </a:pPr>
            <a:r>
              <a:rPr lang="en" sz="1500">
                <a:solidFill>
                  <a:srgbClr val="FFFFFF"/>
                </a:solidFill>
                <a:latin typeface="Times New Roman"/>
                <a:ea typeface="Times New Roman"/>
                <a:cs typeface="Times New Roman"/>
                <a:sym typeface="Times New Roman"/>
              </a:rPr>
              <a:t>Since our target market is middle class to upper class men ranging from the ages of 21 to 55. </a:t>
            </a:r>
            <a:endParaRPr sz="1500">
              <a:solidFill>
                <a:srgbClr val="FFFFFF"/>
              </a:solidFill>
              <a:latin typeface="Times New Roman"/>
              <a:ea typeface="Times New Roman"/>
              <a:cs typeface="Times New Roman"/>
              <a:sym typeface="Times New Roman"/>
            </a:endParaRPr>
          </a:p>
          <a:p>
            <a:pPr indent="0" lvl="0" marL="0" rtl="0" algn="l">
              <a:lnSpc>
                <a:spcPct val="100000"/>
              </a:lnSpc>
              <a:spcBef>
                <a:spcPts val="1600"/>
              </a:spcBef>
              <a:spcAft>
                <a:spcPts val="0"/>
              </a:spcAft>
              <a:buNone/>
            </a:pPr>
            <a:r>
              <a:rPr lang="en" sz="1500">
                <a:solidFill>
                  <a:srgbClr val="FFFFFF"/>
                </a:solidFill>
                <a:latin typeface="Times New Roman"/>
                <a:ea typeface="Times New Roman"/>
                <a:cs typeface="Times New Roman"/>
                <a:sym typeface="Times New Roman"/>
              </a:rPr>
              <a:t>Targeting the men who enjoy showcasing their wealth, and find pleasure in treating themselves to a very exotic and elegant watch that could potentially boost their lifestyles</a:t>
            </a:r>
            <a:r>
              <a:rPr lang="en" sz="1500">
                <a:solidFill>
                  <a:srgbClr val="3C78D8"/>
                </a:solidFill>
                <a:latin typeface="Times New Roman"/>
                <a:ea typeface="Times New Roman"/>
                <a:cs typeface="Times New Roman"/>
                <a:sym typeface="Times New Roman"/>
              </a:rPr>
              <a:t>.</a:t>
            </a:r>
            <a:r>
              <a:rPr lang="en" sz="1500">
                <a:solidFill>
                  <a:srgbClr val="3C78D8"/>
                </a:solidFill>
              </a:rPr>
              <a:t> </a:t>
            </a:r>
            <a:endParaRPr sz="1500"/>
          </a:p>
        </p:txBody>
      </p:sp>
      <p:pic>
        <p:nvPicPr>
          <p:cNvPr id="103" name="Google Shape;103;p20"/>
          <p:cNvPicPr preferRelativeResize="0"/>
          <p:nvPr/>
        </p:nvPicPr>
        <p:blipFill>
          <a:blip r:embed="rId3">
            <a:alphaModFix/>
          </a:blip>
          <a:stretch>
            <a:fillRect/>
          </a:stretch>
        </p:blipFill>
        <p:spPr>
          <a:xfrm>
            <a:off x="4062763" y="765513"/>
            <a:ext cx="4911699" cy="4335224"/>
          </a:xfrm>
          <a:prstGeom prst="rect">
            <a:avLst/>
          </a:prstGeom>
          <a:noFill/>
          <a:ln>
            <a:noFill/>
          </a:ln>
        </p:spPr>
      </p:pic>
      <p:sp>
        <p:nvSpPr>
          <p:cNvPr id="104" name="Google Shape;104;p20"/>
          <p:cNvSpPr txBox="1"/>
          <p:nvPr/>
        </p:nvSpPr>
        <p:spPr>
          <a:xfrm rot="-1233">
            <a:off x="5950500" y="694718"/>
            <a:ext cx="1672200" cy="45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rgbClr val="0B5394"/>
                </a:solidFill>
                <a:latin typeface="Impact"/>
                <a:ea typeface="Impact"/>
                <a:cs typeface="Impact"/>
                <a:sym typeface="Impact"/>
              </a:rPr>
              <a:t>Magazines</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694" y="182518"/>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Celebrities</a:t>
            </a:r>
            <a:r>
              <a:rPr lang="en"/>
              <a:t> </a:t>
            </a:r>
            <a:endParaRPr/>
          </a:p>
        </p:txBody>
      </p:sp>
      <p:sp>
        <p:nvSpPr>
          <p:cNvPr id="110" name="Google Shape;110;p21"/>
          <p:cNvSpPr txBox="1"/>
          <p:nvPr>
            <p:ph idx="1" type="body"/>
          </p:nvPr>
        </p:nvSpPr>
        <p:spPr>
          <a:xfrm>
            <a:off x="142192" y="755227"/>
            <a:ext cx="5151600" cy="4200300"/>
          </a:xfrm>
          <a:prstGeom prst="rect">
            <a:avLst/>
          </a:prstGeom>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Our budget for talent/celebrity is $2,511,588.50. </a:t>
            </a:r>
            <a:endParaRPr sz="1400">
              <a:solidFill>
                <a:srgbClr val="FFFFFF"/>
              </a:solidFill>
              <a:latin typeface="Times New Roman"/>
              <a:ea typeface="Times New Roman"/>
              <a:cs typeface="Times New Roman"/>
              <a:sym typeface="Times New Roman"/>
            </a:endParaRPr>
          </a:p>
          <a:p>
            <a:pPr indent="-317500" lvl="0" marL="457200" rtl="0" algn="l">
              <a:lnSpc>
                <a:spcPct val="200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 The celebrities that we will be using in order to promote the campaign will be Lionel Messi at $1,000,000, Lewis Hamilton at $900,000 and ASAP Rocky at $611,588.50. </a:t>
            </a:r>
            <a:endParaRPr sz="1400">
              <a:solidFill>
                <a:srgbClr val="FFFFFF"/>
              </a:solidFill>
              <a:latin typeface="Times New Roman"/>
              <a:ea typeface="Times New Roman"/>
              <a:cs typeface="Times New Roman"/>
              <a:sym typeface="Times New Roman"/>
            </a:endParaRPr>
          </a:p>
          <a:p>
            <a:pPr indent="-317500" lvl="0" marL="457200" rtl="0" algn="l">
              <a:lnSpc>
                <a:spcPct val="200000"/>
              </a:lnSpc>
              <a:spcBef>
                <a:spcPts val="0"/>
              </a:spcBef>
              <a:spcAft>
                <a:spcPts val="0"/>
              </a:spcAft>
              <a:buClr>
                <a:srgbClr val="FFFFFF"/>
              </a:buClr>
              <a:buSzPts val="1400"/>
              <a:buChar char="●"/>
            </a:pPr>
            <a:r>
              <a:rPr b="1" i="1" lang="en" sz="1400" u="sng">
                <a:solidFill>
                  <a:srgbClr val="FFFFFF"/>
                </a:solidFill>
                <a:latin typeface="Times New Roman"/>
                <a:ea typeface="Times New Roman"/>
                <a:cs typeface="Times New Roman"/>
                <a:sym typeface="Times New Roman"/>
              </a:rPr>
              <a:t>Lionel Messi</a:t>
            </a:r>
            <a:r>
              <a:rPr lang="en" sz="1400">
                <a:solidFill>
                  <a:srgbClr val="FFFFFF"/>
                </a:solidFill>
                <a:latin typeface="Times New Roman"/>
                <a:ea typeface="Times New Roman"/>
                <a:cs typeface="Times New Roman"/>
                <a:sym typeface="Times New Roman"/>
              </a:rPr>
              <a:t>, is an athlete that is currently acknowledged as the best football player in the world.</a:t>
            </a:r>
            <a:endParaRPr sz="1400">
              <a:solidFill>
                <a:srgbClr val="FFFFFF"/>
              </a:solidFill>
              <a:latin typeface="Times New Roman"/>
              <a:ea typeface="Times New Roman"/>
              <a:cs typeface="Times New Roman"/>
              <a:sym typeface="Times New Roman"/>
            </a:endParaRPr>
          </a:p>
          <a:p>
            <a:pPr indent="-317500" lvl="0" marL="457200" rtl="0" algn="l">
              <a:lnSpc>
                <a:spcPct val="200000"/>
              </a:lnSpc>
              <a:spcBef>
                <a:spcPts val="0"/>
              </a:spcBef>
              <a:spcAft>
                <a:spcPts val="0"/>
              </a:spcAft>
              <a:buClr>
                <a:srgbClr val="FFFFFF"/>
              </a:buClr>
              <a:buSzPts val="1400"/>
              <a:buChar char="●"/>
            </a:pPr>
            <a:r>
              <a:rPr b="1" i="1" lang="en" sz="1400" u="sng">
                <a:solidFill>
                  <a:srgbClr val="FFFFFF"/>
                </a:solidFill>
                <a:latin typeface="Times New Roman"/>
                <a:ea typeface="Times New Roman"/>
                <a:cs typeface="Times New Roman"/>
                <a:sym typeface="Times New Roman"/>
              </a:rPr>
              <a:t>Lewis Hamilton</a:t>
            </a:r>
            <a:r>
              <a:rPr lang="en" sz="1400">
                <a:solidFill>
                  <a:srgbClr val="FFFFFF"/>
                </a:solidFill>
                <a:latin typeface="Times New Roman"/>
                <a:ea typeface="Times New Roman"/>
                <a:cs typeface="Times New Roman"/>
                <a:sym typeface="Times New Roman"/>
              </a:rPr>
              <a:t>, is a British Formula 1 racing driver, that has achieved legendary status in his sport.</a:t>
            </a:r>
            <a:endParaRPr sz="1400">
              <a:solidFill>
                <a:srgbClr val="FFFFFF"/>
              </a:solidFill>
              <a:latin typeface="Times New Roman"/>
              <a:ea typeface="Times New Roman"/>
              <a:cs typeface="Times New Roman"/>
              <a:sym typeface="Times New Roman"/>
            </a:endParaRPr>
          </a:p>
          <a:p>
            <a:pPr indent="-317500" lvl="0" marL="457200" rtl="0" algn="l">
              <a:lnSpc>
                <a:spcPct val="200000"/>
              </a:lnSpc>
              <a:spcBef>
                <a:spcPts val="0"/>
              </a:spcBef>
              <a:spcAft>
                <a:spcPts val="0"/>
              </a:spcAft>
              <a:buSzPts val="1400"/>
              <a:buChar char="●"/>
            </a:pPr>
            <a:r>
              <a:rPr b="1" i="1" lang="en" sz="1400" u="sng">
                <a:solidFill>
                  <a:srgbClr val="FFFFFF"/>
                </a:solidFill>
                <a:latin typeface="Times New Roman"/>
                <a:ea typeface="Times New Roman"/>
                <a:cs typeface="Times New Roman"/>
                <a:sym typeface="Times New Roman"/>
              </a:rPr>
              <a:t>ASAP Rocky</a:t>
            </a:r>
            <a:r>
              <a:rPr lang="en" sz="1400">
                <a:solidFill>
                  <a:srgbClr val="FFFFFF"/>
                </a:solidFill>
                <a:latin typeface="Times New Roman"/>
                <a:ea typeface="Times New Roman"/>
                <a:cs typeface="Times New Roman"/>
                <a:sym typeface="Times New Roman"/>
              </a:rPr>
              <a:t>, is a rapper which is </a:t>
            </a:r>
            <a:r>
              <a:rPr lang="en" sz="1400">
                <a:solidFill>
                  <a:srgbClr val="FFFFFF"/>
                </a:solidFill>
                <a:latin typeface="Times New Roman"/>
                <a:ea typeface="Times New Roman"/>
                <a:cs typeface="Times New Roman"/>
                <a:sym typeface="Times New Roman"/>
              </a:rPr>
              <a:t>currently </a:t>
            </a:r>
            <a:r>
              <a:rPr lang="en" sz="1400">
                <a:solidFill>
                  <a:srgbClr val="FFFFFF"/>
                </a:solidFill>
                <a:latin typeface="Times New Roman"/>
                <a:ea typeface="Times New Roman"/>
                <a:cs typeface="Times New Roman"/>
                <a:sym typeface="Times New Roman"/>
              </a:rPr>
              <a:t>at the forefront of high fashion</a:t>
            </a:r>
            <a:r>
              <a:rPr lang="en" sz="1400">
                <a:solidFill>
                  <a:srgbClr val="3D85C6"/>
                </a:solidFill>
                <a:latin typeface="Times New Roman"/>
                <a:ea typeface="Times New Roman"/>
                <a:cs typeface="Times New Roman"/>
                <a:sym typeface="Times New Roman"/>
              </a:rPr>
              <a:t>.</a:t>
            </a:r>
            <a:endParaRPr sz="1400">
              <a:solidFill>
                <a:srgbClr val="3D85C6"/>
              </a:solidFill>
              <a:latin typeface="Times New Roman"/>
              <a:ea typeface="Times New Roman"/>
              <a:cs typeface="Times New Roman"/>
              <a:sym typeface="Times New Roman"/>
            </a:endParaRPr>
          </a:p>
        </p:txBody>
      </p:sp>
      <p:pic>
        <p:nvPicPr>
          <p:cNvPr id="111" name="Google Shape;111;p21"/>
          <p:cNvPicPr preferRelativeResize="0"/>
          <p:nvPr/>
        </p:nvPicPr>
        <p:blipFill>
          <a:blip r:embed="rId3">
            <a:alphaModFix/>
          </a:blip>
          <a:stretch>
            <a:fillRect/>
          </a:stretch>
        </p:blipFill>
        <p:spPr>
          <a:xfrm>
            <a:off x="5746225" y="0"/>
            <a:ext cx="2709374" cy="1733649"/>
          </a:xfrm>
          <a:prstGeom prst="rect">
            <a:avLst/>
          </a:prstGeom>
          <a:noFill/>
          <a:ln>
            <a:noFill/>
          </a:ln>
        </p:spPr>
      </p:pic>
      <p:pic>
        <p:nvPicPr>
          <p:cNvPr id="112" name="Google Shape;112;p21"/>
          <p:cNvPicPr preferRelativeResize="0"/>
          <p:nvPr/>
        </p:nvPicPr>
        <p:blipFill>
          <a:blip r:embed="rId4">
            <a:alphaModFix/>
          </a:blip>
          <a:stretch>
            <a:fillRect/>
          </a:stretch>
        </p:blipFill>
        <p:spPr>
          <a:xfrm>
            <a:off x="5746225" y="1749250"/>
            <a:ext cx="2709374" cy="1644974"/>
          </a:xfrm>
          <a:prstGeom prst="rect">
            <a:avLst/>
          </a:prstGeom>
          <a:noFill/>
          <a:ln>
            <a:noFill/>
          </a:ln>
        </p:spPr>
      </p:pic>
      <p:pic>
        <p:nvPicPr>
          <p:cNvPr id="113" name="Google Shape;113;p21"/>
          <p:cNvPicPr preferRelativeResize="0"/>
          <p:nvPr/>
        </p:nvPicPr>
        <p:blipFill>
          <a:blip r:embed="rId5">
            <a:alphaModFix/>
          </a:blip>
          <a:stretch>
            <a:fillRect/>
          </a:stretch>
        </p:blipFill>
        <p:spPr>
          <a:xfrm>
            <a:off x="5746225" y="3409849"/>
            <a:ext cx="2709383" cy="1733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