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7.xml"/><Relationship Id="rId22" Type="http://schemas.openxmlformats.org/officeDocument/2006/relationships/font" Target="fonts/Roboto-italic.fntdata"/><Relationship Id="rId10" Type="http://schemas.openxmlformats.org/officeDocument/2006/relationships/slide" Target="slides/slide6.xml"/><Relationship Id="rId21" Type="http://schemas.openxmlformats.org/officeDocument/2006/relationships/font" Target="fonts/Roboto-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4b42e403f4b1584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4b42e403f4b1584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15cf551190b695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cf551190b695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15cf551190b695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5cf551190b695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15cf551190b695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cf551190b695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15cf551190b6955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5cf551190b6955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4b42e403f4b158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4b42e403f4b158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2a517ac2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a517ac2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2a51a8b3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51a8b3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2a51a8b32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a51a8b32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2a51fc9a9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a51fc9a9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4b42e403f4b158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4b42e403f4b158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4b42e403f4b1584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4b42e403f4b1584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4b42e403f4b1584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4b42e403f4b1584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4b42e403f4b1584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4b42e403f4b1584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4.jpg"/><Relationship Id="rId5"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Haute &amp; Hoot Product Line</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lnSpc>
                <a:spcPct val="200000"/>
              </a:lnSpc>
              <a:spcBef>
                <a:spcPts val="600"/>
              </a:spcBef>
              <a:spcAft>
                <a:spcPts val="600"/>
              </a:spcAft>
              <a:buClr>
                <a:schemeClr val="dk1"/>
              </a:buClr>
              <a:buSzPts val="1100"/>
              <a:buFont typeface="Arial"/>
              <a:buNone/>
            </a:pPr>
            <a:r>
              <a:rPr lang="en" sz="1900">
                <a:solidFill>
                  <a:srgbClr val="FFFFFF"/>
                </a:solidFill>
                <a:latin typeface="Times New Roman"/>
                <a:ea typeface="Times New Roman"/>
                <a:cs typeface="Times New Roman"/>
                <a:sym typeface="Times New Roman"/>
              </a:rPr>
              <a:t>Yelissa Vasquez, Amy Chen, Khalifa Francois, Vivienne Liang, Ruth Jordan</a:t>
            </a:r>
            <a:endParaRPr sz="19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“Roasting by the Fire” in action….</a:t>
            </a:r>
            <a:endParaRPr/>
          </a:p>
        </p:txBody>
      </p:sp>
      <p:pic>
        <p:nvPicPr>
          <p:cNvPr id="146" name="Google Shape;146;p22"/>
          <p:cNvPicPr preferRelativeResize="0"/>
          <p:nvPr/>
        </p:nvPicPr>
        <p:blipFill>
          <a:blip r:embed="rId3">
            <a:alphaModFix/>
          </a:blip>
          <a:stretch>
            <a:fillRect/>
          </a:stretch>
        </p:blipFill>
        <p:spPr>
          <a:xfrm>
            <a:off x="152400" y="1093635"/>
            <a:ext cx="2646354" cy="3820900"/>
          </a:xfrm>
          <a:prstGeom prst="rect">
            <a:avLst/>
          </a:prstGeom>
          <a:noFill/>
          <a:ln>
            <a:noFill/>
          </a:ln>
        </p:spPr>
      </p:pic>
      <p:sp>
        <p:nvSpPr>
          <p:cNvPr id="147" name="Google Shape;147;p22"/>
          <p:cNvSpPr txBox="1"/>
          <p:nvPr/>
        </p:nvSpPr>
        <p:spPr>
          <a:xfrm>
            <a:off x="2798750" y="2231052"/>
            <a:ext cx="12153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t>+</a:t>
            </a:r>
            <a:endParaRPr sz="3400"/>
          </a:p>
        </p:txBody>
      </p:sp>
      <p:pic>
        <p:nvPicPr>
          <p:cNvPr id="148" name="Google Shape;148;p22"/>
          <p:cNvPicPr preferRelativeResize="0"/>
          <p:nvPr/>
        </p:nvPicPr>
        <p:blipFill>
          <a:blip r:embed="rId4">
            <a:alphaModFix/>
          </a:blip>
          <a:stretch>
            <a:fillRect/>
          </a:stretch>
        </p:blipFill>
        <p:spPr>
          <a:xfrm>
            <a:off x="3188059" y="1017803"/>
            <a:ext cx="2494912" cy="3771971"/>
          </a:xfrm>
          <a:prstGeom prst="rect">
            <a:avLst/>
          </a:prstGeom>
          <a:noFill/>
          <a:ln>
            <a:noFill/>
          </a:ln>
        </p:spPr>
      </p:pic>
      <p:pic>
        <p:nvPicPr>
          <p:cNvPr id="149" name="Google Shape;149;p22"/>
          <p:cNvPicPr preferRelativeResize="0"/>
          <p:nvPr/>
        </p:nvPicPr>
        <p:blipFill>
          <a:blip r:embed="rId5">
            <a:alphaModFix/>
          </a:blip>
          <a:stretch>
            <a:fillRect/>
          </a:stretch>
        </p:blipFill>
        <p:spPr>
          <a:xfrm>
            <a:off x="6345264" y="76400"/>
            <a:ext cx="2527275" cy="4917102"/>
          </a:xfrm>
          <a:prstGeom prst="rect">
            <a:avLst/>
          </a:prstGeom>
          <a:noFill/>
          <a:ln>
            <a:noFill/>
          </a:ln>
        </p:spPr>
      </p:pic>
      <p:sp>
        <p:nvSpPr>
          <p:cNvPr id="150" name="Google Shape;150;p22"/>
          <p:cNvSpPr txBox="1"/>
          <p:nvPr/>
        </p:nvSpPr>
        <p:spPr>
          <a:xfrm>
            <a:off x="5880159" y="2204700"/>
            <a:ext cx="753600" cy="7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t>=</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Polyester</a:t>
            </a:r>
            <a:endParaRPr/>
          </a:p>
        </p:txBody>
      </p:sp>
      <p:sp>
        <p:nvSpPr>
          <p:cNvPr id="156" name="Google Shape;156;p23"/>
          <p:cNvSpPr txBox="1"/>
          <p:nvPr>
            <p:ph idx="1" type="body"/>
          </p:nvPr>
        </p:nvSpPr>
        <p:spPr>
          <a:xfrm>
            <a:off x="311700" y="1220813"/>
            <a:ext cx="7957800" cy="2952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Strong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Resistant to stretching and shrinking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Resistant to most chemicals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Quick drying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Easy to wash</a:t>
            </a:r>
            <a:endParaRPr>
              <a:latin typeface="Times New Roman"/>
              <a:ea typeface="Times New Roman"/>
              <a:cs typeface="Times New Roman"/>
              <a:sym typeface="Times New Roman"/>
            </a:endParaRPr>
          </a:p>
        </p:txBody>
      </p:sp>
      <p:pic>
        <p:nvPicPr>
          <p:cNvPr id="157" name="Google Shape;157;p23"/>
          <p:cNvPicPr preferRelativeResize="0"/>
          <p:nvPr/>
        </p:nvPicPr>
        <p:blipFill>
          <a:blip r:embed="rId3">
            <a:alphaModFix/>
          </a:blip>
          <a:stretch>
            <a:fillRect/>
          </a:stretch>
        </p:blipFill>
        <p:spPr>
          <a:xfrm>
            <a:off x="5474129" y="1017713"/>
            <a:ext cx="3358176" cy="3358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PrimaLoft</a:t>
            </a:r>
            <a:endParaRPr/>
          </a:p>
          <a:p>
            <a:pPr indent="0" lvl="0" marL="0" rtl="0" algn="l">
              <a:spcBef>
                <a:spcPts val="0"/>
              </a:spcBef>
              <a:spcAft>
                <a:spcPts val="0"/>
              </a:spcAft>
              <a:buNone/>
            </a:pPr>
            <a:r>
              <a:t/>
            </a:r>
            <a:endParaRPr/>
          </a:p>
        </p:txBody>
      </p:sp>
      <p:sp>
        <p:nvSpPr>
          <p:cNvPr id="163" name="Google Shape;163;p24"/>
          <p:cNvSpPr txBox="1"/>
          <p:nvPr>
            <p:ph idx="1" type="body"/>
          </p:nvPr>
        </p:nvSpPr>
        <p:spPr>
          <a:xfrm>
            <a:off x="402175" y="11312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Wind resistant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Dries faster </a:t>
            </a:r>
            <a:r>
              <a:rPr lang="en">
                <a:latin typeface="Times New Roman"/>
                <a:ea typeface="Times New Roman"/>
                <a:cs typeface="Times New Roman"/>
                <a:sym typeface="Times New Roman"/>
              </a:rPr>
              <a:t>than down</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As soft and warm as down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Compresses as down</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Waterproof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Thermally efficient</a:t>
            </a:r>
            <a:endParaRPr>
              <a:latin typeface="Times New Roman"/>
              <a:ea typeface="Times New Roman"/>
              <a:cs typeface="Times New Roman"/>
              <a:sym typeface="Times New Roman"/>
            </a:endParaRPr>
          </a:p>
        </p:txBody>
      </p:sp>
      <p:pic>
        <p:nvPicPr>
          <p:cNvPr id="164" name="Google Shape;164;p24"/>
          <p:cNvPicPr preferRelativeResize="0"/>
          <p:nvPr/>
        </p:nvPicPr>
        <p:blipFill>
          <a:blip r:embed="rId3">
            <a:alphaModFix/>
          </a:blip>
          <a:stretch>
            <a:fillRect/>
          </a:stretch>
        </p:blipFill>
        <p:spPr>
          <a:xfrm>
            <a:off x="5198700" y="280875"/>
            <a:ext cx="3215925" cy="3215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Nylon</a:t>
            </a:r>
            <a:endParaRPr/>
          </a:p>
        </p:txBody>
      </p:sp>
      <p:sp>
        <p:nvSpPr>
          <p:cNvPr id="170" name="Google Shape;170;p25"/>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Strong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a:t>
            </a:r>
            <a:r>
              <a:rPr lang="en">
                <a:latin typeface="Times New Roman"/>
                <a:ea typeface="Times New Roman"/>
                <a:cs typeface="Times New Roman"/>
                <a:sym typeface="Times New Roman"/>
              </a:rPr>
              <a:t>ofter than </a:t>
            </a:r>
            <a:r>
              <a:rPr lang="en">
                <a:latin typeface="Times New Roman"/>
                <a:ea typeface="Times New Roman"/>
                <a:cs typeface="Times New Roman"/>
                <a:sym typeface="Times New Roman"/>
              </a:rPr>
              <a:t>polyester</a:t>
            </a:r>
            <a:r>
              <a:rPr lang="en">
                <a:latin typeface="Times New Roman"/>
                <a:ea typeface="Times New Roman"/>
                <a:cs typeface="Times New Roman"/>
                <a:sym typeface="Times New Roman"/>
              </a:rPr>
              <a:t> but also stronger</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Resists </a:t>
            </a:r>
            <a:r>
              <a:rPr lang="en">
                <a:latin typeface="Times New Roman"/>
                <a:ea typeface="Times New Roman"/>
                <a:cs typeface="Times New Roman"/>
                <a:sym typeface="Times New Roman"/>
              </a:rPr>
              <a:t>stretching and shrinking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Dyes well</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Heat sensitive</a:t>
            </a:r>
            <a:endParaRPr>
              <a:latin typeface="Times New Roman"/>
              <a:ea typeface="Times New Roman"/>
              <a:cs typeface="Times New Roman"/>
              <a:sym typeface="Times New Roman"/>
            </a:endParaRPr>
          </a:p>
        </p:txBody>
      </p:sp>
      <p:pic>
        <p:nvPicPr>
          <p:cNvPr id="171" name="Google Shape;171;p25"/>
          <p:cNvPicPr preferRelativeResize="0"/>
          <p:nvPr/>
        </p:nvPicPr>
        <p:blipFill>
          <a:blip r:embed="rId3">
            <a:alphaModFix/>
          </a:blip>
          <a:stretch>
            <a:fillRect/>
          </a:stretch>
        </p:blipFill>
        <p:spPr>
          <a:xfrm>
            <a:off x="4903300" y="1206900"/>
            <a:ext cx="3929000" cy="3033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Faux fur</a:t>
            </a:r>
            <a:endParaRPr/>
          </a:p>
        </p:txBody>
      </p:sp>
      <p:sp>
        <p:nvSpPr>
          <p:cNvPr id="177" name="Google Shape;177;p26"/>
          <p:cNvSpPr txBox="1"/>
          <p:nvPr>
            <p:ph idx="1" type="body"/>
          </p:nvPr>
        </p:nvSpPr>
        <p:spPr>
          <a:xfrm>
            <a:off x="12" y="940950"/>
            <a:ext cx="8520600" cy="326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lightweight and strong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Imparting a fluffy quality to the garment.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Highly resistant to heat, sunlight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Resistant to smoke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Good stability during laundering</a:t>
            </a:r>
            <a:br>
              <a:rPr lang="en">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pic>
        <p:nvPicPr>
          <p:cNvPr id="178" name="Google Shape;178;p26"/>
          <p:cNvPicPr preferRelativeResize="0"/>
          <p:nvPr/>
        </p:nvPicPr>
        <p:blipFill>
          <a:blip r:embed="rId3">
            <a:alphaModFix/>
          </a:blip>
          <a:stretch>
            <a:fillRect/>
          </a:stretch>
        </p:blipFill>
        <p:spPr>
          <a:xfrm>
            <a:off x="4697375" y="1056525"/>
            <a:ext cx="3608300" cy="3608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Quality Control &amp; Merchandising</a:t>
            </a:r>
            <a:endParaRPr/>
          </a:p>
        </p:txBody>
      </p:sp>
      <p:sp>
        <p:nvSpPr>
          <p:cNvPr id="184" name="Google Shape;184;p2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Defect guides used to measure quality and garment standard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Closed specifications (right materials used efficiently and that requirements are met)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Each garment label would include: fiber content, manufacturer, and country of origin</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Any material greater than 5% will have to be listed under content’s name, anything under 5% can be labelled as “other”</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Goal would be offering the right styles in the right colors and sizes in the right amount of quantities to the right target market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Hopefully have department stores and retailers such as Urban Outfitters to further increase the exposure of the brand</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Haute &amp; Hoot</a:t>
            </a:r>
            <a:endParaRPr/>
          </a:p>
        </p:txBody>
      </p:sp>
      <p:sp>
        <p:nvSpPr>
          <p:cNvPr id="92" name="Google Shape;92;p14"/>
          <p:cNvSpPr txBox="1"/>
          <p:nvPr>
            <p:ph idx="1" type="body"/>
          </p:nvPr>
        </p:nvSpPr>
        <p:spPr>
          <a:xfrm>
            <a:off x="311700" y="1229875"/>
            <a:ext cx="8520600" cy="2287800"/>
          </a:xfrm>
          <a:prstGeom prst="rect">
            <a:avLst/>
          </a:prstGeom>
          <a:ln cap="flat" cmpd="sng" w="19050">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200000"/>
              </a:lnSpc>
              <a:spcBef>
                <a:spcPts val="600"/>
              </a:spcBef>
              <a:spcAft>
                <a:spcPts val="600"/>
              </a:spcAft>
              <a:buNone/>
            </a:pPr>
            <a:r>
              <a:rPr lang="en" sz="1200">
                <a:solidFill>
                  <a:srgbClr val="000000"/>
                </a:solidFill>
                <a:latin typeface="Times New Roman"/>
                <a:ea typeface="Times New Roman"/>
                <a:cs typeface="Times New Roman"/>
                <a:sym typeface="Times New Roman"/>
              </a:rPr>
              <a:t>Haute &amp; Hoot is a winter coat company in New York City focusing on making their customers look their best, feel warm, and adding a little hoot of laughter to their cold day.The company specializes in making various styles of two-shelled coats, each coat including inner and outer shells having different levels of warmth. Each coat will have a tag attached indicating the warmth level with funny and unique names that are easy to remember allowing customers to identify which one they’ll need to grab in the morning. Haute &amp; Hoot offers three levels of warmth that can be added onto each outerwear. They would consist of  “Super cozy”, “Roasting by the fire”, and finally “The Oven”.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98250" y="91475"/>
            <a:ext cx="8733900" cy="9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Target Market</a:t>
            </a:r>
            <a:endParaRPr/>
          </a:p>
        </p:txBody>
      </p:sp>
      <p:sp>
        <p:nvSpPr>
          <p:cNvPr id="98" name="Google Shape;98;p15"/>
          <p:cNvSpPr txBox="1"/>
          <p:nvPr>
            <p:ph idx="1" type="body"/>
          </p:nvPr>
        </p:nvSpPr>
        <p:spPr>
          <a:xfrm>
            <a:off x="98250" y="681050"/>
            <a:ext cx="8520600" cy="34677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600"/>
              </a:spcBef>
              <a:spcAft>
                <a:spcPts val="0"/>
              </a:spcAft>
              <a:buSzPts val="1800"/>
              <a:buChar char="●"/>
            </a:pPr>
            <a:r>
              <a:rPr b="1" lang="en" sz="1100">
                <a:solidFill>
                  <a:srgbClr val="000000"/>
                </a:solidFill>
                <a:latin typeface="Times New Roman"/>
                <a:ea typeface="Times New Roman"/>
                <a:cs typeface="Times New Roman"/>
                <a:sym typeface="Times New Roman"/>
              </a:rPr>
              <a:t>Age:</a:t>
            </a:r>
            <a:r>
              <a:rPr lang="en" sz="1100">
                <a:solidFill>
                  <a:srgbClr val="000000"/>
                </a:solidFill>
                <a:latin typeface="Times New Roman"/>
                <a:ea typeface="Times New Roman"/>
                <a:cs typeface="Times New Roman"/>
                <a:sym typeface="Times New Roman"/>
              </a:rPr>
              <a:t> 20-35</a:t>
            </a:r>
            <a:endParaRPr sz="1100">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SzPts val="1800"/>
              <a:buChar char="●"/>
            </a:pPr>
            <a:r>
              <a:rPr b="1" lang="en" sz="1100">
                <a:solidFill>
                  <a:srgbClr val="000000"/>
                </a:solidFill>
                <a:latin typeface="Times New Roman"/>
                <a:ea typeface="Times New Roman"/>
                <a:cs typeface="Times New Roman"/>
                <a:sym typeface="Times New Roman"/>
              </a:rPr>
              <a:t>Gender:</a:t>
            </a:r>
            <a:r>
              <a:rPr lang="en" sz="1100">
                <a:solidFill>
                  <a:srgbClr val="000000"/>
                </a:solidFill>
                <a:latin typeface="Times New Roman"/>
                <a:ea typeface="Times New Roman"/>
                <a:cs typeface="Times New Roman"/>
                <a:sym typeface="Times New Roman"/>
              </a:rPr>
              <a:t> Female/Male</a:t>
            </a:r>
            <a:endParaRPr sz="1100">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SzPts val="1800"/>
              <a:buChar char="●"/>
            </a:pPr>
            <a:r>
              <a:rPr b="1" lang="en" sz="1100">
                <a:solidFill>
                  <a:srgbClr val="000000"/>
                </a:solidFill>
                <a:latin typeface="Times New Roman"/>
                <a:ea typeface="Times New Roman"/>
                <a:cs typeface="Times New Roman"/>
                <a:sym typeface="Times New Roman"/>
              </a:rPr>
              <a:t>Income:</a:t>
            </a:r>
            <a:r>
              <a:rPr lang="en" sz="1100">
                <a:solidFill>
                  <a:srgbClr val="000000"/>
                </a:solidFill>
                <a:latin typeface="Times New Roman"/>
                <a:ea typeface="Times New Roman"/>
                <a:cs typeface="Times New Roman"/>
                <a:sym typeface="Times New Roman"/>
              </a:rPr>
              <a:t> Minimum Wage</a:t>
            </a:r>
            <a:endParaRPr sz="1100">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SzPts val="1800"/>
              <a:buChar char="●"/>
            </a:pPr>
            <a:r>
              <a:rPr b="1" lang="en" sz="1100">
                <a:solidFill>
                  <a:srgbClr val="000000"/>
                </a:solidFill>
                <a:latin typeface="Times New Roman"/>
                <a:ea typeface="Times New Roman"/>
                <a:cs typeface="Times New Roman"/>
                <a:sym typeface="Times New Roman"/>
              </a:rPr>
              <a:t>Occupation:</a:t>
            </a:r>
            <a:r>
              <a:rPr lang="en" sz="1100">
                <a:solidFill>
                  <a:srgbClr val="000000"/>
                </a:solidFill>
                <a:latin typeface="Times New Roman"/>
                <a:ea typeface="Times New Roman"/>
                <a:cs typeface="Times New Roman"/>
                <a:sym typeface="Times New Roman"/>
              </a:rPr>
              <a:t> Student/ entry-level job</a:t>
            </a:r>
            <a:endParaRPr sz="1100">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SzPts val="1800"/>
              <a:buChar char="●"/>
            </a:pPr>
            <a:r>
              <a:rPr b="1" lang="en" sz="1100">
                <a:solidFill>
                  <a:srgbClr val="000000"/>
                </a:solidFill>
                <a:latin typeface="Times New Roman"/>
                <a:ea typeface="Times New Roman"/>
                <a:cs typeface="Times New Roman"/>
                <a:sym typeface="Times New Roman"/>
              </a:rPr>
              <a:t>Location:</a:t>
            </a:r>
            <a:r>
              <a:rPr lang="en" sz="1100">
                <a:solidFill>
                  <a:srgbClr val="000000"/>
                </a:solidFill>
                <a:latin typeface="Times New Roman"/>
                <a:ea typeface="Times New Roman"/>
                <a:cs typeface="Times New Roman"/>
                <a:sym typeface="Times New Roman"/>
              </a:rPr>
              <a:t> NYC</a:t>
            </a:r>
            <a:endParaRPr sz="1100">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SzPts val="1800"/>
              <a:buChar char="●"/>
            </a:pPr>
            <a:r>
              <a:rPr b="1" lang="en" sz="1100">
                <a:solidFill>
                  <a:srgbClr val="000000"/>
                </a:solidFill>
                <a:latin typeface="Times New Roman"/>
                <a:ea typeface="Times New Roman"/>
                <a:cs typeface="Times New Roman"/>
                <a:sym typeface="Times New Roman"/>
              </a:rPr>
              <a:t>Lifestyle:</a:t>
            </a:r>
            <a:r>
              <a:rPr lang="en" sz="1100">
                <a:solidFill>
                  <a:srgbClr val="000000"/>
                </a:solidFill>
                <a:latin typeface="Times New Roman"/>
                <a:ea typeface="Times New Roman"/>
                <a:cs typeface="Times New Roman"/>
                <a:sym typeface="Times New Roman"/>
              </a:rPr>
              <a:t> A person who has a great sense of fashion not living beyond their needs. Very fashion forward and understands different aesthetics and attributes of certain designs. </a:t>
            </a:r>
            <a:endParaRPr sz="1100">
              <a:solidFill>
                <a:srgbClr val="000000"/>
              </a:solidFill>
              <a:latin typeface="Times New Roman"/>
              <a:ea typeface="Times New Roman"/>
              <a:cs typeface="Times New Roman"/>
              <a:sym typeface="Times New Roman"/>
            </a:endParaRPr>
          </a:p>
          <a:p>
            <a:pPr indent="0" lvl="0" marL="0" rtl="0" algn="l">
              <a:spcBef>
                <a:spcPts val="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Keys To Success </a:t>
            </a:r>
            <a:endParaRPr/>
          </a:p>
        </p:txBody>
      </p:sp>
      <p:sp>
        <p:nvSpPr>
          <p:cNvPr id="104" name="Google Shape;104;p16"/>
          <p:cNvSpPr txBox="1"/>
          <p:nvPr>
            <p:ph idx="1" type="body"/>
          </p:nvPr>
        </p:nvSpPr>
        <p:spPr>
          <a:xfrm>
            <a:off x="311700" y="955500"/>
            <a:ext cx="8520600" cy="3613500"/>
          </a:xfrm>
          <a:prstGeom prst="rect">
            <a:avLst/>
          </a:prstGeom>
        </p:spPr>
        <p:txBody>
          <a:bodyPr anchorCtr="0" anchor="t" bIns="91425" lIns="91425" spcFirstLastPara="1" rIns="91425" wrap="square" tIns="91425">
            <a:noAutofit/>
          </a:bodyPr>
          <a:lstStyle/>
          <a:p>
            <a:pPr indent="0" lvl="0" marL="0" rtl="0" algn="l">
              <a:lnSpc>
                <a:spcPct val="200000"/>
              </a:lnSpc>
              <a:spcBef>
                <a:spcPts val="600"/>
              </a:spcBef>
              <a:spcAft>
                <a:spcPts val="0"/>
              </a:spcAft>
              <a:buNone/>
            </a:pPr>
            <a:r>
              <a:t/>
            </a:r>
            <a:endParaRPr b="1" sz="1100">
              <a:solidFill>
                <a:srgbClr val="000000"/>
              </a:solidFill>
              <a:latin typeface="Times New Roman"/>
              <a:ea typeface="Times New Roman"/>
              <a:cs typeface="Times New Roman"/>
              <a:sym typeface="Times New Roman"/>
            </a:endParaRPr>
          </a:p>
          <a:p>
            <a:pPr indent="-298450" lvl="0" marL="457200" rtl="0" algn="l">
              <a:lnSpc>
                <a:spcPct val="200000"/>
              </a:lnSpc>
              <a:spcBef>
                <a:spcPts val="600"/>
              </a:spcBef>
              <a:spcAft>
                <a:spcPts val="0"/>
              </a:spcAft>
              <a:buClr>
                <a:srgbClr val="000000"/>
              </a:buClr>
              <a:buSzPts val="1100"/>
              <a:buFont typeface="Arial"/>
              <a:buAutoNum type="arabicPeriod"/>
            </a:pPr>
            <a:r>
              <a:rPr b="1" lang="en" sz="1100">
                <a:solidFill>
                  <a:srgbClr val="000000"/>
                </a:solidFill>
                <a:latin typeface="Times New Roman"/>
                <a:ea typeface="Times New Roman"/>
                <a:cs typeface="Times New Roman"/>
                <a:sym typeface="Times New Roman"/>
              </a:rPr>
              <a:t>Marketing: </a:t>
            </a:r>
            <a:r>
              <a:rPr lang="en" sz="1100">
                <a:solidFill>
                  <a:srgbClr val="000000"/>
                </a:solidFill>
                <a:latin typeface="Times New Roman"/>
                <a:ea typeface="Times New Roman"/>
                <a:cs typeface="Times New Roman"/>
                <a:sym typeface="Times New Roman"/>
              </a:rPr>
              <a:t> Marketing will be the first strength to our success and a huge competitive edge.</a:t>
            </a:r>
            <a:endParaRPr sz="1100">
              <a:solidFill>
                <a:srgbClr val="000000"/>
              </a:solidFill>
              <a:latin typeface="Times New Roman"/>
              <a:ea typeface="Times New Roman"/>
              <a:cs typeface="Times New Roman"/>
              <a:sym typeface="Times New Roman"/>
            </a:endParaRPr>
          </a:p>
          <a:p>
            <a:pPr indent="-298450" lvl="0" marL="457200" rtl="0" algn="l">
              <a:lnSpc>
                <a:spcPct val="200000"/>
              </a:lnSpc>
              <a:spcBef>
                <a:spcPts val="0"/>
              </a:spcBef>
              <a:spcAft>
                <a:spcPts val="0"/>
              </a:spcAft>
              <a:buClr>
                <a:srgbClr val="000000"/>
              </a:buClr>
              <a:buSzPts val="1100"/>
              <a:buFont typeface="Arial"/>
              <a:buAutoNum type="arabicPeriod"/>
            </a:pPr>
            <a:r>
              <a:rPr b="1" lang="en" sz="1100">
                <a:solidFill>
                  <a:srgbClr val="000000"/>
                </a:solidFill>
                <a:latin typeface="Times New Roman"/>
                <a:ea typeface="Times New Roman"/>
                <a:cs typeface="Times New Roman"/>
                <a:sym typeface="Times New Roman"/>
              </a:rPr>
              <a:t>Professionalism:</a:t>
            </a:r>
            <a:r>
              <a:rPr lang="en" sz="1100">
                <a:solidFill>
                  <a:srgbClr val="000000"/>
                </a:solidFill>
                <a:latin typeface="Times New Roman"/>
                <a:ea typeface="Times New Roman"/>
                <a:cs typeface="Times New Roman"/>
                <a:sym typeface="Times New Roman"/>
              </a:rPr>
              <a:t> Which includes everything from maintaining great quality and creating our very best designs.</a:t>
            </a:r>
            <a:endParaRPr sz="1100">
              <a:solidFill>
                <a:srgbClr val="000000"/>
              </a:solidFill>
              <a:latin typeface="Times New Roman"/>
              <a:ea typeface="Times New Roman"/>
              <a:cs typeface="Times New Roman"/>
              <a:sym typeface="Times New Roman"/>
            </a:endParaRPr>
          </a:p>
          <a:p>
            <a:pPr indent="-298450" lvl="0" marL="457200" rtl="0" algn="l">
              <a:lnSpc>
                <a:spcPct val="200000"/>
              </a:lnSpc>
              <a:spcBef>
                <a:spcPts val="0"/>
              </a:spcBef>
              <a:spcAft>
                <a:spcPts val="0"/>
              </a:spcAft>
              <a:buClr>
                <a:srgbClr val="000000"/>
              </a:buClr>
              <a:buSzPts val="1100"/>
              <a:buFont typeface="Arial"/>
              <a:buAutoNum type="arabicPeriod"/>
            </a:pPr>
            <a:r>
              <a:rPr b="1" lang="en" sz="1100">
                <a:solidFill>
                  <a:srgbClr val="000000"/>
                </a:solidFill>
                <a:latin typeface="Times New Roman"/>
                <a:ea typeface="Times New Roman"/>
                <a:cs typeface="Times New Roman"/>
                <a:sym typeface="Times New Roman"/>
              </a:rPr>
              <a:t>Individual Attention:</a:t>
            </a:r>
            <a:r>
              <a:rPr lang="en" sz="1100">
                <a:solidFill>
                  <a:srgbClr val="000000"/>
                </a:solidFill>
                <a:latin typeface="Times New Roman"/>
                <a:ea typeface="Times New Roman"/>
                <a:cs typeface="Times New Roman"/>
                <a:sym typeface="Times New Roman"/>
              </a:rPr>
              <a:t> Each client's experience will be tailored to his or her’s preference.</a:t>
            </a:r>
            <a:endParaRPr sz="1100">
              <a:solidFill>
                <a:srgbClr val="000000"/>
              </a:solidFill>
              <a:latin typeface="Times New Roman"/>
              <a:ea typeface="Times New Roman"/>
              <a:cs typeface="Times New Roman"/>
              <a:sym typeface="Times New Roman"/>
            </a:endParaRPr>
          </a:p>
          <a:p>
            <a:pPr indent="-298450" lvl="0" marL="457200" rtl="0" algn="l">
              <a:lnSpc>
                <a:spcPct val="200000"/>
              </a:lnSpc>
              <a:spcBef>
                <a:spcPts val="0"/>
              </a:spcBef>
              <a:spcAft>
                <a:spcPts val="0"/>
              </a:spcAft>
              <a:buClr>
                <a:srgbClr val="000000"/>
              </a:buClr>
              <a:buSzPts val="1100"/>
              <a:buFont typeface="Arial"/>
              <a:buAutoNum type="arabicPeriod"/>
            </a:pPr>
            <a:r>
              <a:rPr b="1" lang="en" sz="1100">
                <a:solidFill>
                  <a:srgbClr val="000000"/>
                </a:solidFill>
                <a:latin typeface="Times New Roman"/>
                <a:ea typeface="Times New Roman"/>
                <a:cs typeface="Times New Roman"/>
                <a:sym typeface="Times New Roman"/>
              </a:rPr>
              <a:t>Repeat business/Recommendations:</a:t>
            </a:r>
            <a:r>
              <a:rPr lang="en" sz="1100">
                <a:solidFill>
                  <a:srgbClr val="000000"/>
                </a:solidFill>
                <a:latin typeface="Times New Roman"/>
                <a:ea typeface="Times New Roman"/>
                <a:cs typeface="Times New Roman"/>
                <a:sym typeface="Times New Roman"/>
              </a:rPr>
              <a:t> Giving the kind of service that brings people wanting to keep shopping with us. Even if we expand and venture on to other items of clothing they will have loyalty to our company.</a:t>
            </a:r>
            <a:endParaRPr sz="1100">
              <a:solidFill>
                <a:srgbClr val="000000"/>
              </a:solidFill>
              <a:latin typeface="Times New Roman"/>
              <a:ea typeface="Times New Roman"/>
              <a:cs typeface="Times New Roman"/>
              <a:sym typeface="Times New Roman"/>
            </a:endParaRPr>
          </a:p>
          <a:p>
            <a:pPr indent="-298450" lvl="0" marL="457200" rtl="0" algn="l">
              <a:lnSpc>
                <a:spcPct val="200000"/>
              </a:lnSpc>
              <a:spcBef>
                <a:spcPts val="0"/>
              </a:spcBef>
              <a:spcAft>
                <a:spcPts val="0"/>
              </a:spcAft>
              <a:buClr>
                <a:srgbClr val="000000"/>
              </a:buClr>
              <a:buSzPts val="1100"/>
              <a:buFont typeface="Arial"/>
              <a:buAutoNum type="arabicPeriod"/>
            </a:pPr>
            <a:r>
              <a:rPr b="1" lang="en" sz="1100">
                <a:solidFill>
                  <a:srgbClr val="000000"/>
                </a:solidFill>
                <a:latin typeface="Times New Roman"/>
                <a:ea typeface="Times New Roman"/>
                <a:cs typeface="Times New Roman"/>
                <a:sym typeface="Times New Roman"/>
              </a:rPr>
              <a:t>Fantastic Location:</a:t>
            </a:r>
            <a:r>
              <a:rPr lang="en" sz="1100">
                <a:solidFill>
                  <a:srgbClr val="000000"/>
                </a:solidFill>
                <a:latin typeface="Times New Roman"/>
                <a:ea typeface="Times New Roman"/>
                <a:cs typeface="Times New Roman"/>
                <a:sym typeface="Times New Roman"/>
              </a:rPr>
              <a:t>  Located in NYC however, Pop-up shops will be introduced in other states that are necessary </a:t>
            </a:r>
            <a:endParaRPr sz="1100">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Competitors with Comparable products</a:t>
            </a:r>
            <a:endParaRPr/>
          </a:p>
        </p:txBody>
      </p:sp>
      <p:sp>
        <p:nvSpPr>
          <p:cNvPr id="110" name="Google Shape;110;p17"/>
          <p:cNvSpPr txBox="1"/>
          <p:nvPr>
            <p:ph idx="1" type="body"/>
          </p:nvPr>
        </p:nvSpPr>
        <p:spPr>
          <a:xfrm>
            <a:off x="311700" y="1152475"/>
            <a:ext cx="4278600" cy="2098800"/>
          </a:xfrm>
          <a:prstGeom prst="rect">
            <a:avLst/>
          </a:prstGeom>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Times New Roman"/>
                <a:ea typeface="Times New Roman"/>
                <a:cs typeface="Times New Roman"/>
                <a:sym typeface="Times New Roman"/>
              </a:rPr>
              <a:t>Canada Goose- </a:t>
            </a:r>
            <a:r>
              <a:rPr i="1" lang="en" sz="1600">
                <a:latin typeface="Times New Roman"/>
                <a:ea typeface="Times New Roman"/>
                <a:cs typeface="Times New Roman"/>
                <a:sym typeface="Times New Roman"/>
              </a:rPr>
              <a:t>Designer priced brand</a:t>
            </a:r>
            <a:endParaRPr i="1" sz="16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600">
                <a:latin typeface="Times New Roman"/>
                <a:ea typeface="Times New Roman"/>
                <a:cs typeface="Times New Roman"/>
                <a:sym typeface="Times New Roman"/>
              </a:rPr>
              <a:t>Warm and protective winter coats</a:t>
            </a:r>
            <a:endParaRPr sz="1600">
              <a:latin typeface="Times New Roman"/>
              <a:ea typeface="Times New Roman"/>
              <a:cs typeface="Times New Roman"/>
              <a:sym typeface="Times New Roman"/>
            </a:endParaRPr>
          </a:p>
          <a:p>
            <a:pPr indent="-330200" lvl="0" marL="457200" rtl="0" algn="l">
              <a:lnSpc>
                <a:spcPct val="100000"/>
              </a:lnSpc>
              <a:spcBef>
                <a:spcPts val="1600"/>
              </a:spcBef>
              <a:spcAft>
                <a:spcPts val="0"/>
              </a:spcAft>
              <a:buSzPts val="1600"/>
              <a:buFont typeface="Times New Roman"/>
              <a:buChar char="●"/>
            </a:pPr>
            <a:r>
              <a:rPr lang="en" sz="1600">
                <a:latin typeface="Times New Roman"/>
                <a:ea typeface="Times New Roman"/>
                <a:cs typeface="Times New Roman"/>
                <a:sym typeface="Times New Roman"/>
              </a:rPr>
              <a:t>Pros: Good for harsh weather conditions</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Cons: uses real fur and goose feather based down, very similar coat styles</a:t>
            </a:r>
            <a:endParaRPr sz="1600">
              <a:latin typeface="Times New Roman"/>
              <a:ea typeface="Times New Roman"/>
              <a:cs typeface="Times New Roman"/>
              <a:sym typeface="Times New Roman"/>
            </a:endParaRPr>
          </a:p>
          <a:p>
            <a:pPr indent="0" lvl="0" marL="0" rtl="0" algn="l">
              <a:lnSpc>
                <a:spcPct val="100000"/>
              </a:lnSpc>
              <a:spcBef>
                <a:spcPts val="1600"/>
              </a:spcBef>
              <a:spcAft>
                <a:spcPts val="1600"/>
              </a:spcAft>
              <a:buNone/>
            </a:pPr>
            <a:r>
              <a:t/>
            </a:r>
            <a:endParaRPr>
              <a:latin typeface="Times New Roman"/>
              <a:ea typeface="Times New Roman"/>
              <a:cs typeface="Times New Roman"/>
              <a:sym typeface="Times New Roman"/>
            </a:endParaRPr>
          </a:p>
        </p:txBody>
      </p:sp>
      <p:sp>
        <p:nvSpPr>
          <p:cNvPr id="111" name="Google Shape;111;p17"/>
          <p:cNvSpPr txBox="1"/>
          <p:nvPr>
            <p:ph idx="1" type="body"/>
          </p:nvPr>
        </p:nvSpPr>
        <p:spPr>
          <a:xfrm>
            <a:off x="4590300" y="1152475"/>
            <a:ext cx="4278600" cy="2098800"/>
          </a:xfrm>
          <a:prstGeom prst="rect">
            <a:avLst/>
          </a:prstGeom>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Times New Roman"/>
                <a:ea typeface="Times New Roman"/>
                <a:cs typeface="Times New Roman"/>
                <a:sym typeface="Times New Roman"/>
              </a:rPr>
              <a:t>Moncler- </a:t>
            </a:r>
            <a:r>
              <a:rPr i="1" lang="en" sz="1600">
                <a:latin typeface="Times New Roman"/>
                <a:ea typeface="Times New Roman"/>
                <a:cs typeface="Times New Roman"/>
                <a:sym typeface="Times New Roman"/>
              </a:rPr>
              <a:t>Designer priced brand</a:t>
            </a:r>
            <a:endParaRPr i="1" sz="16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600">
                <a:latin typeface="Times New Roman"/>
                <a:ea typeface="Times New Roman"/>
                <a:cs typeface="Times New Roman"/>
                <a:sym typeface="Times New Roman"/>
              </a:rPr>
              <a:t>Style and warmth</a:t>
            </a:r>
            <a:endParaRPr sz="1600">
              <a:latin typeface="Times New Roman"/>
              <a:ea typeface="Times New Roman"/>
              <a:cs typeface="Times New Roman"/>
              <a:sym typeface="Times New Roman"/>
            </a:endParaRPr>
          </a:p>
          <a:p>
            <a:pPr indent="-330200" lvl="0" marL="457200" rtl="0" algn="l">
              <a:lnSpc>
                <a:spcPct val="100000"/>
              </a:lnSpc>
              <a:spcBef>
                <a:spcPts val="1600"/>
              </a:spcBef>
              <a:spcAft>
                <a:spcPts val="0"/>
              </a:spcAft>
              <a:buSzPts val="1600"/>
              <a:buFont typeface="Times New Roman"/>
              <a:buChar char="●"/>
            </a:pPr>
            <a:r>
              <a:rPr lang="en" sz="1600">
                <a:latin typeface="Times New Roman"/>
                <a:ea typeface="Times New Roman"/>
                <a:cs typeface="Times New Roman"/>
                <a:sym typeface="Times New Roman"/>
              </a:rPr>
              <a:t>Pros: Lightweight, comfortable, warm, more styles</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Cons: Goose feather down, voluminous styles</a:t>
            </a:r>
            <a:endParaRPr sz="1600">
              <a:latin typeface="Times New Roman"/>
              <a:ea typeface="Times New Roman"/>
              <a:cs typeface="Times New Roman"/>
              <a:sym typeface="Times New Roman"/>
            </a:endParaRPr>
          </a:p>
        </p:txBody>
      </p:sp>
      <p:sp>
        <p:nvSpPr>
          <p:cNvPr id="112" name="Google Shape;112;p17"/>
          <p:cNvSpPr txBox="1"/>
          <p:nvPr/>
        </p:nvSpPr>
        <p:spPr>
          <a:xfrm>
            <a:off x="236575" y="3385950"/>
            <a:ext cx="5765100" cy="915300"/>
          </a:xfrm>
          <a:prstGeom prst="rect">
            <a:avLst/>
          </a:prstGeom>
          <a:noFill/>
          <a:ln cap="flat" cmpd="sng" w="19050">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Times New Roman"/>
                <a:ea typeface="Times New Roman"/>
                <a:cs typeface="Times New Roman"/>
                <a:sym typeface="Times New Roman"/>
              </a:rPr>
              <a:t>H&amp;H difference: use animal friendly materials, Fuego Technology fabrics, manipulatable, various coat designs, less expensive</a:t>
            </a:r>
            <a:endParaRPr sz="1800">
              <a:solidFill>
                <a:schemeClr val="dk2"/>
              </a:solidFill>
              <a:latin typeface="Times New Roman"/>
              <a:ea typeface="Times New Roman"/>
              <a:cs typeface="Times New Roman"/>
              <a:sym typeface="Times New Roman"/>
            </a:endParaRPr>
          </a:p>
          <a:p>
            <a:pPr indent="0" lvl="0" marL="0" rtl="0" algn="l">
              <a:spcBef>
                <a:spcPts val="1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204015" y="197969"/>
            <a:ext cx="8520600" cy="6078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t>Crop Bubble Puffer Jacket</a:t>
            </a:r>
            <a:endParaRPr sz="2000"/>
          </a:p>
        </p:txBody>
      </p:sp>
      <p:sp>
        <p:nvSpPr>
          <p:cNvPr id="118" name="Google Shape;118;p18"/>
          <p:cNvSpPr txBox="1"/>
          <p:nvPr>
            <p:ph idx="1" type="body"/>
          </p:nvPr>
        </p:nvSpPr>
        <p:spPr>
          <a:xfrm>
            <a:off x="4365900" y="1025575"/>
            <a:ext cx="4778100" cy="37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For our </a:t>
            </a:r>
            <a:r>
              <a:rPr lang="en">
                <a:latin typeface="Times New Roman"/>
                <a:ea typeface="Times New Roman"/>
                <a:cs typeface="Times New Roman"/>
                <a:sym typeface="Times New Roman"/>
              </a:rPr>
              <a:t>trendy woman that loves cropped no matter the season.</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Key components are warmth retention and handling weather elements.</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The Nylon shell is filled with Primaloft fiber as an alternative to down feathers.</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Calculated cost to make $80.20</a:t>
            </a:r>
            <a:endParaRPr>
              <a:latin typeface="Times New Roman"/>
              <a:ea typeface="Times New Roman"/>
              <a:cs typeface="Times New Roman"/>
              <a:sym typeface="Times New Roman"/>
            </a:endParaRPr>
          </a:p>
          <a:p>
            <a:pPr indent="0" lvl="0" marL="0" rtl="0" algn="l">
              <a:spcBef>
                <a:spcPts val="1600"/>
              </a:spcBef>
              <a:spcAft>
                <a:spcPts val="1600"/>
              </a:spcAft>
              <a:buNone/>
            </a:pPr>
            <a:r>
              <a:rPr lang="en">
                <a:latin typeface="Times New Roman"/>
                <a:ea typeface="Times New Roman"/>
                <a:cs typeface="Times New Roman"/>
                <a:sym typeface="Times New Roman"/>
              </a:rPr>
              <a:t>Retailed at Haute &amp; Hoot for $175.00</a:t>
            </a:r>
            <a:endParaRPr>
              <a:latin typeface="Times New Roman"/>
              <a:ea typeface="Times New Roman"/>
              <a:cs typeface="Times New Roman"/>
              <a:sym typeface="Times New Roman"/>
            </a:endParaRPr>
          </a:p>
        </p:txBody>
      </p:sp>
      <p:pic>
        <p:nvPicPr>
          <p:cNvPr id="119" name="Google Shape;119;p18"/>
          <p:cNvPicPr preferRelativeResize="0"/>
          <p:nvPr/>
        </p:nvPicPr>
        <p:blipFill>
          <a:blip r:embed="rId3">
            <a:alphaModFix/>
          </a:blip>
          <a:stretch>
            <a:fillRect/>
          </a:stretch>
        </p:blipFill>
        <p:spPr>
          <a:xfrm>
            <a:off x="0" y="705876"/>
            <a:ext cx="4239349" cy="4387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216226" y="148702"/>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Faux Fur Coat “Super Cozy”</a:t>
            </a:r>
            <a:endParaRPr/>
          </a:p>
        </p:txBody>
      </p:sp>
      <p:sp>
        <p:nvSpPr>
          <p:cNvPr id="125" name="Google Shape;125;p19"/>
          <p:cNvSpPr txBox="1"/>
          <p:nvPr>
            <p:ph idx="1" type="body"/>
          </p:nvPr>
        </p:nvSpPr>
        <p:spPr>
          <a:xfrm>
            <a:off x="4113900" y="956225"/>
            <a:ext cx="5030100" cy="3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Our trendy woman’s </a:t>
            </a:r>
            <a:r>
              <a:rPr lang="en">
                <a:latin typeface="Times New Roman"/>
                <a:ea typeface="Times New Roman"/>
                <a:cs typeface="Times New Roman"/>
                <a:sym typeface="Times New Roman"/>
              </a:rPr>
              <a:t>statement piece </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On the current trend color: red.</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Outer fabric a heavyweight, super soft faux fur.</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 Inner lining a breathable, waterproof polyester.</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Also doubles as a inner shell when reversed.</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Calculated cost to make $100.19</a:t>
            </a:r>
            <a:endParaRPr>
              <a:latin typeface="Times New Roman"/>
              <a:ea typeface="Times New Roman"/>
              <a:cs typeface="Times New Roman"/>
              <a:sym typeface="Times New Roman"/>
            </a:endParaRPr>
          </a:p>
          <a:p>
            <a:pPr indent="0" lvl="0" marL="0" rtl="0" algn="l">
              <a:spcBef>
                <a:spcPts val="1600"/>
              </a:spcBef>
              <a:spcAft>
                <a:spcPts val="1600"/>
              </a:spcAft>
              <a:buNone/>
            </a:pPr>
            <a:r>
              <a:rPr lang="en">
                <a:latin typeface="Times New Roman"/>
                <a:ea typeface="Times New Roman"/>
                <a:cs typeface="Times New Roman"/>
                <a:sym typeface="Times New Roman"/>
              </a:rPr>
              <a:t>Retailed at Haute &amp; Hoot for $215</a:t>
            </a:r>
            <a:endParaRPr>
              <a:latin typeface="Times New Roman"/>
              <a:ea typeface="Times New Roman"/>
              <a:cs typeface="Times New Roman"/>
              <a:sym typeface="Times New Roman"/>
            </a:endParaRPr>
          </a:p>
        </p:txBody>
      </p:sp>
      <p:pic>
        <p:nvPicPr>
          <p:cNvPr id="126" name="Google Shape;126;p19"/>
          <p:cNvPicPr preferRelativeResize="0"/>
          <p:nvPr/>
        </p:nvPicPr>
        <p:blipFill>
          <a:blip r:embed="rId3">
            <a:alphaModFix/>
          </a:blip>
          <a:stretch>
            <a:fillRect/>
          </a:stretch>
        </p:blipFill>
        <p:spPr>
          <a:xfrm>
            <a:off x="0" y="707100"/>
            <a:ext cx="3036725" cy="4384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311700" y="119827"/>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Deconstructed Trench Coat</a:t>
            </a:r>
            <a:endParaRPr/>
          </a:p>
        </p:txBody>
      </p:sp>
      <p:sp>
        <p:nvSpPr>
          <p:cNvPr id="132" name="Google Shape;132;p20"/>
          <p:cNvSpPr txBox="1"/>
          <p:nvPr>
            <p:ph idx="1" type="body"/>
          </p:nvPr>
        </p:nvSpPr>
        <p:spPr>
          <a:xfrm>
            <a:off x="4161001" y="902250"/>
            <a:ext cx="46713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For our our lover of all things </a:t>
            </a:r>
            <a:r>
              <a:rPr lang="en">
                <a:latin typeface="Times New Roman"/>
                <a:ea typeface="Times New Roman"/>
                <a:cs typeface="Times New Roman"/>
                <a:sym typeface="Times New Roman"/>
              </a:rPr>
              <a:t>minimalistic, and high end.</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Our take on deconstructed, lightweight, without a lining.</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Made of a waterproof nylon material</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Calculated cost to make $30.38</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Retailed at Haute &amp; Hoot for $75</a:t>
            </a:r>
            <a:endParaRPr>
              <a:latin typeface="Times New Roman"/>
              <a:ea typeface="Times New Roman"/>
              <a:cs typeface="Times New Roman"/>
              <a:sym typeface="Times New Roman"/>
            </a:endParaRPr>
          </a:p>
          <a:p>
            <a:pPr indent="0" lvl="0" marL="0" rtl="0" algn="l">
              <a:spcBef>
                <a:spcPts val="1600"/>
              </a:spcBef>
              <a:spcAft>
                <a:spcPts val="1600"/>
              </a:spcAft>
              <a:buNone/>
            </a:pPr>
            <a:r>
              <a:t/>
            </a:r>
            <a:endParaRPr>
              <a:latin typeface="Times New Roman"/>
              <a:ea typeface="Times New Roman"/>
              <a:cs typeface="Times New Roman"/>
              <a:sym typeface="Times New Roman"/>
            </a:endParaRPr>
          </a:p>
        </p:txBody>
      </p:sp>
      <p:pic>
        <p:nvPicPr>
          <p:cNvPr id="133" name="Google Shape;133;p20"/>
          <p:cNvPicPr preferRelativeResize="0"/>
          <p:nvPr/>
        </p:nvPicPr>
        <p:blipFill>
          <a:blip r:embed="rId3">
            <a:alphaModFix/>
          </a:blip>
          <a:stretch>
            <a:fillRect/>
          </a:stretch>
        </p:blipFill>
        <p:spPr>
          <a:xfrm>
            <a:off x="0" y="727617"/>
            <a:ext cx="2882850" cy="4358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11700" y="23306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Inner Shells</a:t>
            </a:r>
            <a:endParaRPr/>
          </a:p>
          <a:p>
            <a:pPr indent="0" lvl="0" marL="0" rtl="0" algn="l">
              <a:spcBef>
                <a:spcPts val="0"/>
              </a:spcBef>
              <a:spcAft>
                <a:spcPts val="0"/>
              </a:spcAft>
              <a:buNone/>
            </a:pPr>
            <a:r>
              <a:t/>
            </a:r>
            <a:endParaRPr/>
          </a:p>
        </p:txBody>
      </p:sp>
      <p:sp>
        <p:nvSpPr>
          <p:cNvPr id="139" name="Google Shape;139;p21"/>
          <p:cNvSpPr txBox="1"/>
          <p:nvPr>
            <p:ph idx="1" type="body"/>
          </p:nvPr>
        </p:nvSpPr>
        <p:spPr>
          <a:xfrm>
            <a:off x="5279750" y="301548"/>
            <a:ext cx="3651000" cy="4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Made in a variety of colors, our inner shells can be worn as vest, but their</a:t>
            </a:r>
            <a:r>
              <a:rPr lang="en" sz="1600"/>
              <a:t> main feature is to be interchangeable in our coat and jacket garment.</a:t>
            </a:r>
            <a:endParaRPr sz="1600"/>
          </a:p>
          <a:p>
            <a:pPr indent="0" lvl="0" marL="0" rtl="0" algn="l">
              <a:spcBef>
                <a:spcPts val="1600"/>
              </a:spcBef>
              <a:spcAft>
                <a:spcPts val="0"/>
              </a:spcAft>
              <a:buNone/>
            </a:pPr>
            <a:r>
              <a:rPr lang="en" sz="1600">
                <a:latin typeface="Times New Roman"/>
                <a:ea typeface="Times New Roman"/>
                <a:cs typeface="Times New Roman"/>
                <a:sym typeface="Times New Roman"/>
              </a:rPr>
              <a:t>Calculated cost to make “Toasty” 3oz ”$59.96</a:t>
            </a:r>
            <a:endParaRPr sz="1600">
              <a:latin typeface="Times New Roman"/>
              <a:ea typeface="Times New Roman"/>
              <a:cs typeface="Times New Roman"/>
              <a:sym typeface="Times New Roman"/>
            </a:endParaRPr>
          </a:p>
          <a:p>
            <a:pPr indent="0" lvl="0" marL="0" rtl="0" algn="l">
              <a:spcBef>
                <a:spcPts val="1600"/>
              </a:spcBef>
              <a:spcAft>
                <a:spcPts val="0"/>
              </a:spcAft>
              <a:buNone/>
            </a:pPr>
            <a:r>
              <a:rPr lang="en" sz="1600">
                <a:latin typeface="Times New Roman"/>
                <a:ea typeface="Times New Roman"/>
                <a:cs typeface="Times New Roman"/>
                <a:sym typeface="Times New Roman"/>
              </a:rPr>
              <a:t>Retailed at Haute &amp; Hoot for $130</a:t>
            </a:r>
            <a:endParaRPr sz="1600">
              <a:latin typeface="Times New Roman"/>
              <a:ea typeface="Times New Roman"/>
              <a:cs typeface="Times New Roman"/>
              <a:sym typeface="Times New Roman"/>
            </a:endParaRPr>
          </a:p>
          <a:p>
            <a:pPr indent="0" lvl="0" marL="0" rtl="0" algn="l">
              <a:spcBef>
                <a:spcPts val="1600"/>
              </a:spcBef>
              <a:spcAft>
                <a:spcPts val="0"/>
              </a:spcAft>
              <a:buNone/>
            </a:pPr>
            <a:r>
              <a:rPr lang="en" sz="1600">
                <a:latin typeface="Times New Roman"/>
                <a:ea typeface="Times New Roman"/>
                <a:cs typeface="Times New Roman"/>
                <a:sym typeface="Times New Roman"/>
              </a:rPr>
              <a:t>Calculated cost to make “Fuego”6oz $68.46</a:t>
            </a:r>
            <a:endParaRPr sz="1600">
              <a:latin typeface="Times New Roman"/>
              <a:ea typeface="Times New Roman"/>
              <a:cs typeface="Times New Roman"/>
              <a:sym typeface="Times New Roman"/>
            </a:endParaRPr>
          </a:p>
          <a:p>
            <a:pPr indent="0" lvl="0" marL="0" rtl="0" algn="l">
              <a:spcBef>
                <a:spcPts val="1600"/>
              </a:spcBef>
              <a:spcAft>
                <a:spcPts val="0"/>
              </a:spcAft>
              <a:buNone/>
            </a:pPr>
            <a:r>
              <a:rPr lang="en" sz="1600">
                <a:latin typeface="Times New Roman"/>
                <a:ea typeface="Times New Roman"/>
                <a:cs typeface="Times New Roman"/>
                <a:sym typeface="Times New Roman"/>
              </a:rPr>
              <a:t>Retailed at Haute &amp; Hoot for $150</a:t>
            </a:r>
            <a:endParaRPr sz="1600">
              <a:latin typeface="Times New Roman"/>
              <a:ea typeface="Times New Roman"/>
              <a:cs typeface="Times New Roman"/>
              <a:sym typeface="Times New Roman"/>
            </a:endParaRPr>
          </a:p>
          <a:p>
            <a:pPr indent="0" lvl="0" marL="0" rtl="0" algn="l">
              <a:spcBef>
                <a:spcPts val="1600"/>
              </a:spcBef>
              <a:spcAft>
                <a:spcPts val="1600"/>
              </a:spcAft>
              <a:buNone/>
            </a:pPr>
            <a:r>
              <a:t/>
            </a:r>
            <a:endParaRPr>
              <a:latin typeface="Times New Roman"/>
              <a:ea typeface="Times New Roman"/>
              <a:cs typeface="Times New Roman"/>
              <a:sym typeface="Times New Roman"/>
            </a:endParaRPr>
          </a:p>
        </p:txBody>
      </p:sp>
      <p:pic>
        <p:nvPicPr>
          <p:cNvPr id="140" name="Google Shape;140;p21"/>
          <p:cNvPicPr preferRelativeResize="0"/>
          <p:nvPr/>
        </p:nvPicPr>
        <p:blipFill>
          <a:blip r:embed="rId3">
            <a:alphaModFix/>
          </a:blip>
          <a:stretch>
            <a:fillRect/>
          </a:stretch>
        </p:blipFill>
        <p:spPr>
          <a:xfrm>
            <a:off x="159475" y="717396"/>
            <a:ext cx="5120275" cy="40924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