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753600" cy="7315200"/>
  <p:notesSz cx="6858000" cy="9144000"/>
  <p:embeddedFontLst>
    <p:embeddedFont>
      <p:font typeface="Aileron Thin" pitchFamily="2" charset="77"/>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Lato" panose="020F0502020204030203" pitchFamily="34" charset="77"/>
      <p:regular r:id="rId26"/>
      <p:bold r:id="rId27"/>
      <p:italic r:id="rId28"/>
      <p:boldItalic r:id="rId29"/>
    </p:embeddedFont>
    <p:embeddedFont>
      <p:font typeface="League Spartan" pitchFamily="2" charset="77"/>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56" autoAdjust="0"/>
  </p:normalViewPr>
  <p:slideViewPr>
    <p:cSldViewPr>
      <p:cViewPr varScale="1">
        <p:scale>
          <a:sx n="101" d="100"/>
          <a:sy n="101" d="100"/>
        </p:scale>
        <p:origin x="176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8467C-5614-4F43-A26D-13DF62E4E0D3}" type="datetimeFigureOut">
              <a:rPr lang="en-US" smtClean="0"/>
              <a:t>4/17/19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7FB05-E201-1641-9C23-C6D18EC2933F}" type="slidenum">
              <a:rPr lang="en-US" smtClean="0"/>
              <a:t>‹#›</a:t>
            </a:fld>
            <a:endParaRPr lang="en-US"/>
          </a:p>
        </p:txBody>
      </p:sp>
    </p:spTree>
    <p:extLst>
      <p:ext uri="{BB962C8B-B14F-4D97-AF65-F5344CB8AC3E}">
        <p14:creationId xmlns:p14="http://schemas.microsoft.com/office/powerpoint/2010/main" val="22266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7FB05-E201-1641-9C23-C6D18EC2933F}" type="slidenum">
              <a:rPr lang="en-US" smtClean="0"/>
              <a:t>6</a:t>
            </a:fld>
            <a:endParaRPr lang="en-US"/>
          </a:p>
        </p:txBody>
      </p:sp>
    </p:spTree>
    <p:extLst>
      <p:ext uri="{BB962C8B-B14F-4D97-AF65-F5344CB8AC3E}">
        <p14:creationId xmlns:p14="http://schemas.microsoft.com/office/powerpoint/2010/main" val="328015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HPULWYE28MW"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QUHZ5YP1E5G&amp;FEATURE=YOUTU.B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7R8jU_1ACRc"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remake.world/stories/news/there-are-hidden-chemicals-in-" TargetMode="External"/><Relationship Id="rId3" Type="http://schemas.openxmlformats.org/officeDocument/2006/relationships/hyperlink" Target="https://www.businessgreen.com/bg/news/3062698/fashion-industry-accounts-" TargetMode="External"/><Relationship Id="rId7" Type="http://schemas.openxmlformats.org/officeDocument/2006/relationships/hyperlink" Target="https://www.youtube.com/watch?v=7R8jU_1ACRc" TargetMode="External"/><Relationship Id="rId2" Type="http://schemas.openxmlformats.org/officeDocument/2006/relationships/hyperlink" Target="https://www.refinery29.com/en-us/water-consumption-fashion-industry" TargetMode="External"/><Relationship Id="rId1" Type="http://schemas.openxmlformats.org/officeDocument/2006/relationships/slideLayout" Target="../slideLayouts/slideLayout7.xml"/><Relationship Id="rId6" Type="http://schemas.openxmlformats.org/officeDocument/2006/relationships/hyperlink" Target="https://www.thepangaia.com/pages/technologies" TargetMode="External"/><Relationship Id="rId5" Type="http://schemas.openxmlformats.org/officeDocument/2006/relationships/hyperlink" Target="https://wearpact.com/about" TargetMode="External"/><Relationship Id="rId4" Type="http://schemas.openxmlformats.org/officeDocument/2006/relationships/hyperlink" Target="https://kotn.com/about" TargetMode="External"/><Relationship Id="rId9" Type="http://schemas.openxmlformats.org/officeDocument/2006/relationships/hyperlink" Target="https://marinedebris.noaa.gov/images/microplastics-national-park-beach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3F12"/>
        </a:solidFill>
        <a:effectLst/>
      </p:bgPr>
    </p:bg>
    <p:spTree>
      <p:nvGrpSpPr>
        <p:cNvPr id="1" name=""/>
        <p:cNvGrpSpPr/>
        <p:nvPr/>
      </p:nvGrpSpPr>
      <p:grpSpPr>
        <a:xfrm>
          <a:off x="0" y="0"/>
          <a:ext cx="0" cy="0"/>
          <a:chOff x="0" y="0"/>
          <a:chExt cx="0" cy="0"/>
        </a:xfrm>
      </p:grpSpPr>
      <p:grpSp>
        <p:nvGrpSpPr>
          <p:cNvPr id="2" name="Group 2"/>
          <p:cNvGrpSpPr/>
          <p:nvPr/>
        </p:nvGrpSpPr>
        <p:grpSpPr>
          <a:xfrm>
            <a:off x="-33929" y="-52383"/>
            <a:ext cx="9867300" cy="7412475"/>
            <a:chOff x="0" y="0"/>
            <a:chExt cx="13156400" cy="9883300"/>
          </a:xfrm>
        </p:grpSpPr>
        <p:pic>
          <p:nvPicPr>
            <p:cNvPr id="3" name="Picture 3"/>
            <p:cNvPicPr>
              <a:picLocks noChangeAspect="1"/>
            </p:cNvPicPr>
            <p:nvPr/>
          </p:nvPicPr>
          <p:blipFill>
            <a:blip r:embed="rId2"/>
            <a:srcRect l="5589" r="5589"/>
            <a:stretch>
              <a:fillRect/>
            </a:stretch>
          </p:blipFill>
          <p:spPr>
            <a:xfrm>
              <a:off x="0" y="0"/>
              <a:ext cx="13156400" cy="9883300"/>
            </a:xfrm>
            <a:prstGeom prst="rect">
              <a:avLst/>
            </a:prstGeom>
          </p:spPr>
        </p:pic>
      </p:grpSp>
      <p:grpSp>
        <p:nvGrpSpPr>
          <p:cNvPr id="4" name="Group 4"/>
          <p:cNvGrpSpPr/>
          <p:nvPr/>
        </p:nvGrpSpPr>
        <p:grpSpPr>
          <a:xfrm>
            <a:off x="4898689" y="-223265"/>
            <a:ext cx="5069294" cy="7695850"/>
            <a:chOff x="0" y="0"/>
            <a:chExt cx="6759058" cy="10261134"/>
          </a:xfrm>
        </p:grpSpPr>
        <p:sp>
          <p:nvSpPr>
            <p:cNvPr id="5" name="Freeform 5"/>
            <p:cNvSpPr/>
            <p:nvPr/>
          </p:nvSpPr>
          <p:spPr>
            <a:xfrm>
              <a:off x="0" y="0"/>
              <a:ext cx="6759058" cy="10261134"/>
            </a:xfrm>
            <a:custGeom>
              <a:avLst/>
              <a:gdLst/>
              <a:ahLst/>
              <a:cxnLst/>
              <a:rect l="l" t="t" r="r" b="b"/>
              <a:pathLst>
                <a:path w="6759058" h="10261134">
                  <a:moveTo>
                    <a:pt x="0" y="0"/>
                  </a:moveTo>
                  <a:lnTo>
                    <a:pt x="6759058" y="0"/>
                  </a:lnTo>
                  <a:lnTo>
                    <a:pt x="6759058" y="10261134"/>
                  </a:lnTo>
                  <a:lnTo>
                    <a:pt x="0" y="10261134"/>
                  </a:lnTo>
                  <a:close/>
                </a:path>
              </a:pathLst>
            </a:custGeom>
            <a:solidFill>
              <a:srgbClr val="AB7522">
                <a:alpha val="35686"/>
              </a:srgbClr>
            </a:solidFill>
          </p:spPr>
        </p:sp>
      </p:grpSp>
      <p:sp>
        <p:nvSpPr>
          <p:cNvPr id="6" name="TextBox 6"/>
          <p:cNvSpPr txBox="1"/>
          <p:nvPr/>
        </p:nvSpPr>
        <p:spPr>
          <a:xfrm>
            <a:off x="245388" y="1056488"/>
            <a:ext cx="9262824" cy="1259960"/>
          </a:xfrm>
          <a:prstGeom prst="rect">
            <a:avLst/>
          </a:prstGeom>
        </p:spPr>
        <p:txBody>
          <a:bodyPr lIns="0" tIns="0" rIns="0" bIns="0" rtlCol="0" anchor="t">
            <a:spAutoFit/>
          </a:bodyPr>
          <a:lstStyle/>
          <a:p>
            <a:pPr algn="ctr">
              <a:lnSpc>
                <a:spcPts val="3359"/>
              </a:lnSpc>
            </a:pPr>
            <a:r>
              <a:rPr lang="en-US" sz="2400" spc="79">
                <a:solidFill>
                  <a:srgbClr val="FFFFFF"/>
                </a:solidFill>
                <a:latin typeface="League Spartan"/>
              </a:rPr>
              <a:t>BRANDS THAT ARE CONSCIOUSLY TRYING TO CHANGE THE ENVIRONMENTAL DETRIMENT OF THE FASHION INDUSTRY</a:t>
            </a:r>
          </a:p>
        </p:txBody>
      </p:sp>
      <p:sp>
        <p:nvSpPr>
          <p:cNvPr id="7" name="TextBox 7"/>
          <p:cNvSpPr txBox="1"/>
          <p:nvPr/>
        </p:nvSpPr>
        <p:spPr>
          <a:xfrm>
            <a:off x="738322" y="3857342"/>
            <a:ext cx="8097178" cy="1128395"/>
          </a:xfrm>
          <a:prstGeom prst="rect">
            <a:avLst/>
          </a:prstGeom>
        </p:spPr>
        <p:txBody>
          <a:bodyPr lIns="0" tIns="0" rIns="0" bIns="0" rtlCol="0" anchor="t">
            <a:spAutoFit/>
          </a:bodyPr>
          <a:lstStyle/>
          <a:p>
            <a:pPr algn="ctr">
              <a:lnSpc>
                <a:spcPts val="4480"/>
              </a:lnSpc>
            </a:pPr>
            <a:r>
              <a:rPr lang="en-US" sz="3200" b="1" spc="-204">
                <a:solidFill>
                  <a:srgbClr val="FFFFFF"/>
                </a:solidFill>
                <a:latin typeface="Lato"/>
              </a:rPr>
              <a:t>WHAT ARE THE PROBLEMS  WE FACE &amp; WHAT  ARE THEY DOING TO ADDRESS THEM.</a:t>
            </a:r>
          </a:p>
        </p:txBody>
      </p:sp>
      <p:sp>
        <p:nvSpPr>
          <p:cNvPr id="8" name="TextBox 8"/>
          <p:cNvSpPr txBox="1"/>
          <p:nvPr/>
        </p:nvSpPr>
        <p:spPr>
          <a:xfrm>
            <a:off x="6102702" y="6172737"/>
            <a:ext cx="3650898" cy="547370"/>
          </a:xfrm>
          <a:prstGeom prst="rect">
            <a:avLst/>
          </a:prstGeom>
        </p:spPr>
        <p:txBody>
          <a:bodyPr lIns="0" tIns="0" rIns="0" bIns="0" rtlCol="0" anchor="t">
            <a:spAutoFit/>
          </a:bodyPr>
          <a:lstStyle/>
          <a:p>
            <a:pPr algn="ctr">
              <a:lnSpc>
                <a:spcPts val="4480"/>
              </a:lnSpc>
            </a:pPr>
            <a:r>
              <a:rPr lang="en-US" sz="3200" b="1" spc="-204">
                <a:solidFill>
                  <a:srgbClr val="FFFFFF"/>
                </a:solidFill>
                <a:latin typeface="Aileron Thin"/>
              </a:rPr>
              <a:t>RUTH JORDAN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1332" y="503765"/>
            <a:ext cx="6534150" cy="720725"/>
          </a:xfrm>
          <a:prstGeom prst="rect">
            <a:avLst/>
          </a:prstGeom>
        </p:spPr>
        <p:txBody>
          <a:bodyPr lIns="0" tIns="0" rIns="0" bIns="0" rtlCol="0" anchor="t">
            <a:spAutoFit/>
          </a:bodyPr>
          <a:lstStyle/>
          <a:p>
            <a:pPr algn="ctr">
              <a:lnSpc>
                <a:spcPts val="5500"/>
              </a:lnSpc>
            </a:pPr>
            <a:r>
              <a:rPr lang="en-US" sz="5000" spc="650">
                <a:solidFill>
                  <a:srgbClr val="253039"/>
                </a:solidFill>
                <a:latin typeface="League Spartan"/>
              </a:rPr>
              <a:t>KTON</a:t>
            </a:r>
          </a:p>
        </p:txBody>
      </p:sp>
      <p:sp>
        <p:nvSpPr>
          <p:cNvPr id="3" name="TextBox 3"/>
          <p:cNvSpPr txBox="1"/>
          <p:nvPr/>
        </p:nvSpPr>
        <p:spPr>
          <a:xfrm>
            <a:off x="-841948" y="1428679"/>
            <a:ext cx="6534150" cy="273685"/>
          </a:xfrm>
          <a:prstGeom prst="rect">
            <a:avLst/>
          </a:prstGeom>
        </p:spPr>
        <p:txBody>
          <a:bodyPr lIns="0" tIns="0" rIns="0" bIns="0" rtlCol="0" anchor="t">
            <a:spAutoFit/>
          </a:bodyPr>
          <a:lstStyle/>
          <a:p>
            <a:pPr algn="ctr">
              <a:lnSpc>
                <a:spcPts val="2240"/>
              </a:lnSpc>
            </a:pPr>
            <a:r>
              <a:rPr lang="en-US" sz="1600" b="1" spc="544">
                <a:solidFill>
                  <a:srgbClr val="253039"/>
                </a:solidFill>
                <a:latin typeface="Lato"/>
              </a:rPr>
              <a:t>WHAT THEY ARE DOING ?</a:t>
            </a:r>
          </a:p>
        </p:txBody>
      </p:sp>
      <p:sp>
        <p:nvSpPr>
          <p:cNvPr id="4" name="TextBox 4"/>
          <p:cNvSpPr txBox="1"/>
          <p:nvPr/>
        </p:nvSpPr>
        <p:spPr>
          <a:xfrm>
            <a:off x="186544" y="2188266"/>
            <a:ext cx="4975072" cy="4874096"/>
          </a:xfrm>
          <a:prstGeom prst="rect">
            <a:avLst/>
          </a:prstGeom>
        </p:spPr>
        <p:txBody>
          <a:bodyPr lIns="0" tIns="0" rIns="0" bIns="0" rtlCol="0" anchor="t">
            <a:spAutoFit/>
          </a:bodyPr>
          <a:lstStyle/>
          <a:p>
            <a:pPr>
              <a:lnSpc>
                <a:spcPts val="2380"/>
              </a:lnSpc>
            </a:pPr>
            <a:r>
              <a:rPr lang="en-US" sz="1556" b="1" spc="-62">
                <a:solidFill>
                  <a:srgbClr val="253039"/>
                </a:solidFill>
                <a:latin typeface="Lato"/>
              </a:rPr>
              <a:t>Working directly with Egypt's cotton farming families to rebuild the Egyptian Cotton industry and create better business pratices. </a:t>
            </a:r>
          </a:p>
          <a:p>
            <a:pPr>
              <a:lnSpc>
                <a:spcPts val="2380"/>
              </a:lnSpc>
            </a:pPr>
            <a:r>
              <a:rPr lang="en-US" sz="1556" b="1" spc="-62">
                <a:solidFill>
                  <a:srgbClr val="253039"/>
                </a:solidFill>
                <a:latin typeface="Lato"/>
              </a:rPr>
              <a:t>-They use the raw cotton, which is in the process of becoming 100% certified organic, bought directly from the families at set pricing to create their garments. </a:t>
            </a:r>
          </a:p>
          <a:p>
            <a:pPr>
              <a:lnSpc>
                <a:spcPts val="2380"/>
              </a:lnSpc>
            </a:pPr>
            <a:r>
              <a:rPr lang="en-US" sz="1556" b="1" spc="-62">
                <a:solidFill>
                  <a:srgbClr val="253039"/>
                </a:solidFill>
                <a:latin typeface="Lato"/>
              </a:rPr>
              <a:t>Fabric is sent out to their own cut- and sew factory, cutting out the middle man, and ensuring fair wages for workers.</a:t>
            </a:r>
          </a:p>
          <a:p>
            <a:pPr>
              <a:lnSpc>
                <a:spcPts val="2380"/>
              </a:lnSpc>
            </a:pPr>
            <a:endParaRPr lang="en-US" sz="1556" b="1" spc="-62">
              <a:solidFill>
                <a:srgbClr val="253039"/>
              </a:solidFill>
              <a:latin typeface="Lato"/>
            </a:endParaRPr>
          </a:p>
          <a:p>
            <a:pPr>
              <a:lnSpc>
                <a:spcPts val="2380"/>
              </a:lnSpc>
            </a:pPr>
            <a:r>
              <a:rPr lang="en-US" sz="1556" b="1" spc="-62">
                <a:solidFill>
                  <a:srgbClr val="253039"/>
                </a:solidFill>
                <a:latin typeface="Lato"/>
              </a:rPr>
              <a:t>They are a Certified B Corp  ensuring that the business has an equal responsibility to the community and the planet not just its share holders. </a:t>
            </a:r>
          </a:p>
          <a:p>
            <a:pPr>
              <a:lnSpc>
                <a:spcPts val="2380"/>
              </a:lnSpc>
            </a:pPr>
            <a:endParaRPr lang="en-US" sz="1556" b="1" spc="-62">
              <a:solidFill>
                <a:srgbClr val="253039"/>
              </a:solidFill>
              <a:latin typeface="Lato"/>
            </a:endParaRPr>
          </a:p>
          <a:p>
            <a:pPr>
              <a:lnSpc>
                <a:spcPts val="2380"/>
              </a:lnSpc>
            </a:pPr>
            <a:r>
              <a:rPr lang="en-US" sz="1556" b="1" spc="-62">
                <a:solidFill>
                  <a:srgbClr val="253039"/>
                </a:solidFill>
                <a:latin typeface="Lato"/>
              </a:rPr>
              <a:t>Price point: $28-80</a:t>
            </a:r>
          </a:p>
          <a:p>
            <a:pPr>
              <a:lnSpc>
                <a:spcPts val="2380"/>
              </a:lnSpc>
            </a:pPr>
            <a:r>
              <a:rPr lang="en-US" sz="1556" b="1" spc="-62">
                <a:solidFill>
                  <a:srgbClr val="253039"/>
                </a:solidFill>
                <a:latin typeface="Lato"/>
              </a:rPr>
              <a:t>Range: Women's &amp; Mens</a:t>
            </a:r>
          </a:p>
          <a:p>
            <a:pPr>
              <a:lnSpc>
                <a:spcPts val="2380"/>
              </a:lnSpc>
            </a:pPr>
            <a:r>
              <a:rPr lang="en-US" sz="1556" b="1" spc="-62">
                <a:solidFill>
                  <a:srgbClr val="253039"/>
                </a:solidFill>
                <a:latin typeface="Lato"/>
              </a:rPr>
              <a:t>(Kton, 2019)</a:t>
            </a:r>
          </a:p>
        </p:txBody>
      </p:sp>
      <p:pic>
        <p:nvPicPr>
          <p:cNvPr id="6" name="Picture 5" descr="kton brand clothing">
            <a:extLst>
              <a:ext uri="{FF2B5EF4-FFF2-40B4-BE49-F238E27FC236}">
                <a16:creationId xmlns:a16="http://schemas.microsoft.com/office/drawing/2014/main" id="{F40E5BDC-099B-C94D-837C-9295C8D5F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200400"/>
            <a:ext cx="2743200" cy="4114800"/>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F4A6F8CE-76A8-694D-B586-13730FEB5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0"/>
            <a:ext cx="2747699" cy="41215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4536" y="1272740"/>
            <a:ext cx="6534150" cy="273685"/>
          </a:xfrm>
          <a:prstGeom prst="rect">
            <a:avLst/>
          </a:prstGeom>
        </p:spPr>
        <p:txBody>
          <a:bodyPr lIns="0" tIns="0" rIns="0" bIns="0" rtlCol="0" anchor="t">
            <a:spAutoFit/>
          </a:bodyPr>
          <a:lstStyle/>
          <a:p>
            <a:pPr algn="ctr">
              <a:lnSpc>
                <a:spcPts val="2240"/>
              </a:lnSpc>
            </a:pPr>
            <a:r>
              <a:rPr lang="en-US" sz="1600" b="1" spc="544">
                <a:solidFill>
                  <a:srgbClr val="253039"/>
                </a:solidFill>
                <a:latin typeface="Lato"/>
              </a:rPr>
              <a:t>WHAT THEY ARE DOING ?</a:t>
            </a:r>
          </a:p>
        </p:txBody>
      </p:sp>
      <p:sp>
        <p:nvSpPr>
          <p:cNvPr id="3" name="TextBox 3"/>
          <p:cNvSpPr txBox="1"/>
          <p:nvPr/>
        </p:nvSpPr>
        <p:spPr>
          <a:xfrm>
            <a:off x="-133246" y="390207"/>
            <a:ext cx="6534150" cy="720725"/>
          </a:xfrm>
          <a:prstGeom prst="rect">
            <a:avLst/>
          </a:prstGeom>
        </p:spPr>
        <p:txBody>
          <a:bodyPr lIns="0" tIns="0" rIns="0" bIns="0" rtlCol="0" anchor="t">
            <a:spAutoFit/>
          </a:bodyPr>
          <a:lstStyle/>
          <a:p>
            <a:pPr algn="ctr">
              <a:lnSpc>
                <a:spcPts val="5500"/>
              </a:lnSpc>
            </a:pPr>
            <a:r>
              <a:rPr lang="en-US" sz="5000" spc="650">
                <a:solidFill>
                  <a:srgbClr val="253039"/>
                </a:solidFill>
                <a:latin typeface="League Spartan"/>
              </a:rPr>
              <a:t>PACT</a:t>
            </a:r>
          </a:p>
        </p:txBody>
      </p:sp>
      <p:sp>
        <p:nvSpPr>
          <p:cNvPr id="4" name="TextBox 4"/>
          <p:cNvSpPr txBox="1"/>
          <p:nvPr/>
        </p:nvSpPr>
        <p:spPr>
          <a:xfrm>
            <a:off x="186544" y="1885756"/>
            <a:ext cx="4975072" cy="4262635"/>
          </a:xfrm>
          <a:prstGeom prst="rect">
            <a:avLst/>
          </a:prstGeom>
        </p:spPr>
        <p:txBody>
          <a:bodyPr lIns="0" tIns="0" rIns="0" bIns="0" rtlCol="0" anchor="t">
            <a:spAutoFit/>
          </a:bodyPr>
          <a:lstStyle/>
          <a:p>
            <a:pPr>
              <a:lnSpc>
                <a:spcPts val="2380"/>
              </a:lnSpc>
            </a:pPr>
            <a:r>
              <a:rPr lang="en-US" sz="1556" b="1" spc="-62" dirty="0">
                <a:solidFill>
                  <a:srgbClr val="253039"/>
                </a:solidFill>
                <a:latin typeface="Lato"/>
              </a:rPr>
              <a:t>They are creating a PACT to be sustainable as, 48,890,679 Gallons of water have been saved by Pact customers thus far.</a:t>
            </a:r>
          </a:p>
          <a:p>
            <a:pPr>
              <a:lnSpc>
                <a:spcPts val="2380"/>
              </a:lnSpc>
            </a:pPr>
            <a:endParaRPr lang="en-US" sz="1556" b="1" spc="-62" dirty="0">
              <a:solidFill>
                <a:srgbClr val="253039"/>
              </a:solidFill>
              <a:latin typeface="Lato"/>
            </a:endParaRPr>
          </a:p>
          <a:p>
            <a:pPr>
              <a:lnSpc>
                <a:spcPts val="2380"/>
              </a:lnSpc>
            </a:pPr>
            <a:r>
              <a:rPr lang="en-US" sz="1556" b="1" spc="-62" dirty="0">
                <a:solidFill>
                  <a:srgbClr val="253039"/>
                </a:solidFill>
                <a:latin typeface="Lato"/>
              </a:rPr>
              <a:t>-They source only 100% organic cotton.</a:t>
            </a:r>
          </a:p>
          <a:p>
            <a:pPr>
              <a:lnSpc>
                <a:spcPts val="2380"/>
              </a:lnSpc>
            </a:pPr>
            <a:r>
              <a:rPr lang="en-US" sz="1556" b="1" spc="-62" dirty="0">
                <a:solidFill>
                  <a:srgbClr val="253039"/>
                </a:solidFill>
                <a:latin typeface="Lato"/>
              </a:rPr>
              <a:t>-Their Factory is Fair Trade Certified ensuring that wages are fair to those who work there. </a:t>
            </a:r>
          </a:p>
          <a:p>
            <a:pPr>
              <a:lnSpc>
                <a:spcPts val="2380"/>
              </a:lnSpc>
            </a:pPr>
            <a:r>
              <a:rPr lang="en-US" sz="1556" b="1" spc="-62" dirty="0">
                <a:solidFill>
                  <a:srgbClr val="253039"/>
                </a:solidFill>
                <a:latin typeface="Lato"/>
              </a:rPr>
              <a:t>-They don't use any toxic dyes in any of the garments made, and no pesticides as they only use organic cotton to make their garments.</a:t>
            </a:r>
          </a:p>
          <a:p>
            <a:pPr>
              <a:lnSpc>
                <a:spcPts val="2380"/>
              </a:lnSpc>
            </a:pPr>
            <a:endParaRPr lang="en-US" sz="1556" b="1" spc="-62" dirty="0">
              <a:solidFill>
                <a:srgbClr val="253039"/>
              </a:solidFill>
              <a:latin typeface="Lato"/>
            </a:endParaRPr>
          </a:p>
          <a:p>
            <a:pPr>
              <a:lnSpc>
                <a:spcPts val="2380"/>
              </a:lnSpc>
            </a:pPr>
            <a:endParaRPr lang="en-US" sz="1556" b="1" spc="-62" dirty="0">
              <a:solidFill>
                <a:srgbClr val="253039"/>
              </a:solidFill>
              <a:latin typeface="Lato"/>
            </a:endParaRPr>
          </a:p>
          <a:p>
            <a:pPr>
              <a:lnSpc>
                <a:spcPts val="2380"/>
              </a:lnSpc>
            </a:pPr>
            <a:r>
              <a:rPr lang="en-US" sz="1556" b="1" spc="-62" dirty="0">
                <a:solidFill>
                  <a:srgbClr val="253039"/>
                </a:solidFill>
                <a:latin typeface="Lato"/>
              </a:rPr>
              <a:t>Price point: $7-160</a:t>
            </a:r>
          </a:p>
          <a:p>
            <a:pPr>
              <a:lnSpc>
                <a:spcPts val="2380"/>
              </a:lnSpc>
            </a:pPr>
            <a:r>
              <a:rPr lang="en-US" sz="1556" b="1" spc="-62" dirty="0">
                <a:solidFill>
                  <a:srgbClr val="253039"/>
                </a:solidFill>
                <a:latin typeface="Lato"/>
              </a:rPr>
              <a:t>Range: Women's, Men's, Baby, Kids, &amp; Bedding</a:t>
            </a:r>
          </a:p>
          <a:p>
            <a:pPr>
              <a:lnSpc>
                <a:spcPts val="2380"/>
              </a:lnSpc>
            </a:pPr>
            <a:r>
              <a:rPr lang="en-US" sz="1556" b="1" spc="-62" dirty="0">
                <a:solidFill>
                  <a:srgbClr val="253039"/>
                </a:solidFill>
                <a:latin typeface="Lato"/>
              </a:rPr>
              <a:t>(Pact, 2019)</a:t>
            </a:r>
          </a:p>
        </p:txBody>
      </p:sp>
      <p:sp>
        <p:nvSpPr>
          <p:cNvPr id="5" name="TextBox 5"/>
          <p:cNvSpPr txBox="1"/>
          <p:nvPr/>
        </p:nvSpPr>
        <p:spPr>
          <a:xfrm rot="10800000" flipV="1">
            <a:off x="5308600" y="5257800"/>
            <a:ext cx="3914098" cy="526491"/>
          </a:xfrm>
          <a:prstGeom prst="rect">
            <a:avLst/>
          </a:prstGeom>
        </p:spPr>
        <p:txBody>
          <a:bodyPr wrap="square" lIns="0" tIns="0" rIns="0" bIns="0" rtlCol="0" anchor="t">
            <a:spAutoFit/>
          </a:bodyPr>
          <a:lstStyle/>
          <a:p>
            <a:pPr algn="ctr">
              <a:lnSpc>
                <a:spcPts val="2240"/>
              </a:lnSpc>
            </a:pPr>
            <a:r>
              <a:rPr lang="en-US" sz="1200" b="1" spc="544" dirty="0">
                <a:solidFill>
                  <a:srgbClr val="253039"/>
                </a:solidFill>
                <a:latin typeface="Lato"/>
                <a:hlinkClick r:id="rId2"/>
              </a:rPr>
              <a:t>HTTPS://WWW.YOUTUBE.COM/WATCH?V=HPULWYE28MW</a:t>
            </a:r>
            <a:endParaRPr lang="en-US" sz="1200" b="1" spc="544" dirty="0">
              <a:solidFill>
                <a:srgbClr val="253039"/>
              </a:solidFill>
              <a:latin typeface="Lato"/>
            </a:endParaRPr>
          </a:p>
        </p:txBody>
      </p:sp>
      <p:pic>
        <p:nvPicPr>
          <p:cNvPr id="7" name="Picture 6" descr="A person walking down the street&#10;&#10;Description automatically generated">
            <a:hlinkClick r:id="rId2"/>
            <a:extLst>
              <a:ext uri="{FF2B5EF4-FFF2-40B4-BE49-F238E27FC236}">
                <a16:creationId xmlns:a16="http://schemas.microsoft.com/office/drawing/2014/main" id="{9D7FA7F5-2DAA-2545-9F4E-5C6B250D6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848" y="2667000"/>
            <a:ext cx="3752850" cy="2501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4536" y="1272740"/>
            <a:ext cx="6534150" cy="273685"/>
          </a:xfrm>
          <a:prstGeom prst="rect">
            <a:avLst/>
          </a:prstGeom>
        </p:spPr>
        <p:txBody>
          <a:bodyPr lIns="0" tIns="0" rIns="0" bIns="0" rtlCol="0" anchor="t">
            <a:spAutoFit/>
          </a:bodyPr>
          <a:lstStyle/>
          <a:p>
            <a:pPr algn="ctr">
              <a:lnSpc>
                <a:spcPts val="2240"/>
              </a:lnSpc>
            </a:pPr>
            <a:r>
              <a:rPr lang="en-US" sz="1600" b="1" spc="544">
                <a:solidFill>
                  <a:srgbClr val="253039"/>
                </a:solidFill>
                <a:latin typeface="Lato"/>
              </a:rPr>
              <a:t>WHAT THEY ARE DOING ?</a:t>
            </a:r>
          </a:p>
        </p:txBody>
      </p:sp>
      <p:sp>
        <p:nvSpPr>
          <p:cNvPr id="3" name="TextBox 3"/>
          <p:cNvSpPr txBox="1"/>
          <p:nvPr/>
        </p:nvSpPr>
        <p:spPr>
          <a:xfrm>
            <a:off x="375002" y="390207"/>
            <a:ext cx="6534150" cy="720725"/>
          </a:xfrm>
          <a:prstGeom prst="rect">
            <a:avLst/>
          </a:prstGeom>
        </p:spPr>
        <p:txBody>
          <a:bodyPr lIns="0" tIns="0" rIns="0" bIns="0" rtlCol="0" anchor="t">
            <a:spAutoFit/>
          </a:bodyPr>
          <a:lstStyle/>
          <a:p>
            <a:pPr algn="ctr">
              <a:lnSpc>
                <a:spcPts val="5500"/>
              </a:lnSpc>
            </a:pPr>
            <a:r>
              <a:rPr lang="en-US" sz="5000" spc="650">
                <a:solidFill>
                  <a:srgbClr val="253039"/>
                </a:solidFill>
                <a:latin typeface="League Spartan"/>
              </a:rPr>
              <a:t>G-STAR RAW</a:t>
            </a:r>
          </a:p>
        </p:txBody>
      </p:sp>
      <p:sp>
        <p:nvSpPr>
          <p:cNvPr id="4" name="TextBox 4"/>
          <p:cNvSpPr txBox="1"/>
          <p:nvPr/>
        </p:nvSpPr>
        <p:spPr>
          <a:xfrm>
            <a:off x="214752" y="1863063"/>
            <a:ext cx="4975072" cy="4568365"/>
          </a:xfrm>
          <a:prstGeom prst="rect">
            <a:avLst/>
          </a:prstGeom>
        </p:spPr>
        <p:txBody>
          <a:bodyPr lIns="0" tIns="0" rIns="0" bIns="0" rtlCol="0" anchor="t">
            <a:spAutoFit/>
          </a:bodyPr>
          <a:lstStyle/>
          <a:p>
            <a:pPr>
              <a:lnSpc>
                <a:spcPts val="2380"/>
              </a:lnSpc>
            </a:pPr>
            <a:r>
              <a:rPr lang="en-US" sz="1556" b="1" spc="-62" dirty="0" err="1">
                <a:solidFill>
                  <a:srgbClr val="000000"/>
                </a:solidFill>
                <a:latin typeface="Lato"/>
              </a:rPr>
              <a:t>RFTPi</a:t>
            </a:r>
            <a:r>
              <a:rPr lang="en-US" sz="1556" b="1" spc="-62" dirty="0">
                <a:solidFill>
                  <a:srgbClr val="000000"/>
                </a:solidFill>
                <a:latin typeface="Lato"/>
              </a:rPr>
              <a:t> jeans by G-Star Elwood</a:t>
            </a:r>
          </a:p>
          <a:p>
            <a:pPr>
              <a:lnSpc>
                <a:spcPts val="2380"/>
              </a:lnSpc>
            </a:pPr>
            <a:r>
              <a:rPr lang="en-US" sz="1556" b="1" spc="-62" dirty="0">
                <a:solidFill>
                  <a:srgbClr val="000000"/>
                </a:solidFill>
                <a:latin typeface="Lato"/>
              </a:rPr>
              <a:t>'Most Sustainable Jeans Ever'</a:t>
            </a:r>
          </a:p>
          <a:p>
            <a:pPr>
              <a:lnSpc>
                <a:spcPts val="2380"/>
              </a:lnSpc>
            </a:pPr>
            <a:endParaRPr lang="en-US" sz="1556" b="1" spc="-62" dirty="0">
              <a:solidFill>
                <a:srgbClr val="000000"/>
              </a:solidFill>
              <a:latin typeface="Lato"/>
            </a:endParaRPr>
          </a:p>
          <a:p>
            <a:pPr>
              <a:lnSpc>
                <a:spcPts val="2380"/>
              </a:lnSpc>
            </a:pPr>
            <a:r>
              <a:rPr lang="en-US" sz="1556" b="1" spc="-62" dirty="0">
                <a:solidFill>
                  <a:srgbClr val="253039"/>
                </a:solidFill>
                <a:latin typeface="Lato"/>
              </a:rPr>
              <a:t>-They are made from 100% organic cotton.</a:t>
            </a:r>
          </a:p>
          <a:p>
            <a:pPr>
              <a:lnSpc>
                <a:spcPts val="2380"/>
              </a:lnSpc>
            </a:pPr>
            <a:r>
              <a:rPr lang="en-US" sz="1556" b="1" spc="-62" dirty="0">
                <a:solidFill>
                  <a:srgbClr val="253039"/>
                </a:solidFill>
                <a:latin typeface="Lato"/>
              </a:rPr>
              <a:t>-Dyed using the worlds cleanest Indigo dying technology to create its color, at 70% fewer chemicals and no salts.</a:t>
            </a:r>
          </a:p>
          <a:p>
            <a:pPr>
              <a:lnSpc>
                <a:spcPts val="2380"/>
              </a:lnSpc>
            </a:pPr>
            <a:r>
              <a:rPr lang="en-US" sz="1556" b="1" spc="-62" dirty="0">
                <a:solidFill>
                  <a:srgbClr val="253039"/>
                </a:solidFill>
                <a:latin typeface="Lato"/>
              </a:rPr>
              <a:t>-Utilizes sustainable washing techniques as it only uses 10 liters of water to wash throughout processing, while a regular pair of denim would use 40-70 liters of water .</a:t>
            </a:r>
          </a:p>
          <a:p>
            <a:pPr>
              <a:lnSpc>
                <a:spcPts val="2380"/>
              </a:lnSpc>
            </a:pPr>
            <a:r>
              <a:rPr lang="en-US" sz="1556" b="1" spc="-62" dirty="0">
                <a:solidFill>
                  <a:srgbClr val="253039"/>
                </a:solidFill>
                <a:latin typeface="Lato"/>
              </a:rPr>
              <a:t> -</a:t>
            </a:r>
            <a:r>
              <a:rPr lang="en-US" sz="1556" b="1" spc="-62" dirty="0" err="1">
                <a:solidFill>
                  <a:srgbClr val="253039"/>
                </a:solidFill>
                <a:latin typeface="Lato"/>
              </a:rPr>
              <a:t>Thats</a:t>
            </a:r>
            <a:r>
              <a:rPr lang="en-US" sz="1556" b="1" spc="-62" dirty="0">
                <a:solidFill>
                  <a:srgbClr val="253039"/>
                </a:solidFill>
                <a:latin typeface="Lato"/>
              </a:rPr>
              <a:t> not all they reuse and recycle 98% of the water from the process while the other 2% is lost though evaporation.</a:t>
            </a:r>
          </a:p>
          <a:p>
            <a:pPr>
              <a:lnSpc>
                <a:spcPts val="2380"/>
              </a:lnSpc>
            </a:pPr>
            <a:r>
              <a:rPr lang="en-US" sz="1556" b="1" spc="-62" dirty="0">
                <a:solidFill>
                  <a:srgbClr val="253039"/>
                </a:solidFill>
                <a:latin typeface="Lato"/>
              </a:rPr>
              <a:t>(Benson, 2018)</a:t>
            </a:r>
          </a:p>
          <a:p>
            <a:pPr>
              <a:lnSpc>
                <a:spcPts val="2380"/>
              </a:lnSpc>
            </a:pPr>
            <a:endParaRPr lang="en-US" sz="1556" b="1" spc="-62" dirty="0">
              <a:solidFill>
                <a:srgbClr val="253039"/>
              </a:solidFill>
              <a:latin typeface="Lato"/>
            </a:endParaRPr>
          </a:p>
          <a:p>
            <a:pPr>
              <a:lnSpc>
                <a:spcPts val="2380"/>
              </a:lnSpc>
            </a:pPr>
            <a:r>
              <a:rPr lang="en-US" sz="1556" b="1" spc="-62" dirty="0">
                <a:solidFill>
                  <a:srgbClr val="253039"/>
                </a:solidFill>
                <a:latin typeface="Lato"/>
              </a:rPr>
              <a:t>Price point: $160-280</a:t>
            </a:r>
          </a:p>
          <a:p>
            <a:pPr>
              <a:lnSpc>
                <a:spcPts val="2380"/>
              </a:lnSpc>
            </a:pPr>
            <a:r>
              <a:rPr lang="en-US" sz="1556" b="1" spc="-62" dirty="0">
                <a:solidFill>
                  <a:srgbClr val="253039"/>
                </a:solidFill>
                <a:latin typeface="Lato"/>
              </a:rPr>
              <a:t>Range: Women's &amp; Men's</a:t>
            </a:r>
          </a:p>
        </p:txBody>
      </p:sp>
      <p:sp>
        <p:nvSpPr>
          <p:cNvPr id="5" name="TextBox 5"/>
          <p:cNvSpPr txBox="1"/>
          <p:nvPr/>
        </p:nvSpPr>
        <p:spPr>
          <a:xfrm>
            <a:off x="5509614" y="4904735"/>
            <a:ext cx="3927827" cy="814069"/>
          </a:xfrm>
          <a:prstGeom prst="rect">
            <a:avLst/>
          </a:prstGeom>
        </p:spPr>
        <p:txBody>
          <a:bodyPr wrap="square" lIns="0" tIns="0" rIns="0" bIns="0" rtlCol="0" anchor="t">
            <a:spAutoFit/>
          </a:bodyPr>
          <a:lstStyle/>
          <a:p>
            <a:pPr algn="ctr">
              <a:lnSpc>
                <a:spcPts val="2240"/>
              </a:lnSpc>
            </a:pPr>
            <a:r>
              <a:rPr lang="en-US" sz="1100" b="1" spc="544" dirty="0">
                <a:solidFill>
                  <a:srgbClr val="253039"/>
                </a:solidFill>
                <a:latin typeface="Lato"/>
                <a:hlinkClick r:id="rId2"/>
              </a:rPr>
              <a:t>HTTPS://WWW.YOUTUBE.COM/WATCH?V=QUHZ5YP1E5G&amp;FEATURE=YOUTU.BE</a:t>
            </a:r>
            <a:endParaRPr lang="en-US" sz="1100" b="1" spc="544" dirty="0">
              <a:solidFill>
                <a:srgbClr val="253039"/>
              </a:solidFill>
              <a:latin typeface="Lato"/>
            </a:endParaRPr>
          </a:p>
        </p:txBody>
      </p:sp>
      <p:pic>
        <p:nvPicPr>
          <p:cNvPr id="7" name="Picture 6" descr="A close up of a sign&#10;&#10;Description automatically generated">
            <a:hlinkClick r:id="rId2"/>
            <a:extLst>
              <a:ext uri="{FF2B5EF4-FFF2-40B4-BE49-F238E27FC236}">
                <a16:creationId xmlns:a16="http://schemas.microsoft.com/office/drawing/2014/main" id="{8FBFE6B5-1FF9-F148-A0C2-8B955B5DA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464" y="2743200"/>
            <a:ext cx="4489136" cy="21361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1332" y="503765"/>
            <a:ext cx="6534150" cy="720725"/>
          </a:xfrm>
          <a:prstGeom prst="rect">
            <a:avLst/>
          </a:prstGeom>
        </p:spPr>
        <p:txBody>
          <a:bodyPr lIns="0" tIns="0" rIns="0" bIns="0" rtlCol="0" anchor="t">
            <a:spAutoFit/>
          </a:bodyPr>
          <a:lstStyle/>
          <a:p>
            <a:pPr algn="ctr">
              <a:lnSpc>
                <a:spcPts val="5500"/>
              </a:lnSpc>
            </a:pPr>
            <a:r>
              <a:rPr lang="en-US" sz="5000" spc="650">
                <a:solidFill>
                  <a:srgbClr val="253039"/>
                </a:solidFill>
                <a:latin typeface="League Spartan"/>
              </a:rPr>
              <a:t>PANGAIA</a:t>
            </a:r>
          </a:p>
        </p:txBody>
      </p:sp>
      <p:sp>
        <p:nvSpPr>
          <p:cNvPr id="3" name="TextBox 3"/>
          <p:cNvSpPr txBox="1"/>
          <p:nvPr/>
        </p:nvSpPr>
        <p:spPr>
          <a:xfrm>
            <a:off x="-702349" y="1295104"/>
            <a:ext cx="6534150" cy="273685"/>
          </a:xfrm>
          <a:prstGeom prst="rect">
            <a:avLst/>
          </a:prstGeom>
        </p:spPr>
        <p:txBody>
          <a:bodyPr lIns="0" tIns="0" rIns="0" bIns="0" rtlCol="0" anchor="t">
            <a:spAutoFit/>
          </a:bodyPr>
          <a:lstStyle/>
          <a:p>
            <a:pPr algn="ctr">
              <a:lnSpc>
                <a:spcPts val="2240"/>
              </a:lnSpc>
            </a:pPr>
            <a:r>
              <a:rPr lang="en-US" sz="1600" b="1" spc="544">
                <a:solidFill>
                  <a:srgbClr val="253039"/>
                </a:solidFill>
                <a:latin typeface="Lato"/>
              </a:rPr>
              <a:t>WHAT THEY ARE DOING ?</a:t>
            </a:r>
          </a:p>
        </p:txBody>
      </p:sp>
      <p:sp>
        <p:nvSpPr>
          <p:cNvPr id="4" name="TextBox 4"/>
          <p:cNvSpPr txBox="1"/>
          <p:nvPr/>
        </p:nvSpPr>
        <p:spPr>
          <a:xfrm>
            <a:off x="339468" y="1829643"/>
            <a:ext cx="4975072" cy="5485557"/>
          </a:xfrm>
          <a:prstGeom prst="rect">
            <a:avLst/>
          </a:prstGeom>
        </p:spPr>
        <p:txBody>
          <a:bodyPr lIns="0" tIns="0" rIns="0" bIns="0" rtlCol="0" anchor="t">
            <a:spAutoFit/>
          </a:bodyPr>
          <a:lstStyle/>
          <a:p>
            <a:pPr>
              <a:lnSpc>
                <a:spcPts val="2380"/>
              </a:lnSpc>
            </a:pPr>
            <a:r>
              <a:rPr lang="en-US" sz="1556" b="1" spc="-62">
                <a:solidFill>
                  <a:srgbClr val="253039"/>
                </a:solidFill>
                <a:latin typeface="Lato"/>
              </a:rPr>
              <a:t>-They use all natural dyes by coloring their shirts with the use of plants.  By using plants, fruits, vegetables, and food waste they are able to create a variety of hues and tones. </a:t>
            </a:r>
          </a:p>
          <a:p>
            <a:pPr>
              <a:lnSpc>
                <a:spcPts val="2380"/>
              </a:lnSpc>
            </a:pPr>
            <a:r>
              <a:rPr lang="en-US" sz="1556" b="1" spc="-62">
                <a:solidFill>
                  <a:srgbClr val="253039"/>
                </a:solidFill>
                <a:latin typeface="Lato"/>
              </a:rPr>
              <a:t>-They integrate seaweed fibers  that grows in abundance in the ocean to avoid the use of land, water and pesticides of traditional farming. </a:t>
            </a:r>
          </a:p>
          <a:p>
            <a:pPr>
              <a:lnSpc>
                <a:spcPts val="2380"/>
              </a:lnSpc>
            </a:pPr>
            <a:r>
              <a:rPr lang="en-US" sz="1556" b="1" spc="-62">
                <a:solidFill>
                  <a:srgbClr val="253039"/>
                </a:solidFill>
                <a:latin typeface="Lato"/>
              </a:rPr>
              <a:t>-Use of natural pepermint oil on ther garments as an antibacterial treatment .</a:t>
            </a:r>
          </a:p>
          <a:p>
            <a:pPr>
              <a:lnSpc>
                <a:spcPts val="2380"/>
              </a:lnSpc>
            </a:pPr>
            <a:r>
              <a:rPr lang="en-US" sz="1556" b="1" spc="-62">
                <a:solidFill>
                  <a:srgbClr val="253039"/>
                </a:solidFill>
                <a:latin typeface="Lato"/>
              </a:rPr>
              <a:t>-VeganTech using dried wild flowers as an alternative to goose down.</a:t>
            </a:r>
          </a:p>
          <a:p>
            <a:pPr>
              <a:lnSpc>
                <a:spcPts val="2380"/>
              </a:lnSpc>
            </a:pPr>
            <a:r>
              <a:rPr lang="en-US" sz="1556" b="1" spc="-62">
                <a:solidFill>
                  <a:srgbClr val="253039"/>
                </a:solidFill>
                <a:latin typeface="Lato"/>
              </a:rPr>
              <a:t>-Every product comes in biodegradable TIPA packaging that had the ability to fully disappear in 24 weeks in a compost bin. </a:t>
            </a:r>
          </a:p>
          <a:p>
            <a:pPr>
              <a:lnSpc>
                <a:spcPts val="2380"/>
              </a:lnSpc>
            </a:pPr>
            <a:r>
              <a:rPr lang="en-US" sz="1556" b="1" spc="-62">
                <a:solidFill>
                  <a:srgbClr val="253039"/>
                </a:solidFill>
                <a:latin typeface="Lato"/>
              </a:rPr>
              <a:t>-Beach clean up efforts to clean up the environment and incorporate the items into  the process of how their products are made. </a:t>
            </a:r>
          </a:p>
          <a:p>
            <a:pPr>
              <a:lnSpc>
                <a:spcPts val="2380"/>
              </a:lnSpc>
            </a:pPr>
            <a:r>
              <a:rPr lang="en-US" sz="1556" b="1" spc="-62">
                <a:solidFill>
                  <a:srgbClr val="253039"/>
                </a:solidFill>
                <a:latin typeface="Lato"/>
              </a:rPr>
              <a:t>Price point: $150-300</a:t>
            </a:r>
          </a:p>
          <a:p>
            <a:pPr>
              <a:lnSpc>
                <a:spcPts val="2380"/>
              </a:lnSpc>
            </a:pPr>
            <a:r>
              <a:rPr lang="en-US" sz="1556" b="1" spc="-62">
                <a:solidFill>
                  <a:srgbClr val="253039"/>
                </a:solidFill>
                <a:latin typeface="Lato"/>
              </a:rPr>
              <a:t>Range: Women's &amp; Mens</a:t>
            </a:r>
          </a:p>
          <a:p>
            <a:pPr>
              <a:lnSpc>
                <a:spcPts val="2380"/>
              </a:lnSpc>
            </a:pPr>
            <a:r>
              <a:rPr lang="en-US" sz="1556" b="1" spc="-62">
                <a:solidFill>
                  <a:srgbClr val="253039"/>
                </a:solidFill>
                <a:latin typeface="Lato"/>
              </a:rPr>
              <a:t>(Pangaia, 2019)</a:t>
            </a:r>
          </a:p>
        </p:txBody>
      </p:sp>
      <p:pic>
        <p:nvPicPr>
          <p:cNvPr id="6" name="Picture 5" descr="A yellow shirt&#10;&#10;Description automatically generated">
            <a:hlinkClick r:id="rId2"/>
            <a:extLst>
              <a:ext uri="{FF2B5EF4-FFF2-40B4-BE49-F238E27FC236}">
                <a16:creationId xmlns:a16="http://schemas.microsoft.com/office/drawing/2014/main" id="{541472BE-7785-CB4E-9731-1E814E5C2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240" y="2667000"/>
            <a:ext cx="4227332" cy="2438089"/>
          </a:xfrm>
          <a:prstGeom prst="rect">
            <a:avLst/>
          </a:prstGeom>
        </p:spPr>
      </p:pic>
      <p:sp>
        <p:nvSpPr>
          <p:cNvPr id="7" name="TextBox 6">
            <a:hlinkClick r:id="rId2"/>
            <a:extLst>
              <a:ext uri="{FF2B5EF4-FFF2-40B4-BE49-F238E27FC236}">
                <a16:creationId xmlns:a16="http://schemas.microsoft.com/office/drawing/2014/main" id="{50216114-6E91-3747-8EE5-D5A9D3E02350}"/>
              </a:ext>
            </a:extLst>
          </p:cNvPr>
          <p:cNvSpPr txBox="1"/>
          <p:nvPr/>
        </p:nvSpPr>
        <p:spPr>
          <a:xfrm>
            <a:off x="5495483" y="5105089"/>
            <a:ext cx="3880549" cy="307777"/>
          </a:xfrm>
          <a:prstGeom prst="rect">
            <a:avLst/>
          </a:prstGeom>
          <a:noFill/>
        </p:spPr>
        <p:txBody>
          <a:bodyPr wrap="none" rtlCol="0">
            <a:spAutoFit/>
          </a:bodyPr>
          <a:lstStyle/>
          <a:p>
            <a:r>
              <a:rPr lang="en-US" sz="1400" dirty="0">
                <a:hlinkClick r:id="rId2"/>
              </a:rPr>
              <a:t>https://</a:t>
            </a:r>
            <a:r>
              <a:rPr lang="en-US" sz="1400" dirty="0" err="1">
                <a:hlinkClick r:id="rId2"/>
              </a:rPr>
              <a:t>www.youtube.com</a:t>
            </a:r>
            <a:r>
              <a:rPr lang="en-US" sz="1400" dirty="0">
                <a:hlinkClick r:id="rId2"/>
              </a:rPr>
              <a:t>/</a:t>
            </a:r>
            <a:r>
              <a:rPr lang="en-US" sz="1400" dirty="0" err="1">
                <a:hlinkClick r:id="rId2"/>
              </a:rPr>
              <a:t>watch?v</a:t>
            </a:r>
            <a:r>
              <a:rPr lang="en-US" sz="1400" dirty="0">
                <a:hlinkClick r:id="rId2"/>
              </a:rPr>
              <a:t>=7R8jU_1ACRc</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53039"/>
        </a:solidFill>
        <a:effectLst/>
      </p:bgPr>
    </p:bg>
    <p:spTree>
      <p:nvGrpSpPr>
        <p:cNvPr id="1" name=""/>
        <p:cNvGrpSpPr/>
        <p:nvPr/>
      </p:nvGrpSpPr>
      <p:grpSpPr>
        <a:xfrm>
          <a:off x="0" y="0"/>
          <a:ext cx="0" cy="0"/>
          <a:chOff x="0" y="0"/>
          <a:chExt cx="0" cy="0"/>
        </a:xfrm>
      </p:grpSpPr>
      <p:sp>
        <p:nvSpPr>
          <p:cNvPr id="2" name="TextBox 2"/>
          <p:cNvSpPr txBox="1"/>
          <p:nvPr/>
        </p:nvSpPr>
        <p:spPr>
          <a:xfrm>
            <a:off x="614362" y="1043965"/>
            <a:ext cx="8524875" cy="4304538"/>
          </a:xfrm>
          <a:prstGeom prst="rect">
            <a:avLst/>
          </a:prstGeom>
        </p:spPr>
        <p:txBody>
          <a:bodyPr lIns="0" tIns="0" rIns="0" bIns="0" rtlCol="0" anchor="t">
            <a:spAutoFit/>
          </a:bodyPr>
          <a:lstStyle/>
          <a:p>
            <a:pPr algn="ctr">
              <a:lnSpc>
                <a:spcPts val="4896"/>
              </a:lnSpc>
            </a:pPr>
            <a:r>
              <a:rPr lang="en-US" sz="3200" b="1" spc="-128" dirty="0">
                <a:solidFill>
                  <a:srgbClr val="FFFFFF"/>
                </a:solidFill>
                <a:latin typeface="Lato"/>
              </a:rPr>
              <a:t>I believe now more than ever before, brands are trying to step up and do the right thing. The amount of harm the fashion industry has imposed on the environment can't be rectified overnight, but with new technologies and clear visibility the consumer now has, brands will choose to change as long as we don't turn a blind eye. </a:t>
            </a:r>
          </a:p>
        </p:txBody>
      </p:sp>
      <p:sp>
        <p:nvSpPr>
          <p:cNvPr id="3" name="TextBox 3"/>
          <p:cNvSpPr txBox="1"/>
          <p:nvPr/>
        </p:nvSpPr>
        <p:spPr>
          <a:xfrm>
            <a:off x="1609725" y="6200188"/>
            <a:ext cx="6534150" cy="273685"/>
          </a:xfrm>
          <a:prstGeom prst="rect">
            <a:avLst/>
          </a:prstGeom>
        </p:spPr>
        <p:txBody>
          <a:bodyPr lIns="0" tIns="0" rIns="0" bIns="0" rtlCol="0" anchor="t">
            <a:spAutoFit/>
          </a:bodyPr>
          <a:lstStyle/>
          <a:p>
            <a:pPr algn="ctr">
              <a:lnSpc>
                <a:spcPts val="2240"/>
              </a:lnSpc>
            </a:pPr>
            <a:r>
              <a:rPr lang="en-US" sz="1600" b="1" spc="544">
                <a:solidFill>
                  <a:srgbClr val="FFFFFF"/>
                </a:solidFill>
                <a:latin typeface="Lato"/>
              </a:rPr>
              <a:t>THANK YOU!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3039"/>
        </a:solidFill>
        <a:effectLst/>
      </p:bgPr>
    </p:bg>
    <p:spTree>
      <p:nvGrpSpPr>
        <p:cNvPr id="1" name=""/>
        <p:cNvGrpSpPr/>
        <p:nvPr/>
      </p:nvGrpSpPr>
      <p:grpSpPr>
        <a:xfrm>
          <a:off x="0" y="0"/>
          <a:ext cx="0" cy="0"/>
          <a:chOff x="0" y="0"/>
          <a:chExt cx="0" cy="0"/>
        </a:xfrm>
      </p:grpSpPr>
      <p:sp>
        <p:nvSpPr>
          <p:cNvPr id="2" name="TextBox 2"/>
          <p:cNvSpPr txBox="1"/>
          <p:nvPr/>
        </p:nvSpPr>
        <p:spPr>
          <a:xfrm>
            <a:off x="614361" y="530383"/>
            <a:ext cx="8986838" cy="6647974"/>
          </a:xfrm>
          <a:prstGeom prst="rect">
            <a:avLst/>
          </a:prstGeom>
        </p:spPr>
        <p:txBody>
          <a:bodyPr wrap="square" lIns="0" tIns="0" rIns="0" bIns="0" rtlCol="0" anchor="t">
            <a:spAutoFit/>
          </a:bodyPr>
          <a:lstStyle/>
          <a:p>
            <a:r>
              <a:rPr lang="en-US" dirty="0">
                <a:solidFill>
                  <a:schemeClr val="bg1"/>
                </a:solidFill>
              </a:rPr>
              <a:t>Benson, S. (2018, March 22). It Takes 2,720 Liters Of Water To Make ONE T-Shirt - As Much 	As You'd Drink In 3 Years. Retrieved March/April, 2019, from 	</a:t>
            </a:r>
            <a:r>
              <a:rPr lang="en-US" dirty="0">
                <a:solidFill>
                  <a:schemeClr val="bg1"/>
                </a:solidFill>
                <a:hlinkClick r:id="rId2"/>
              </a:rPr>
              <a:t>https://www.refinery29.com/en-us/water-consumption-fashion-industry</a:t>
            </a:r>
            <a:r>
              <a:rPr lang="en-US" dirty="0">
                <a:solidFill>
                  <a:schemeClr val="bg1"/>
                </a:solidFill>
              </a:rPr>
              <a:t> </a:t>
            </a:r>
          </a:p>
          <a:p>
            <a:endParaRPr lang="en-US" dirty="0">
              <a:solidFill>
                <a:schemeClr val="bg1"/>
              </a:solidFill>
            </a:endParaRPr>
          </a:p>
          <a:p>
            <a:r>
              <a:rPr lang="en-US" dirty="0" err="1">
                <a:solidFill>
                  <a:schemeClr val="bg1"/>
                </a:solidFill>
              </a:rPr>
              <a:t>Farand</a:t>
            </a:r>
            <a:r>
              <a:rPr lang="en-US" dirty="0">
                <a:solidFill>
                  <a:schemeClr val="bg1"/>
                </a:solidFill>
              </a:rPr>
              <a:t>, C. (2018, September 13). Fashion industry accounts for more than a third of ocean 	microplastics, report warns. Retrieved April, 2019, from 	</a:t>
            </a:r>
            <a:r>
              <a:rPr lang="en-US" dirty="0">
                <a:solidFill>
                  <a:schemeClr val="bg1"/>
                </a:solidFill>
                <a:hlinkClick r:id="rId3"/>
              </a:rPr>
              <a:t>https://www.businessgreen.com/bg/news/3062698/fashion-industry-accounts-</a:t>
            </a:r>
            <a:r>
              <a:rPr lang="en-US" dirty="0">
                <a:solidFill>
                  <a:schemeClr val="bg1"/>
                </a:solidFill>
              </a:rPr>
              <a:t>	for-more-than-a-third-of-ocean-microplastics-report-warns</a:t>
            </a:r>
          </a:p>
          <a:p>
            <a:r>
              <a:rPr lang="en-US" dirty="0" err="1">
                <a:solidFill>
                  <a:schemeClr val="bg1"/>
                </a:solidFill>
              </a:rPr>
              <a:t>Kton</a:t>
            </a:r>
            <a:r>
              <a:rPr lang="en-US" dirty="0">
                <a:solidFill>
                  <a:schemeClr val="bg1"/>
                </a:solidFill>
              </a:rPr>
              <a:t>. (2019, April 17). About. Retrieved April, 2019, from </a:t>
            </a:r>
            <a:r>
              <a:rPr lang="en-US" dirty="0">
                <a:solidFill>
                  <a:schemeClr val="bg1"/>
                </a:solidFill>
                <a:hlinkClick r:id="rId4"/>
              </a:rPr>
              <a:t>https://kotn.com/about</a:t>
            </a:r>
            <a:r>
              <a:rPr lang="en-US" dirty="0">
                <a:solidFill>
                  <a:schemeClr val="bg1"/>
                </a:solidFill>
              </a:rPr>
              <a:t> </a:t>
            </a:r>
          </a:p>
          <a:p>
            <a:endParaRPr lang="en-US" dirty="0">
              <a:solidFill>
                <a:schemeClr val="bg1"/>
              </a:solidFill>
            </a:endParaRPr>
          </a:p>
          <a:p>
            <a:r>
              <a:rPr lang="en-US" dirty="0">
                <a:solidFill>
                  <a:schemeClr val="bg1"/>
                </a:solidFill>
              </a:rPr>
              <a:t>Pact. (2019). About Fair Trade Organic Cotton Clothing | Pact. Retrieved March/April, 2019, 	from </a:t>
            </a:r>
            <a:r>
              <a:rPr lang="en-US" dirty="0">
                <a:solidFill>
                  <a:schemeClr val="bg1"/>
                </a:solidFill>
                <a:hlinkClick r:id="rId5"/>
              </a:rPr>
              <a:t>https://wearpact.com/about</a:t>
            </a:r>
            <a:r>
              <a:rPr lang="en-US" dirty="0">
                <a:solidFill>
                  <a:schemeClr val="bg1"/>
                </a:solidFill>
              </a:rPr>
              <a:t> </a:t>
            </a:r>
          </a:p>
          <a:p>
            <a:endParaRPr lang="en-US" dirty="0">
              <a:solidFill>
                <a:schemeClr val="bg1"/>
              </a:solidFill>
            </a:endParaRPr>
          </a:p>
          <a:p>
            <a:r>
              <a:rPr lang="en-US" dirty="0" err="1">
                <a:solidFill>
                  <a:schemeClr val="bg1"/>
                </a:solidFill>
              </a:rPr>
              <a:t>Pangaia</a:t>
            </a:r>
            <a:r>
              <a:rPr lang="en-US" dirty="0">
                <a:solidFill>
                  <a:schemeClr val="bg1"/>
                </a:solidFill>
              </a:rPr>
              <a:t>. (2019). Technologies. Retrieved from 	</a:t>
            </a:r>
            <a:r>
              <a:rPr lang="en-US" dirty="0">
                <a:solidFill>
                  <a:schemeClr val="bg1"/>
                </a:solidFill>
                <a:hlinkClick r:id="rId6"/>
              </a:rPr>
              <a:t>https://www.thepangaia.com/pages/technologies</a:t>
            </a:r>
            <a:r>
              <a:rPr lang="en-US" dirty="0">
                <a:solidFill>
                  <a:schemeClr val="bg1"/>
                </a:solidFill>
              </a:rPr>
              <a:t> </a:t>
            </a:r>
          </a:p>
          <a:p>
            <a:r>
              <a:rPr lang="en-US" dirty="0">
                <a:solidFill>
                  <a:schemeClr val="bg1"/>
                </a:solidFill>
              </a:rPr>
              <a:t>PANGAIA: Recycled materials [Advertisement]. (2018, December 13). Retrieved April 17, 	2019, 	from </a:t>
            </a:r>
            <a:r>
              <a:rPr lang="en-US" dirty="0">
                <a:solidFill>
                  <a:schemeClr val="bg1"/>
                </a:solidFill>
                <a:hlinkClick r:id="rId7"/>
              </a:rPr>
              <a:t>https://www.youtube.com/watch?v=7R8jU_1ACRc</a:t>
            </a:r>
            <a:r>
              <a:rPr lang="en-US" dirty="0">
                <a:solidFill>
                  <a:schemeClr val="bg1"/>
                </a:solidFill>
              </a:rPr>
              <a:t> </a:t>
            </a:r>
          </a:p>
          <a:p>
            <a:r>
              <a:rPr lang="en-US" dirty="0" err="1">
                <a:solidFill>
                  <a:schemeClr val="bg1"/>
                </a:solidFill>
              </a:rPr>
              <a:t>Plell</a:t>
            </a:r>
            <a:r>
              <a:rPr lang="en-US" dirty="0">
                <a:solidFill>
                  <a:schemeClr val="bg1"/>
                </a:solidFill>
              </a:rPr>
              <a:t>, A. (2018, January 05). There Are Hidden Chemicals In Our Clothing. Retrieved April, 	2019, from </a:t>
            </a:r>
            <a:r>
              <a:rPr lang="en-US" dirty="0">
                <a:solidFill>
                  <a:schemeClr val="bg1"/>
                </a:solidFill>
                <a:hlinkClick r:id="rId8"/>
              </a:rPr>
              <a:t>https://remake.world/stories/news/there-are-hidden-chemicals-in-</a:t>
            </a:r>
            <a:endParaRPr lang="en-US" dirty="0">
              <a:solidFill>
                <a:schemeClr val="bg1"/>
              </a:solidFill>
            </a:endParaRPr>
          </a:p>
          <a:p>
            <a:r>
              <a:rPr lang="en-US" dirty="0">
                <a:solidFill>
                  <a:schemeClr val="bg1"/>
                </a:solidFill>
              </a:rPr>
              <a:t>	our-clothing/ </a:t>
            </a:r>
          </a:p>
          <a:p>
            <a:r>
              <a:rPr lang="en-US" dirty="0" err="1">
                <a:solidFill>
                  <a:schemeClr val="bg1"/>
                </a:solidFill>
              </a:rPr>
              <a:t>Stegemann</a:t>
            </a:r>
            <a:r>
              <a:rPr lang="en-US" dirty="0">
                <a:solidFill>
                  <a:schemeClr val="bg1"/>
                </a:solidFill>
              </a:rPr>
              <a:t>, Krista. (2017, September 29). Microplastics on National Park Beaches 	Infographic | OR&amp;R's Marine Debris Program. Retrieved April 17, 2019, from 	</a:t>
            </a:r>
            <a:r>
              <a:rPr lang="en-US" dirty="0">
                <a:solidFill>
                  <a:schemeClr val="bg1"/>
                </a:solidFill>
                <a:hlinkClick r:id="rId9"/>
              </a:rPr>
              <a:t>https://marinedebris.noaa.gov/images/microplastics-national-park-beaches-</a:t>
            </a:r>
            <a:r>
              <a:rPr lang="en-US" dirty="0">
                <a:solidFill>
                  <a:schemeClr val="bg1"/>
                </a:solidFill>
              </a:rPr>
              <a:t>	infographic</a:t>
            </a:r>
          </a:p>
        </p:txBody>
      </p:sp>
      <p:sp>
        <p:nvSpPr>
          <p:cNvPr id="4" name="TextBox 3">
            <a:extLst>
              <a:ext uri="{FF2B5EF4-FFF2-40B4-BE49-F238E27FC236}">
                <a16:creationId xmlns:a16="http://schemas.microsoft.com/office/drawing/2014/main" id="{59D4BD37-8C2B-A247-80C9-E9F17AC189F5}"/>
              </a:ext>
            </a:extLst>
          </p:cNvPr>
          <p:cNvSpPr txBox="1"/>
          <p:nvPr/>
        </p:nvSpPr>
        <p:spPr>
          <a:xfrm>
            <a:off x="4251855" y="76200"/>
            <a:ext cx="1711851" cy="369332"/>
          </a:xfrm>
          <a:prstGeom prst="rect">
            <a:avLst/>
          </a:prstGeom>
          <a:noFill/>
        </p:spPr>
        <p:txBody>
          <a:bodyPr wrap="square" rtlCol="0">
            <a:spAutoFit/>
          </a:bodyPr>
          <a:lstStyle/>
          <a:p>
            <a:r>
              <a:rPr lang="en-US" dirty="0">
                <a:solidFill>
                  <a:schemeClr val="bg1"/>
                </a:solidFill>
              </a:rPr>
              <a:t>References</a:t>
            </a:r>
          </a:p>
        </p:txBody>
      </p:sp>
    </p:spTree>
    <p:extLst>
      <p:ext uri="{BB962C8B-B14F-4D97-AF65-F5344CB8AC3E}">
        <p14:creationId xmlns:p14="http://schemas.microsoft.com/office/powerpoint/2010/main" val="1832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3039"/>
        </a:solidFill>
        <a:effectLst/>
      </p:bgPr>
    </p:bg>
    <p:spTree>
      <p:nvGrpSpPr>
        <p:cNvPr id="1" name=""/>
        <p:cNvGrpSpPr/>
        <p:nvPr/>
      </p:nvGrpSpPr>
      <p:grpSpPr>
        <a:xfrm>
          <a:off x="0" y="0"/>
          <a:ext cx="0" cy="0"/>
          <a:chOff x="0" y="0"/>
          <a:chExt cx="0" cy="0"/>
        </a:xfrm>
      </p:grpSpPr>
      <p:sp>
        <p:nvSpPr>
          <p:cNvPr id="2" name="TextBox 2"/>
          <p:cNvSpPr txBox="1"/>
          <p:nvPr/>
        </p:nvSpPr>
        <p:spPr>
          <a:xfrm>
            <a:off x="1609725" y="5546867"/>
            <a:ext cx="6534150" cy="293537"/>
          </a:xfrm>
          <a:prstGeom prst="rect">
            <a:avLst/>
          </a:prstGeom>
        </p:spPr>
        <p:txBody>
          <a:bodyPr lIns="0" tIns="0" rIns="0" bIns="0" rtlCol="0" anchor="t">
            <a:spAutoFit/>
          </a:bodyPr>
          <a:lstStyle/>
          <a:p>
            <a:pPr algn="ctr">
              <a:lnSpc>
                <a:spcPts val="2324"/>
              </a:lnSpc>
            </a:pPr>
            <a:r>
              <a:rPr lang="en-US" sz="2113" spc="274">
                <a:solidFill>
                  <a:srgbClr val="FFFFFF"/>
                </a:solidFill>
                <a:latin typeface="League Spartan"/>
              </a:rPr>
              <a:t>(CHLOE FARAND, 2018)</a:t>
            </a:r>
          </a:p>
        </p:txBody>
      </p:sp>
      <p:sp>
        <p:nvSpPr>
          <p:cNvPr id="3" name="TextBox 3"/>
          <p:cNvSpPr txBox="1"/>
          <p:nvPr/>
        </p:nvSpPr>
        <p:spPr>
          <a:xfrm>
            <a:off x="3412541" y="1467577"/>
            <a:ext cx="2928518" cy="2073629"/>
          </a:xfrm>
          <a:prstGeom prst="rect">
            <a:avLst/>
          </a:prstGeom>
        </p:spPr>
        <p:txBody>
          <a:bodyPr lIns="0" tIns="0" rIns="0" bIns="0" rtlCol="0" anchor="t">
            <a:spAutoFit/>
          </a:bodyPr>
          <a:lstStyle/>
          <a:p>
            <a:pPr algn="ctr">
              <a:lnSpc>
                <a:spcPts val="5508"/>
              </a:lnSpc>
            </a:pPr>
            <a:r>
              <a:rPr lang="en-US" sz="3600" b="1" spc="-144">
                <a:solidFill>
                  <a:srgbClr val="AB7522"/>
                </a:solidFill>
                <a:latin typeface="Lato"/>
              </a:rPr>
              <a:t>Did you know ?</a:t>
            </a:r>
          </a:p>
          <a:p>
            <a:pPr algn="ctr">
              <a:lnSpc>
                <a:spcPts val="5508"/>
              </a:lnSpc>
            </a:pPr>
            <a:endParaRPr lang="en-US" sz="3600" b="1" spc="-144">
              <a:solidFill>
                <a:srgbClr val="AB7522"/>
              </a:solidFill>
              <a:latin typeface="Lato"/>
            </a:endParaRPr>
          </a:p>
          <a:p>
            <a:pPr algn="ctr">
              <a:lnSpc>
                <a:spcPts val="5508"/>
              </a:lnSpc>
            </a:pPr>
            <a:endParaRPr lang="en-US" sz="3600" b="1" spc="-144">
              <a:solidFill>
                <a:srgbClr val="AB7522"/>
              </a:solidFill>
              <a:latin typeface="Lato"/>
            </a:endParaRPr>
          </a:p>
        </p:txBody>
      </p:sp>
      <p:sp>
        <p:nvSpPr>
          <p:cNvPr id="4" name="TextBox 4"/>
          <p:cNvSpPr txBox="1"/>
          <p:nvPr/>
        </p:nvSpPr>
        <p:spPr>
          <a:xfrm>
            <a:off x="614362" y="2461529"/>
            <a:ext cx="8524875" cy="3066288"/>
          </a:xfrm>
          <a:prstGeom prst="rect">
            <a:avLst/>
          </a:prstGeom>
        </p:spPr>
        <p:txBody>
          <a:bodyPr lIns="0" tIns="0" rIns="0" bIns="0" rtlCol="0" anchor="t">
            <a:spAutoFit/>
          </a:bodyPr>
          <a:lstStyle/>
          <a:p>
            <a:pPr algn="ctr">
              <a:lnSpc>
                <a:spcPts val="4896"/>
              </a:lnSpc>
            </a:pPr>
            <a:r>
              <a:rPr lang="en-US" sz="3200" b="1" spc="-128">
                <a:solidFill>
                  <a:srgbClr val="FFFFFF"/>
                </a:solidFill>
                <a:latin typeface="Lato"/>
              </a:rPr>
              <a:t>"In 2015, the fashion industry produced </a:t>
            </a:r>
          </a:p>
          <a:p>
            <a:pPr algn="ctr">
              <a:lnSpc>
                <a:spcPts val="4896"/>
              </a:lnSpc>
            </a:pPr>
            <a:r>
              <a:rPr lang="en-US" sz="3200" b="1" spc="-128">
                <a:solidFill>
                  <a:srgbClr val="FFFFFF"/>
                </a:solidFill>
                <a:latin typeface="Lato"/>
              </a:rPr>
              <a:t>1.2 billion tonnes of CO2 equivalent - more </a:t>
            </a:r>
          </a:p>
          <a:p>
            <a:pPr algn="ctr">
              <a:lnSpc>
                <a:spcPts val="4896"/>
              </a:lnSpc>
            </a:pPr>
            <a:r>
              <a:rPr lang="en-US" sz="3200" b="1" spc="-128">
                <a:solidFill>
                  <a:srgbClr val="FFFFFF"/>
                </a:solidFill>
                <a:latin typeface="Lato"/>
              </a:rPr>
              <a:t>emissions than international flights and </a:t>
            </a:r>
          </a:p>
          <a:p>
            <a:pPr algn="ctr">
              <a:lnSpc>
                <a:spcPts val="4896"/>
              </a:lnSpc>
            </a:pPr>
            <a:r>
              <a:rPr lang="en-US" sz="3200" b="1" spc="-128">
                <a:solidFill>
                  <a:srgbClr val="FFFFFF"/>
                </a:solidFill>
                <a:latin typeface="Lato"/>
              </a:rPr>
              <a:t>maritime shipping combined"</a:t>
            </a:r>
          </a:p>
          <a:p>
            <a:pPr algn="ctr">
              <a:lnSpc>
                <a:spcPts val="4896"/>
              </a:lnSpc>
            </a:pPr>
            <a:endParaRPr lang="en-US" sz="3200" b="1" spc="-128">
              <a:solidFill>
                <a:srgbClr val="FFFFFF"/>
              </a:solidFill>
              <a:latin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3039"/>
        </a:solidFill>
        <a:effectLst/>
      </p:bgPr>
    </p:bg>
    <p:spTree>
      <p:nvGrpSpPr>
        <p:cNvPr id="1" name=""/>
        <p:cNvGrpSpPr/>
        <p:nvPr/>
      </p:nvGrpSpPr>
      <p:grpSpPr>
        <a:xfrm>
          <a:off x="0" y="0"/>
          <a:ext cx="0" cy="0"/>
          <a:chOff x="0" y="0"/>
          <a:chExt cx="0" cy="0"/>
        </a:xfrm>
      </p:grpSpPr>
      <p:sp>
        <p:nvSpPr>
          <p:cNvPr id="2" name="TextBox 2"/>
          <p:cNvSpPr txBox="1"/>
          <p:nvPr/>
        </p:nvSpPr>
        <p:spPr>
          <a:xfrm>
            <a:off x="5226014" y="2996741"/>
            <a:ext cx="4160174" cy="2490554"/>
          </a:xfrm>
          <a:prstGeom prst="rect">
            <a:avLst/>
          </a:prstGeom>
        </p:spPr>
        <p:txBody>
          <a:bodyPr lIns="0" tIns="0" rIns="0" bIns="0" rtlCol="0" anchor="t">
            <a:spAutoFit/>
          </a:bodyPr>
          <a:lstStyle/>
          <a:p>
            <a:pPr>
              <a:lnSpc>
                <a:spcPts val="3973"/>
              </a:lnSpc>
            </a:pPr>
            <a:r>
              <a:rPr lang="en-US" sz="1977" b="1" spc="215" dirty="0">
                <a:solidFill>
                  <a:srgbClr val="FFFFFF"/>
                </a:solidFill>
                <a:latin typeface="Lato"/>
              </a:rPr>
              <a:t>1. Plastic Pollution</a:t>
            </a:r>
          </a:p>
          <a:p>
            <a:pPr>
              <a:lnSpc>
                <a:spcPts val="3975"/>
              </a:lnSpc>
            </a:pPr>
            <a:r>
              <a:rPr lang="en-US" sz="1977" b="1" spc="215" dirty="0">
                <a:solidFill>
                  <a:srgbClr val="FFFFFF"/>
                </a:solidFill>
                <a:latin typeface="Lato"/>
              </a:rPr>
              <a:t>	</a:t>
            </a:r>
          </a:p>
          <a:p>
            <a:pPr>
              <a:lnSpc>
                <a:spcPts val="3973"/>
              </a:lnSpc>
            </a:pPr>
            <a:r>
              <a:rPr lang="en-US" sz="1977" b="1" spc="215" dirty="0">
                <a:solidFill>
                  <a:srgbClr val="FFFFFF"/>
                </a:solidFill>
                <a:latin typeface="Lato"/>
              </a:rPr>
              <a:t>2. Water Stress and Pollution</a:t>
            </a:r>
          </a:p>
          <a:p>
            <a:pPr>
              <a:lnSpc>
                <a:spcPts val="3975"/>
              </a:lnSpc>
            </a:pPr>
            <a:r>
              <a:rPr lang="en-US" sz="1977" b="1" spc="215" dirty="0">
                <a:solidFill>
                  <a:srgbClr val="FFFFFF"/>
                </a:solidFill>
                <a:latin typeface="Lato"/>
              </a:rPr>
              <a:t> </a:t>
            </a:r>
          </a:p>
          <a:p>
            <a:pPr>
              <a:lnSpc>
                <a:spcPts val="3975"/>
              </a:lnSpc>
            </a:pPr>
            <a:r>
              <a:rPr lang="en-US" sz="1977" b="1" spc="215" dirty="0">
                <a:solidFill>
                  <a:srgbClr val="FFFFFF"/>
                </a:solidFill>
                <a:latin typeface="Lato"/>
              </a:rPr>
              <a:t>3. Toxic Chemicals</a:t>
            </a:r>
          </a:p>
        </p:txBody>
      </p:sp>
      <p:grpSp>
        <p:nvGrpSpPr>
          <p:cNvPr id="3" name="Group 3"/>
          <p:cNvGrpSpPr/>
          <p:nvPr/>
        </p:nvGrpSpPr>
        <p:grpSpPr>
          <a:xfrm>
            <a:off x="-22949" y="-22949"/>
            <a:ext cx="4878950" cy="7452822"/>
            <a:chOff x="0" y="0"/>
            <a:chExt cx="6505267" cy="9937095"/>
          </a:xfrm>
        </p:grpSpPr>
        <p:pic>
          <p:nvPicPr>
            <p:cNvPr id="4" name="Picture 4"/>
            <p:cNvPicPr>
              <a:picLocks noChangeAspect="1"/>
            </p:cNvPicPr>
            <p:nvPr/>
          </p:nvPicPr>
          <p:blipFill>
            <a:blip r:embed="rId2">
              <a:alphaModFix amt="50000"/>
            </a:blip>
            <a:srcRect l="28216" r="28216"/>
            <a:stretch>
              <a:fillRect/>
            </a:stretch>
          </p:blipFill>
          <p:spPr>
            <a:xfrm>
              <a:off x="0" y="0"/>
              <a:ext cx="6505267" cy="9937095"/>
            </a:xfrm>
            <a:prstGeom prst="rect">
              <a:avLst/>
            </a:prstGeom>
          </p:spPr>
        </p:pic>
      </p:grpSp>
      <p:sp>
        <p:nvSpPr>
          <p:cNvPr id="5" name="TextBox 5"/>
          <p:cNvSpPr txBox="1"/>
          <p:nvPr/>
        </p:nvSpPr>
        <p:spPr>
          <a:xfrm>
            <a:off x="5139076" y="859228"/>
            <a:ext cx="3124957" cy="1654556"/>
          </a:xfrm>
          <a:prstGeom prst="rect">
            <a:avLst/>
          </a:prstGeom>
        </p:spPr>
        <p:txBody>
          <a:bodyPr lIns="0" tIns="0" rIns="0" bIns="0" rtlCol="0" anchor="t">
            <a:spAutoFit/>
          </a:bodyPr>
          <a:lstStyle/>
          <a:p>
            <a:pPr>
              <a:lnSpc>
                <a:spcPts val="2253"/>
              </a:lnSpc>
            </a:pPr>
            <a:r>
              <a:rPr lang="en-US" sz="1609" spc="386">
                <a:solidFill>
                  <a:srgbClr val="AB7522"/>
                </a:solidFill>
                <a:latin typeface="Lato"/>
              </a:rPr>
              <a:t>THE TOP ENVIROMENTAL ISSUES THE FASHION INDUSTRY ARE DIRECTLY CORRELATED WITH:</a:t>
            </a:r>
          </a:p>
        </p:txBody>
      </p:sp>
      <p:sp>
        <p:nvSpPr>
          <p:cNvPr id="6" name="TextBox 6"/>
          <p:cNvSpPr txBox="1"/>
          <p:nvPr/>
        </p:nvSpPr>
        <p:spPr>
          <a:xfrm>
            <a:off x="367730" y="782142"/>
            <a:ext cx="4400550" cy="3347085"/>
          </a:xfrm>
          <a:prstGeom prst="rect">
            <a:avLst/>
          </a:prstGeom>
        </p:spPr>
        <p:txBody>
          <a:bodyPr lIns="0" tIns="0" rIns="0" bIns="0" rtlCol="0" anchor="t">
            <a:spAutoFit/>
          </a:bodyPr>
          <a:lstStyle/>
          <a:p>
            <a:pPr>
              <a:lnSpc>
                <a:spcPts val="5280"/>
              </a:lnSpc>
            </a:pPr>
            <a:r>
              <a:rPr lang="en-US" sz="4800" b="1" spc="624">
                <a:solidFill>
                  <a:srgbClr val="FFFFFF"/>
                </a:solidFill>
                <a:latin typeface="League Spartan"/>
              </a:rPr>
              <a:t>ISSUES</a:t>
            </a:r>
          </a:p>
          <a:p>
            <a:pPr>
              <a:lnSpc>
                <a:spcPts val="5280"/>
              </a:lnSpc>
            </a:pPr>
            <a:r>
              <a:rPr lang="en-US" sz="4800" b="1" spc="624">
                <a:solidFill>
                  <a:srgbClr val="FFFFFF"/>
                </a:solidFill>
                <a:latin typeface="League Spartan"/>
              </a:rPr>
              <a:t>CAUSED</a:t>
            </a:r>
          </a:p>
          <a:p>
            <a:pPr>
              <a:lnSpc>
                <a:spcPts val="5280"/>
              </a:lnSpc>
            </a:pPr>
            <a:r>
              <a:rPr lang="en-US" sz="4800" b="1" spc="624">
                <a:solidFill>
                  <a:srgbClr val="FFFFFF"/>
                </a:solidFill>
                <a:latin typeface="League Spartan"/>
              </a:rPr>
              <a:t>BY THE FASHION</a:t>
            </a:r>
          </a:p>
          <a:p>
            <a:pPr>
              <a:lnSpc>
                <a:spcPts val="5280"/>
              </a:lnSpc>
            </a:pPr>
            <a:r>
              <a:rPr lang="en-US" sz="4800" b="1" spc="624">
                <a:solidFill>
                  <a:srgbClr val="FFFFFF"/>
                </a:solidFill>
                <a:latin typeface="League Spartan"/>
              </a:rPr>
              <a:t>INDUSTRY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53039"/>
        </a:solidFill>
        <a:effectLst/>
      </p:bgPr>
    </p:bg>
    <p:spTree>
      <p:nvGrpSpPr>
        <p:cNvPr id="1" name=""/>
        <p:cNvGrpSpPr/>
        <p:nvPr/>
      </p:nvGrpSpPr>
      <p:grpSpPr>
        <a:xfrm>
          <a:off x="0" y="0"/>
          <a:ext cx="0" cy="0"/>
          <a:chOff x="0" y="0"/>
          <a:chExt cx="0" cy="0"/>
        </a:xfrm>
      </p:grpSpPr>
      <p:sp>
        <p:nvSpPr>
          <p:cNvPr id="2" name="TextBox 2"/>
          <p:cNvSpPr txBox="1"/>
          <p:nvPr/>
        </p:nvSpPr>
        <p:spPr>
          <a:xfrm>
            <a:off x="1657350" y="1005389"/>
            <a:ext cx="6534150" cy="1576070"/>
          </a:xfrm>
          <a:prstGeom prst="rect">
            <a:avLst/>
          </a:prstGeom>
        </p:spPr>
        <p:txBody>
          <a:bodyPr lIns="0" tIns="0" rIns="0" bIns="0" rtlCol="0" anchor="t">
            <a:spAutoFit/>
          </a:bodyPr>
          <a:lstStyle/>
          <a:p>
            <a:pPr algn="ctr">
              <a:lnSpc>
                <a:spcPts val="6160"/>
              </a:lnSpc>
            </a:pPr>
            <a:r>
              <a:rPr lang="en-US" sz="5600" spc="728">
                <a:solidFill>
                  <a:srgbClr val="FFFFFF"/>
                </a:solidFill>
                <a:latin typeface="League Spartan"/>
              </a:rPr>
              <a:t>PLASTIC POLLUTION</a:t>
            </a:r>
          </a:p>
        </p:txBody>
      </p:sp>
      <p:sp>
        <p:nvSpPr>
          <p:cNvPr id="3" name="TextBox 3"/>
          <p:cNvSpPr txBox="1"/>
          <p:nvPr/>
        </p:nvSpPr>
        <p:spPr>
          <a:xfrm>
            <a:off x="2619529" y="2543359"/>
            <a:ext cx="4609793" cy="549656"/>
          </a:xfrm>
          <a:prstGeom prst="rect">
            <a:avLst/>
          </a:prstGeom>
        </p:spPr>
        <p:txBody>
          <a:bodyPr lIns="0" tIns="0" rIns="0" bIns="0" rtlCol="0" anchor="t">
            <a:spAutoFit/>
          </a:bodyPr>
          <a:lstStyle/>
          <a:p>
            <a:pPr algn="ctr">
              <a:lnSpc>
                <a:spcPts val="2253"/>
              </a:lnSpc>
            </a:pPr>
            <a:r>
              <a:rPr lang="en-US" sz="1609" spc="386">
                <a:solidFill>
                  <a:srgbClr val="AB7522"/>
                </a:solidFill>
                <a:latin typeface="Lato"/>
              </a:rPr>
              <a:t>HOW THIS RELATES TO THE FASHION INDUSTRY?</a:t>
            </a:r>
          </a:p>
        </p:txBody>
      </p:sp>
      <p:sp>
        <p:nvSpPr>
          <p:cNvPr id="4" name="TextBox 4"/>
          <p:cNvSpPr txBox="1"/>
          <p:nvPr/>
        </p:nvSpPr>
        <p:spPr>
          <a:xfrm>
            <a:off x="357763" y="3590925"/>
            <a:ext cx="5039607" cy="3472793"/>
          </a:xfrm>
          <a:prstGeom prst="rect">
            <a:avLst/>
          </a:prstGeom>
        </p:spPr>
        <p:txBody>
          <a:bodyPr lIns="0" tIns="0" rIns="0" bIns="0" rtlCol="0" anchor="t">
            <a:spAutoFit/>
          </a:bodyPr>
          <a:lstStyle/>
          <a:p>
            <a:pPr algn="ctr">
              <a:lnSpc>
                <a:spcPts val="2754"/>
              </a:lnSpc>
            </a:pPr>
            <a:r>
              <a:rPr lang="en-US" sz="1800" b="1" spc="-72">
                <a:solidFill>
                  <a:srgbClr val="FFFFFF"/>
                </a:solidFill>
                <a:latin typeface="Lato"/>
              </a:rPr>
              <a:t>- A third of all microplastics released into the oceans are from the synthetic textiles used in the fashion industry.</a:t>
            </a:r>
          </a:p>
          <a:p>
            <a:pPr algn="ctr">
              <a:lnSpc>
                <a:spcPts val="2754"/>
              </a:lnSpc>
            </a:pPr>
            <a:r>
              <a:rPr lang="en-US" sz="1800" b="1" spc="-72">
                <a:solidFill>
                  <a:srgbClr val="FFFFFF"/>
                </a:solidFill>
                <a:latin typeface="Lato"/>
              </a:rPr>
              <a:t> -Each time an item of clothing is washed, up to 700,000 microscopic fibres make their way into the oceans where they can be swallowed by sea life, becoming part of the food chain and potentially ending up on consumers' plates, The Institution of Mechanical Engineers has warned.  (Farand, 2018)</a:t>
            </a:r>
          </a:p>
          <a:p>
            <a:pPr algn="ctr">
              <a:lnSpc>
                <a:spcPts val="2754"/>
              </a:lnSpc>
            </a:pPr>
            <a:endParaRPr lang="en-US" sz="1800" b="1" spc="-72">
              <a:solidFill>
                <a:srgbClr val="FFFFFF"/>
              </a:solidFill>
              <a:latin typeface="Lato"/>
            </a:endParaRPr>
          </a:p>
        </p:txBody>
      </p:sp>
      <p:sp>
        <p:nvSpPr>
          <p:cNvPr id="5" name="TextBox 5"/>
          <p:cNvSpPr txBox="1"/>
          <p:nvPr/>
        </p:nvSpPr>
        <p:spPr>
          <a:xfrm>
            <a:off x="899736" y="3174475"/>
            <a:ext cx="3977064" cy="399646"/>
          </a:xfrm>
          <a:prstGeom prst="rect">
            <a:avLst/>
          </a:prstGeom>
        </p:spPr>
        <p:txBody>
          <a:bodyPr lIns="0" tIns="0" rIns="0" bIns="0" rtlCol="0" anchor="t">
            <a:spAutoFit/>
          </a:bodyPr>
          <a:lstStyle/>
          <a:p>
            <a:pPr algn="ctr">
              <a:lnSpc>
                <a:spcPts val="3212"/>
              </a:lnSpc>
            </a:pPr>
            <a:r>
              <a:rPr lang="en-US" sz="2099" b="1" spc="-83">
                <a:solidFill>
                  <a:srgbClr val="FFFFFF"/>
                </a:solidFill>
                <a:latin typeface="Lato"/>
              </a:rPr>
              <a:t>Microplastics! </a:t>
            </a:r>
          </a:p>
        </p:txBody>
      </p:sp>
      <p:pic>
        <p:nvPicPr>
          <p:cNvPr id="6" name="Picture 6"/>
          <p:cNvPicPr>
            <a:picLocks noChangeAspect="1"/>
          </p:cNvPicPr>
          <p:nvPr/>
        </p:nvPicPr>
        <p:blipFill>
          <a:blip r:embed="rId2"/>
          <a:srcRect l="7739" r="7739" b="2211"/>
          <a:stretch>
            <a:fillRect/>
          </a:stretch>
        </p:blipFill>
        <p:spPr>
          <a:xfrm>
            <a:off x="5729534" y="3995660"/>
            <a:ext cx="3509574" cy="22941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546472" y="3454717"/>
            <a:ext cx="6534150" cy="405765"/>
          </a:xfrm>
          <a:prstGeom prst="rect">
            <a:avLst/>
          </a:prstGeom>
        </p:spPr>
        <p:txBody>
          <a:bodyPr lIns="0" tIns="0" rIns="0" bIns="0" rtlCol="0" anchor="t">
            <a:spAutoFit/>
          </a:bodyPr>
          <a:lstStyle/>
          <a:p>
            <a:pPr algn="ctr">
              <a:lnSpc>
                <a:spcPts val="3359"/>
              </a:lnSpc>
            </a:pPr>
            <a:r>
              <a:rPr lang="en-US" sz="2400" b="1" spc="816">
                <a:solidFill>
                  <a:srgbClr val="253039"/>
                </a:solidFill>
                <a:latin typeface="Lato"/>
              </a:rPr>
              <a:t>SEE HOW CLOSE TO HOME</a:t>
            </a:r>
          </a:p>
        </p:txBody>
      </p:sp>
      <p:pic>
        <p:nvPicPr>
          <p:cNvPr id="3" name="Picture 3"/>
          <p:cNvPicPr>
            <a:picLocks noChangeAspect="1"/>
          </p:cNvPicPr>
          <p:nvPr/>
        </p:nvPicPr>
        <p:blipFill>
          <a:blip r:embed="rId2"/>
          <a:srcRect/>
          <a:stretch>
            <a:fillRect/>
          </a:stretch>
        </p:blipFill>
        <p:spPr>
          <a:xfrm>
            <a:off x="3030271" y="-165078"/>
            <a:ext cx="3763956" cy="75279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3039"/>
        </a:solidFill>
        <a:effectLst/>
      </p:bgPr>
    </p:bg>
    <p:spTree>
      <p:nvGrpSpPr>
        <p:cNvPr id="1" name=""/>
        <p:cNvGrpSpPr/>
        <p:nvPr/>
      </p:nvGrpSpPr>
      <p:grpSpPr>
        <a:xfrm>
          <a:off x="0" y="0"/>
          <a:ext cx="0" cy="0"/>
          <a:chOff x="0" y="0"/>
          <a:chExt cx="0" cy="0"/>
        </a:xfrm>
      </p:grpSpPr>
      <p:sp>
        <p:nvSpPr>
          <p:cNvPr id="2" name="TextBox 2"/>
          <p:cNvSpPr txBox="1"/>
          <p:nvPr/>
        </p:nvSpPr>
        <p:spPr>
          <a:xfrm>
            <a:off x="1657350" y="995864"/>
            <a:ext cx="6534150" cy="680085"/>
          </a:xfrm>
          <a:prstGeom prst="rect">
            <a:avLst/>
          </a:prstGeom>
        </p:spPr>
        <p:txBody>
          <a:bodyPr lIns="0" tIns="0" rIns="0" bIns="0" rtlCol="0" anchor="t">
            <a:spAutoFit/>
          </a:bodyPr>
          <a:lstStyle/>
          <a:p>
            <a:pPr algn="ctr">
              <a:lnSpc>
                <a:spcPts val="5280"/>
              </a:lnSpc>
            </a:pPr>
            <a:r>
              <a:rPr lang="en-US" sz="4800" spc="624">
                <a:solidFill>
                  <a:srgbClr val="FFFFFF"/>
                </a:solidFill>
                <a:latin typeface="League Spartan"/>
              </a:rPr>
              <a:t>WATER STRESS </a:t>
            </a:r>
          </a:p>
        </p:txBody>
      </p:sp>
      <p:sp>
        <p:nvSpPr>
          <p:cNvPr id="3" name="TextBox 3"/>
          <p:cNvSpPr txBox="1"/>
          <p:nvPr/>
        </p:nvSpPr>
        <p:spPr>
          <a:xfrm>
            <a:off x="4876800" y="6163480"/>
            <a:ext cx="4744700" cy="1151720"/>
          </a:xfrm>
          <a:prstGeom prst="rect">
            <a:avLst/>
          </a:prstGeom>
        </p:spPr>
        <p:txBody>
          <a:bodyPr lIns="0" tIns="0" rIns="0" bIns="0" rtlCol="0" anchor="t">
            <a:spAutoFit/>
          </a:bodyPr>
          <a:lstStyle/>
          <a:p>
            <a:pPr algn="ctr">
              <a:lnSpc>
                <a:spcPts val="2270"/>
              </a:lnSpc>
            </a:pPr>
            <a:r>
              <a:rPr lang="en-US" sz="1484" b="1" spc="-59">
                <a:solidFill>
                  <a:srgbClr val="FFFFFF"/>
                </a:solidFill>
                <a:latin typeface="Lato"/>
              </a:rPr>
              <a:t>"It takes 2,720 liters of water (as much as you’d drink over a three-year period) to make a T-shirt. And your favorite pair of jeans? Almost 10,000 liters of water went into creating them."  (Benson, 2018)</a:t>
            </a:r>
          </a:p>
        </p:txBody>
      </p:sp>
      <p:sp>
        <p:nvSpPr>
          <p:cNvPr id="4" name="TextBox 4"/>
          <p:cNvSpPr txBox="1"/>
          <p:nvPr/>
        </p:nvSpPr>
        <p:spPr>
          <a:xfrm>
            <a:off x="185252" y="1829160"/>
            <a:ext cx="4975072" cy="4889993"/>
          </a:xfrm>
          <a:prstGeom prst="rect">
            <a:avLst/>
          </a:prstGeom>
        </p:spPr>
        <p:txBody>
          <a:bodyPr lIns="0" tIns="0" rIns="0" bIns="0" rtlCol="0" anchor="t">
            <a:spAutoFit/>
          </a:bodyPr>
          <a:lstStyle/>
          <a:p>
            <a:pPr>
              <a:lnSpc>
                <a:spcPts val="2380"/>
              </a:lnSpc>
            </a:pPr>
            <a:r>
              <a:rPr lang="en-US" sz="1556" b="1" spc="-62" dirty="0">
                <a:solidFill>
                  <a:srgbClr val="FFFFFF"/>
                </a:solidFill>
                <a:latin typeface="Lato"/>
              </a:rPr>
              <a:t>-The fashion industry is the third largest user of water globally after oil and paper.  This is due to  the extreme use of  water when manufacturing  fiber and textile of  garments.</a:t>
            </a:r>
          </a:p>
          <a:p>
            <a:pPr>
              <a:lnSpc>
                <a:spcPts val="2380"/>
              </a:lnSpc>
            </a:pPr>
            <a:endParaRPr lang="en-US" sz="1556" b="1" spc="-62" dirty="0">
              <a:solidFill>
                <a:srgbClr val="FFFFFF"/>
              </a:solidFill>
              <a:latin typeface="Lato"/>
            </a:endParaRPr>
          </a:p>
          <a:p>
            <a:pPr>
              <a:lnSpc>
                <a:spcPts val="2380"/>
              </a:lnSpc>
            </a:pPr>
            <a:r>
              <a:rPr lang="en-US" sz="1556" b="1" spc="-62" dirty="0">
                <a:solidFill>
                  <a:srgbClr val="FFFFFF"/>
                </a:solidFill>
                <a:latin typeface="Lato"/>
              </a:rPr>
              <a:t>-It’s estimated that the fashion industry currently uses around 79 billion cubic meters of water per year, which is 2% of all freshwater extraction globally, and represents more than one tenth of the water used by all types of global industry. On current trends, this amount is set to double by 2030. (Common Share, 2018)</a:t>
            </a:r>
          </a:p>
          <a:p>
            <a:pPr>
              <a:lnSpc>
                <a:spcPts val="2380"/>
              </a:lnSpc>
            </a:pPr>
            <a:endParaRPr lang="en-US" sz="1556" b="1" spc="-62" dirty="0">
              <a:solidFill>
                <a:srgbClr val="FFFFFF"/>
              </a:solidFill>
              <a:latin typeface="Lato"/>
            </a:endParaRPr>
          </a:p>
          <a:p>
            <a:pPr>
              <a:lnSpc>
                <a:spcPts val="2380"/>
              </a:lnSpc>
            </a:pPr>
            <a:r>
              <a:rPr lang="en-US" sz="1556" b="1" spc="-62" dirty="0">
                <a:solidFill>
                  <a:srgbClr val="FFFFFF"/>
                </a:solidFill>
                <a:latin typeface="Lato"/>
              </a:rPr>
              <a:t>-Globally, it’s thought that around 8,000 synthetic chemicals are used to turn raw materials into textiles, and estimates  20% of the world’s industrial water pollution at the feet of fashion’s textile-dyeing and treatment processes.</a:t>
            </a:r>
          </a:p>
          <a:p>
            <a:pPr>
              <a:lnSpc>
                <a:spcPts val="2380"/>
              </a:lnSpc>
            </a:pPr>
            <a:r>
              <a:rPr lang="en-US" sz="1556" b="1" spc="-62" dirty="0">
                <a:solidFill>
                  <a:srgbClr val="FFFFFF"/>
                </a:solidFill>
                <a:latin typeface="Lato"/>
              </a:rPr>
              <a:t>(Benson, 2018)</a:t>
            </a:r>
          </a:p>
        </p:txBody>
      </p:sp>
      <p:pic>
        <p:nvPicPr>
          <p:cNvPr id="6" name="Picture 5" descr="Spongebob I Need water&#10;">
            <a:extLst>
              <a:ext uri="{FF2B5EF4-FFF2-40B4-BE49-F238E27FC236}">
                <a16:creationId xmlns:a16="http://schemas.microsoft.com/office/drawing/2014/main" id="{3AD2DE3D-D2D2-CB4E-9997-D07F02259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112" y="2510420"/>
            <a:ext cx="3962400" cy="2971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09725" y="585845"/>
            <a:ext cx="6534150" cy="998220"/>
          </a:xfrm>
          <a:prstGeom prst="rect">
            <a:avLst/>
          </a:prstGeom>
        </p:spPr>
        <p:txBody>
          <a:bodyPr lIns="0" tIns="0" rIns="0" bIns="0" rtlCol="0" anchor="t">
            <a:spAutoFit/>
          </a:bodyPr>
          <a:lstStyle/>
          <a:p>
            <a:pPr algn="ctr">
              <a:lnSpc>
                <a:spcPts val="3960"/>
              </a:lnSpc>
            </a:pPr>
            <a:r>
              <a:rPr lang="en-US" sz="3600" spc="468">
                <a:solidFill>
                  <a:srgbClr val="253039"/>
                </a:solidFill>
                <a:latin typeface="League Spartan"/>
              </a:rPr>
              <a:t>WATER STRESS</a:t>
            </a:r>
          </a:p>
          <a:p>
            <a:pPr algn="ctr">
              <a:lnSpc>
                <a:spcPts val="3960"/>
              </a:lnSpc>
            </a:pPr>
            <a:endParaRPr lang="en-US" sz="3600" spc="468">
              <a:solidFill>
                <a:srgbClr val="253039"/>
              </a:solidFill>
              <a:latin typeface="League Spartan"/>
            </a:endParaRPr>
          </a:p>
        </p:txBody>
      </p:sp>
      <p:sp>
        <p:nvSpPr>
          <p:cNvPr id="3" name="TextBox 3"/>
          <p:cNvSpPr txBox="1"/>
          <p:nvPr/>
        </p:nvSpPr>
        <p:spPr>
          <a:xfrm>
            <a:off x="2571904" y="1027805"/>
            <a:ext cx="4609793" cy="273431"/>
          </a:xfrm>
          <a:prstGeom prst="rect">
            <a:avLst/>
          </a:prstGeom>
        </p:spPr>
        <p:txBody>
          <a:bodyPr lIns="0" tIns="0" rIns="0" bIns="0" rtlCol="0" anchor="t">
            <a:spAutoFit/>
          </a:bodyPr>
          <a:lstStyle/>
          <a:p>
            <a:pPr algn="ctr">
              <a:lnSpc>
                <a:spcPts val="2253"/>
              </a:lnSpc>
            </a:pPr>
            <a:r>
              <a:rPr lang="en-US" sz="1609" spc="386">
                <a:solidFill>
                  <a:srgbClr val="AB7522"/>
                </a:solidFill>
                <a:latin typeface="Lato"/>
              </a:rPr>
              <a:t>TEXTILE DYING</a:t>
            </a:r>
          </a:p>
        </p:txBody>
      </p:sp>
      <p:sp>
        <p:nvSpPr>
          <p:cNvPr id="4" name="TextBox 4"/>
          <p:cNvSpPr txBox="1"/>
          <p:nvPr/>
        </p:nvSpPr>
        <p:spPr>
          <a:xfrm>
            <a:off x="2504450" y="1253611"/>
            <a:ext cx="4744700" cy="860146"/>
          </a:xfrm>
          <a:prstGeom prst="rect">
            <a:avLst/>
          </a:prstGeom>
        </p:spPr>
        <p:txBody>
          <a:bodyPr lIns="0" tIns="0" rIns="0" bIns="0" rtlCol="0" anchor="t">
            <a:spAutoFit/>
          </a:bodyPr>
          <a:lstStyle/>
          <a:p>
            <a:pPr algn="ctr">
              <a:lnSpc>
                <a:spcPts val="2270"/>
              </a:lnSpc>
            </a:pPr>
            <a:r>
              <a:rPr lang="en-US" sz="1484" b="1" spc="-59">
                <a:solidFill>
                  <a:srgbClr val="253039"/>
                </a:solidFill>
                <a:latin typeface="Lato"/>
              </a:rPr>
              <a:t>There are more than 10,000 dyes used in textile Manufacturing alone nearly 70% being azo dyes which is complex in structure and synthetic in nature. </a:t>
            </a:r>
          </a:p>
        </p:txBody>
      </p:sp>
      <p:sp>
        <p:nvSpPr>
          <p:cNvPr id="5" name="TextBox 5"/>
          <p:cNvSpPr txBox="1"/>
          <p:nvPr/>
        </p:nvSpPr>
        <p:spPr>
          <a:xfrm>
            <a:off x="412113" y="2602350"/>
            <a:ext cx="4464687" cy="4204681"/>
          </a:xfrm>
          <a:prstGeom prst="rect">
            <a:avLst/>
          </a:prstGeom>
        </p:spPr>
        <p:txBody>
          <a:bodyPr lIns="0" tIns="0" rIns="0" bIns="0" rtlCol="0" anchor="t">
            <a:spAutoFit/>
          </a:bodyPr>
          <a:lstStyle/>
          <a:p>
            <a:pPr algn="ctr">
              <a:lnSpc>
                <a:spcPts val="2112"/>
              </a:lnSpc>
            </a:pPr>
            <a:r>
              <a:rPr lang="en-US" sz="1200" b="1" spc="-48">
                <a:solidFill>
                  <a:srgbClr val="253039"/>
                </a:solidFill>
                <a:latin typeface="Lato"/>
              </a:rPr>
              <a:t>Long-term or accidental over exposure of chemical dyes will likely result in health hazards if not handled properly for the worker as well as the consumer in the long run.</a:t>
            </a:r>
          </a:p>
          <a:p>
            <a:pPr algn="ctr">
              <a:lnSpc>
                <a:spcPts val="2112"/>
              </a:lnSpc>
            </a:pPr>
            <a:r>
              <a:rPr lang="en-US" sz="1200" b="1" spc="-48">
                <a:solidFill>
                  <a:srgbClr val="253039"/>
                </a:solidFill>
                <a:latin typeface="Lato"/>
              </a:rPr>
              <a:t> </a:t>
            </a:r>
          </a:p>
          <a:p>
            <a:pPr algn="ctr">
              <a:lnSpc>
                <a:spcPts val="2112"/>
              </a:lnSpc>
            </a:pPr>
            <a:r>
              <a:rPr lang="en-US" sz="1200" b="1" spc="-48">
                <a:solidFill>
                  <a:srgbClr val="253039"/>
                </a:solidFill>
                <a:latin typeface="Lato"/>
              </a:rPr>
              <a:t>- The most common hazard of reactive dyes is respiratory problems due to the inhalation of dye particles. Sometimes they can affect a person’s immune system and in extreme cases the next interaction with the substance could be dramatic. This is called respiratory sensitization and symptoms include itching, watery eyes, sneezing and symptoms of asthma such as coughing and wheezing.</a:t>
            </a:r>
          </a:p>
          <a:p>
            <a:pPr algn="ctr">
              <a:lnSpc>
                <a:spcPts val="2112"/>
              </a:lnSpc>
            </a:pPr>
            <a:endParaRPr lang="en-US" sz="1200" b="1" spc="-48">
              <a:solidFill>
                <a:srgbClr val="253039"/>
              </a:solidFill>
              <a:latin typeface="Lato"/>
            </a:endParaRPr>
          </a:p>
          <a:p>
            <a:pPr algn="ctr">
              <a:lnSpc>
                <a:spcPts val="2112"/>
              </a:lnSpc>
            </a:pPr>
            <a:r>
              <a:rPr lang="en-US" sz="1200" b="1" spc="-48">
                <a:solidFill>
                  <a:srgbClr val="253039"/>
                </a:solidFill>
                <a:latin typeface="Lato"/>
              </a:rPr>
              <a:t>- Dyeing and finishing processes often act as irritants, causing skin irritation, itchy or blocked noses, sneezing and sore eyes.  Formaldehyde-based resins, ammonia, acetic acid, some shrink-resist chemicals, some optical whiteners, soda ash, caustic soda and bleach. Certain reactive, vat and disperse dyes are also recognized as skin sensitive .</a:t>
            </a:r>
          </a:p>
        </p:txBody>
      </p:sp>
      <p:sp>
        <p:nvSpPr>
          <p:cNvPr id="6" name="TextBox 6"/>
          <p:cNvSpPr txBox="1"/>
          <p:nvPr/>
        </p:nvSpPr>
        <p:spPr>
          <a:xfrm>
            <a:off x="412113" y="2287454"/>
            <a:ext cx="4609793" cy="273431"/>
          </a:xfrm>
          <a:prstGeom prst="rect">
            <a:avLst/>
          </a:prstGeom>
        </p:spPr>
        <p:txBody>
          <a:bodyPr lIns="0" tIns="0" rIns="0" bIns="0" rtlCol="0" anchor="t">
            <a:spAutoFit/>
          </a:bodyPr>
          <a:lstStyle/>
          <a:p>
            <a:pPr algn="ctr">
              <a:lnSpc>
                <a:spcPts val="2253"/>
              </a:lnSpc>
            </a:pPr>
            <a:r>
              <a:rPr lang="en-US" sz="1609" spc="386">
                <a:solidFill>
                  <a:srgbClr val="AB7522"/>
                </a:solidFill>
                <a:latin typeface="Lato"/>
              </a:rPr>
              <a:t>HEALTH IMPACTS</a:t>
            </a:r>
          </a:p>
        </p:txBody>
      </p:sp>
      <p:sp>
        <p:nvSpPr>
          <p:cNvPr id="7" name="TextBox 7"/>
          <p:cNvSpPr txBox="1"/>
          <p:nvPr/>
        </p:nvSpPr>
        <p:spPr>
          <a:xfrm>
            <a:off x="5065244" y="2287454"/>
            <a:ext cx="4609793" cy="273431"/>
          </a:xfrm>
          <a:prstGeom prst="rect">
            <a:avLst/>
          </a:prstGeom>
        </p:spPr>
        <p:txBody>
          <a:bodyPr lIns="0" tIns="0" rIns="0" bIns="0" rtlCol="0" anchor="t">
            <a:spAutoFit/>
          </a:bodyPr>
          <a:lstStyle/>
          <a:p>
            <a:pPr algn="ctr">
              <a:lnSpc>
                <a:spcPts val="2253"/>
              </a:lnSpc>
            </a:pPr>
            <a:r>
              <a:rPr lang="en-US" sz="1609" spc="386">
                <a:solidFill>
                  <a:srgbClr val="AB7522"/>
                </a:solidFill>
                <a:latin typeface="Lato"/>
              </a:rPr>
              <a:t>ENVIROMENTAL IMPACTS</a:t>
            </a:r>
          </a:p>
        </p:txBody>
      </p:sp>
      <p:sp>
        <p:nvSpPr>
          <p:cNvPr id="8" name="TextBox 8"/>
          <p:cNvSpPr txBox="1"/>
          <p:nvPr/>
        </p:nvSpPr>
        <p:spPr>
          <a:xfrm>
            <a:off x="5137797" y="2602350"/>
            <a:ext cx="4464687" cy="4468045"/>
          </a:xfrm>
          <a:prstGeom prst="rect">
            <a:avLst/>
          </a:prstGeom>
        </p:spPr>
        <p:txBody>
          <a:bodyPr lIns="0" tIns="0" rIns="0" bIns="0" rtlCol="0" anchor="t">
            <a:spAutoFit/>
          </a:bodyPr>
          <a:lstStyle/>
          <a:p>
            <a:pPr algn="ctr">
              <a:lnSpc>
                <a:spcPts val="2112"/>
              </a:lnSpc>
            </a:pPr>
            <a:r>
              <a:rPr lang="en-US" sz="1200" b="1" spc="-48">
                <a:solidFill>
                  <a:srgbClr val="253039"/>
                </a:solidFill>
                <a:latin typeface="Lato"/>
              </a:rPr>
              <a:t>The usage of cotton has been increasing constantly throughout the past century . Cotton fibers are mainly dyed using azo dyes which are one of the largest groups of synthetic colorants used in the industry.</a:t>
            </a:r>
          </a:p>
          <a:p>
            <a:pPr algn="ctr">
              <a:lnSpc>
                <a:spcPts val="2112"/>
              </a:lnSpc>
            </a:pPr>
            <a:endParaRPr lang="en-US" sz="1200" b="1" spc="-48">
              <a:solidFill>
                <a:srgbClr val="253039"/>
              </a:solidFill>
              <a:latin typeface="Lato"/>
            </a:endParaRPr>
          </a:p>
          <a:p>
            <a:pPr algn="ctr">
              <a:lnSpc>
                <a:spcPts val="2112"/>
              </a:lnSpc>
            </a:pPr>
            <a:r>
              <a:rPr lang="en-US" sz="1200" b="1" spc="-48">
                <a:solidFill>
                  <a:srgbClr val="253039"/>
                </a:solidFill>
                <a:latin typeface="Lato"/>
              </a:rPr>
              <a:t>These same azo dyes are found to be complex in nature and have been found to show carcinogenic evidences on reductive cleavage. These dyes are capable of altering the physical and chemical properties of soil, deteriorating water bodies and causing harm to the flora and fauna in the environment. It was observed that the toxic nature of dyes causes death to the soil microorganisms which in turn affect the agricultural productivity. </a:t>
            </a:r>
          </a:p>
          <a:p>
            <a:pPr algn="ctr">
              <a:lnSpc>
                <a:spcPts val="2112"/>
              </a:lnSpc>
            </a:pPr>
            <a:r>
              <a:rPr lang="en-US" sz="1200" b="1" spc="-48">
                <a:solidFill>
                  <a:srgbClr val="253039"/>
                </a:solidFill>
                <a:latin typeface="Lato"/>
              </a:rPr>
              <a:t>As the is no current technique to completly remove the toxicity of the dye from water the probability of consumption on the dye in our water source if not discarded correctly can cause permanent blindness, rhabdomyolysis, acute tubular necrosis supervene, vomiting, hypertension, vertigo and, upon ingestion, oedema of the face, neck, pharynx, tongue and larynx along with respiratory distress .</a:t>
            </a:r>
          </a:p>
        </p:txBody>
      </p:sp>
      <p:sp>
        <p:nvSpPr>
          <p:cNvPr id="9" name="TextBox 9"/>
          <p:cNvSpPr txBox="1"/>
          <p:nvPr/>
        </p:nvSpPr>
        <p:spPr>
          <a:xfrm>
            <a:off x="6388978" y="7065010"/>
            <a:ext cx="4609793" cy="250190"/>
          </a:xfrm>
          <a:prstGeom prst="rect">
            <a:avLst/>
          </a:prstGeom>
        </p:spPr>
        <p:txBody>
          <a:bodyPr lIns="0" tIns="0" rIns="0" bIns="0" rtlCol="0" anchor="t">
            <a:spAutoFit/>
          </a:bodyPr>
          <a:lstStyle/>
          <a:p>
            <a:pPr algn="ctr">
              <a:lnSpc>
                <a:spcPts val="1959"/>
              </a:lnSpc>
            </a:pPr>
            <a:r>
              <a:rPr lang="en-US" sz="1400" spc="336" dirty="0">
                <a:solidFill>
                  <a:srgbClr val="AB7522"/>
                </a:solidFill>
                <a:latin typeface="Lato"/>
              </a:rPr>
              <a:t>(HASSAAN,2017)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38364" r="326" b="8805"/>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9050" y="0"/>
            <a:ext cx="9791700" cy="7353300"/>
            <a:chOff x="0" y="0"/>
            <a:chExt cx="13055600" cy="9804400"/>
          </a:xfrm>
        </p:grpSpPr>
        <p:pic>
          <p:nvPicPr>
            <p:cNvPr id="3" name="Picture 3"/>
            <p:cNvPicPr>
              <a:picLocks noChangeAspect="1"/>
            </p:cNvPicPr>
            <p:nvPr/>
          </p:nvPicPr>
          <p:blipFill>
            <a:blip r:embed="rId3">
              <a:alphaModFix amt="26000"/>
            </a:blip>
            <a:srcRect l="5724" r="5724"/>
            <a:stretch>
              <a:fillRect/>
            </a:stretch>
          </p:blipFill>
          <p:spPr>
            <a:xfrm>
              <a:off x="0" y="0"/>
              <a:ext cx="13055600" cy="9804400"/>
            </a:xfrm>
            <a:prstGeom prst="rect">
              <a:avLst/>
            </a:prstGeom>
          </p:spPr>
        </p:pic>
      </p:grpSp>
      <p:sp>
        <p:nvSpPr>
          <p:cNvPr id="4" name="TextBox 4"/>
          <p:cNvSpPr txBox="1"/>
          <p:nvPr/>
        </p:nvSpPr>
        <p:spPr>
          <a:xfrm>
            <a:off x="195019" y="523319"/>
            <a:ext cx="9020662" cy="680085"/>
          </a:xfrm>
          <a:prstGeom prst="rect">
            <a:avLst/>
          </a:prstGeom>
        </p:spPr>
        <p:txBody>
          <a:bodyPr lIns="0" tIns="0" rIns="0" bIns="0" rtlCol="0" anchor="t">
            <a:spAutoFit/>
          </a:bodyPr>
          <a:lstStyle/>
          <a:p>
            <a:pPr algn="ctr">
              <a:lnSpc>
                <a:spcPts val="5280"/>
              </a:lnSpc>
            </a:pPr>
            <a:r>
              <a:rPr lang="en-US" sz="4800" b="1" i="1" spc="624" dirty="0">
                <a:solidFill>
                  <a:srgbClr val="FFFFFF"/>
                </a:solidFill>
                <a:latin typeface="League Spartan"/>
              </a:rPr>
              <a:t>TOXIC CHEMICALS</a:t>
            </a:r>
          </a:p>
        </p:txBody>
      </p:sp>
      <p:sp>
        <p:nvSpPr>
          <p:cNvPr id="5" name="TextBox 5"/>
          <p:cNvSpPr txBox="1"/>
          <p:nvPr/>
        </p:nvSpPr>
        <p:spPr>
          <a:xfrm>
            <a:off x="195019" y="1203404"/>
            <a:ext cx="9257594" cy="6849237"/>
          </a:xfrm>
          <a:prstGeom prst="rect">
            <a:avLst/>
          </a:prstGeom>
        </p:spPr>
        <p:txBody>
          <a:bodyPr lIns="0" tIns="0" rIns="0" bIns="0" rtlCol="0" anchor="t">
            <a:spAutoFit/>
          </a:bodyPr>
          <a:lstStyle/>
          <a:p>
            <a:pPr algn="ctr">
              <a:lnSpc>
                <a:spcPts val="2754"/>
              </a:lnSpc>
            </a:pPr>
            <a:r>
              <a:rPr lang="en-US" sz="1800" b="1" spc="-72" dirty="0">
                <a:solidFill>
                  <a:srgbClr val="FFFFFF"/>
                </a:solidFill>
                <a:latin typeface="Lato"/>
              </a:rPr>
              <a:t>1.  Insecticides</a:t>
            </a:r>
          </a:p>
          <a:p>
            <a:pPr algn="ctr">
              <a:lnSpc>
                <a:spcPts val="2754"/>
              </a:lnSpc>
            </a:pPr>
            <a:r>
              <a:rPr lang="en-US" sz="1800" b="1" spc="-72" dirty="0">
                <a:solidFill>
                  <a:srgbClr val="FFFFFF"/>
                </a:solidFill>
                <a:latin typeface="Lato"/>
              </a:rPr>
              <a:t>Conventional cotton accounts for 25% of the insecticides used worldwide.  Residue from insecticides which are transferred from soil to boll, make their way into the fibers of our clothing. The slightest  trace of pesticide exposure has been linked to brain, fetal damage, and sterility in humans.</a:t>
            </a:r>
          </a:p>
          <a:p>
            <a:pPr algn="ctr">
              <a:lnSpc>
                <a:spcPts val="2754"/>
              </a:lnSpc>
            </a:pPr>
            <a:r>
              <a:rPr lang="en-US" sz="1800" b="1" spc="-72" dirty="0">
                <a:solidFill>
                  <a:srgbClr val="FFFFFF"/>
                </a:solidFill>
                <a:latin typeface="Lato"/>
              </a:rPr>
              <a:t>2.  Petrochemical Fibers</a:t>
            </a:r>
          </a:p>
          <a:p>
            <a:pPr algn="ctr">
              <a:lnSpc>
                <a:spcPts val="2754"/>
              </a:lnSpc>
            </a:pPr>
            <a:r>
              <a:rPr lang="en-US" sz="1800" b="1" spc="-72" dirty="0">
                <a:solidFill>
                  <a:srgbClr val="FFFFFF"/>
                </a:solidFill>
                <a:latin typeface="Lato"/>
              </a:rPr>
              <a:t>Fibers such as  nylon, polyester, acrylic, acetate or triacetate actually assist with restriction of natural  bodily toxin release.</a:t>
            </a:r>
          </a:p>
          <a:p>
            <a:pPr algn="ctr">
              <a:lnSpc>
                <a:spcPts val="2754"/>
              </a:lnSpc>
            </a:pPr>
            <a:r>
              <a:rPr lang="en-US" sz="1800" b="1" spc="-72" dirty="0">
                <a:solidFill>
                  <a:srgbClr val="FFFFFF"/>
                </a:solidFill>
                <a:latin typeface="Lato"/>
              </a:rPr>
              <a:t>3. Formaldehyde</a:t>
            </a:r>
          </a:p>
          <a:p>
            <a:pPr algn="ctr">
              <a:lnSpc>
                <a:spcPts val="2754"/>
              </a:lnSpc>
            </a:pPr>
            <a:r>
              <a:rPr lang="en-US" sz="1800" b="1" spc="-72" dirty="0">
                <a:solidFill>
                  <a:srgbClr val="FFFFFF"/>
                </a:solidFill>
                <a:latin typeface="Lato"/>
              </a:rPr>
              <a:t>The used of this chemical originally used to preserve dead bodies has been used as a finishing treatment on many garments to preserve its newness after its first wear for example wrinkle-free garments. This chemical often can be attributed to dermatitis and lung cancer.</a:t>
            </a:r>
          </a:p>
          <a:p>
            <a:pPr algn="ctr">
              <a:lnSpc>
                <a:spcPts val="2754"/>
              </a:lnSpc>
            </a:pPr>
            <a:r>
              <a:rPr lang="en-US" sz="1800" b="1" spc="-72" dirty="0">
                <a:solidFill>
                  <a:srgbClr val="FFFFFF"/>
                </a:solidFill>
                <a:latin typeface="Lato"/>
              </a:rPr>
              <a:t>4. Perfluorocarbon </a:t>
            </a:r>
          </a:p>
          <a:p>
            <a:pPr algn="ctr">
              <a:lnSpc>
                <a:spcPts val="2754"/>
              </a:lnSpc>
            </a:pPr>
            <a:r>
              <a:rPr lang="en-US" sz="1800" b="1" spc="-72" dirty="0">
                <a:solidFill>
                  <a:srgbClr val="FFFFFF"/>
                </a:solidFill>
                <a:latin typeface="Lato"/>
              </a:rPr>
              <a:t>Often found in apparel and footwear clothing that are  weatherproof and stain resistant.  This chemical is linked to  kidney and testicular cancer, obesity and decreased response to vaccines. Also  flame retardant fabrics  have been linked to infertility, reduced IQ, endocrine disruption and breast cancer.</a:t>
            </a:r>
          </a:p>
          <a:p>
            <a:pPr algn="ctr">
              <a:lnSpc>
                <a:spcPts val="2754"/>
              </a:lnSpc>
            </a:pPr>
            <a:endParaRPr lang="en-US" sz="1800" b="1" spc="-72" dirty="0">
              <a:solidFill>
                <a:srgbClr val="FFFFFF"/>
              </a:solidFill>
              <a:latin typeface="Lato"/>
            </a:endParaRPr>
          </a:p>
          <a:p>
            <a:pPr algn="ctr">
              <a:lnSpc>
                <a:spcPts val="2754"/>
              </a:lnSpc>
            </a:pPr>
            <a:endParaRPr lang="en-US" sz="1800" b="1" spc="-72" dirty="0">
              <a:solidFill>
                <a:srgbClr val="FFFFFF"/>
              </a:solidFill>
              <a:latin typeface="Lato"/>
            </a:endParaRPr>
          </a:p>
          <a:p>
            <a:pPr algn="ctr">
              <a:lnSpc>
                <a:spcPts val="2754"/>
              </a:lnSpc>
            </a:pPr>
            <a:r>
              <a:rPr lang="en-US" sz="1800" b="1" spc="-72" dirty="0">
                <a:solidFill>
                  <a:srgbClr val="000000"/>
                </a:solidFill>
                <a:latin typeface="Lato"/>
              </a:rPr>
              <a:t> </a:t>
            </a:r>
          </a:p>
        </p:txBody>
      </p:sp>
      <p:sp>
        <p:nvSpPr>
          <p:cNvPr id="6" name="TextBox 6"/>
          <p:cNvSpPr txBox="1"/>
          <p:nvPr/>
        </p:nvSpPr>
        <p:spPr>
          <a:xfrm>
            <a:off x="6407663" y="7065010"/>
            <a:ext cx="4609793" cy="250191"/>
          </a:xfrm>
          <a:prstGeom prst="rect">
            <a:avLst/>
          </a:prstGeom>
        </p:spPr>
        <p:txBody>
          <a:bodyPr lIns="0" tIns="0" rIns="0" bIns="0" rtlCol="0" anchor="t">
            <a:spAutoFit/>
          </a:bodyPr>
          <a:lstStyle/>
          <a:p>
            <a:pPr algn="ctr">
              <a:lnSpc>
                <a:spcPts val="1959"/>
              </a:lnSpc>
            </a:pPr>
            <a:r>
              <a:rPr lang="en-US" sz="1400" spc="336">
                <a:solidFill>
                  <a:srgbClr val="AB7522"/>
                </a:solidFill>
                <a:latin typeface="Lato"/>
              </a:rPr>
              <a:t>(PLELL,2018)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3039"/>
        </a:solidFill>
        <a:effectLst/>
      </p:bgPr>
    </p:bg>
    <p:spTree>
      <p:nvGrpSpPr>
        <p:cNvPr id="1" name=""/>
        <p:cNvGrpSpPr/>
        <p:nvPr/>
      </p:nvGrpSpPr>
      <p:grpSpPr>
        <a:xfrm>
          <a:off x="0" y="0"/>
          <a:ext cx="0" cy="0"/>
          <a:chOff x="0" y="0"/>
          <a:chExt cx="0" cy="0"/>
        </a:xfrm>
      </p:grpSpPr>
      <p:grpSp>
        <p:nvGrpSpPr>
          <p:cNvPr id="2" name="Group 2"/>
          <p:cNvGrpSpPr/>
          <p:nvPr/>
        </p:nvGrpSpPr>
        <p:grpSpPr>
          <a:xfrm>
            <a:off x="-33929" y="-52383"/>
            <a:ext cx="9867300" cy="7412475"/>
            <a:chOff x="0" y="0"/>
            <a:chExt cx="13156400" cy="9883300"/>
          </a:xfrm>
        </p:grpSpPr>
        <p:pic>
          <p:nvPicPr>
            <p:cNvPr id="3" name="Picture 3"/>
            <p:cNvPicPr>
              <a:picLocks noChangeAspect="1"/>
            </p:cNvPicPr>
            <p:nvPr/>
          </p:nvPicPr>
          <p:blipFill>
            <a:blip r:embed="rId2"/>
            <a:srcRect l="5589" r="5589"/>
            <a:stretch>
              <a:fillRect/>
            </a:stretch>
          </p:blipFill>
          <p:spPr>
            <a:xfrm>
              <a:off x="0" y="0"/>
              <a:ext cx="13156400" cy="9883300"/>
            </a:xfrm>
            <a:prstGeom prst="rect">
              <a:avLst/>
            </a:prstGeom>
          </p:spPr>
        </p:pic>
      </p:grpSp>
      <p:grpSp>
        <p:nvGrpSpPr>
          <p:cNvPr id="4" name="Group 4"/>
          <p:cNvGrpSpPr/>
          <p:nvPr/>
        </p:nvGrpSpPr>
        <p:grpSpPr>
          <a:xfrm>
            <a:off x="-173912" y="-147646"/>
            <a:ext cx="5069294" cy="7695850"/>
            <a:chOff x="0" y="0"/>
            <a:chExt cx="6759058" cy="10261134"/>
          </a:xfrm>
        </p:grpSpPr>
        <p:sp>
          <p:nvSpPr>
            <p:cNvPr id="5" name="Freeform 5"/>
            <p:cNvSpPr/>
            <p:nvPr/>
          </p:nvSpPr>
          <p:spPr>
            <a:xfrm>
              <a:off x="0" y="0"/>
              <a:ext cx="6759058" cy="10261134"/>
            </a:xfrm>
            <a:custGeom>
              <a:avLst/>
              <a:gdLst/>
              <a:ahLst/>
              <a:cxnLst/>
              <a:rect l="l" t="t" r="r" b="b"/>
              <a:pathLst>
                <a:path w="6759058" h="10261134">
                  <a:moveTo>
                    <a:pt x="0" y="0"/>
                  </a:moveTo>
                  <a:lnTo>
                    <a:pt x="6759058" y="0"/>
                  </a:lnTo>
                  <a:lnTo>
                    <a:pt x="6759058" y="10261134"/>
                  </a:lnTo>
                  <a:lnTo>
                    <a:pt x="0" y="10261134"/>
                  </a:lnTo>
                  <a:close/>
                </a:path>
              </a:pathLst>
            </a:custGeom>
            <a:solidFill>
              <a:srgbClr val="AB7522">
                <a:alpha val="35686"/>
              </a:srgbClr>
            </a:solidFill>
          </p:spPr>
        </p:sp>
      </p:grpSp>
      <p:sp>
        <p:nvSpPr>
          <p:cNvPr id="6" name="TextBox 6"/>
          <p:cNvSpPr txBox="1"/>
          <p:nvPr/>
        </p:nvSpPr>
        <p:spPr>
          <a:xfrm>
            <a:off x="4876800" y="552279"/>
            <a:ext cx="4400550" cy="2698116"/>
          </a:xfrm>
          <a:prstGeom prst="rect">
            <a:avLst/>
          </a:prstGeom>
        </p:spPr>
        <p:txBody>
          <a:bodyPr lIns="0" tIns="0" rIns="0" bIns="0" rtlCol="0" anchor="t">
            <a:spAutoFit/>
          </a:bodyPr>
          <a:lstStyle/>
          <a:p>
            <a:pPr algn="r">
              <a:lnSpc>
                <a:spcPts val="3520"/>
              </a:lnSpc>
            </a:pPr>
            <a:r>
              <a:rPr lang="en-US" sz="3200" b="1" spc="416">
                <a:solidFill>
                  <a:srgbClr val="FFFFFF"/>
                </a:solidFill>
                <a:latin typeface="League Spartan"/>
              </a:rPr>
              <a:t>FASHION</a:t>
            </a:r>
          </a:p>
          <a:p>
            <a:pPr algn="r">
              <a:lnSpc>
                <a:spcPts val="3520"/>
              </a:lnSpc>
            </a:pPr>
            <a:r>
              <a:rPr lang="en-US" sz="3200" b="1" spc="416">
                <a:solidFill>
                  <a:srgbClr val="FFFFFF"/>
                </a:solidFill>
                <a:latin typeface="League Spartan"/>
              </a:rPr>
              <a:t>BRANDS WORKING TO ADDRESS THE ENVIROMENTAL DETRIMENT</a:t>
            </a:r>
          </a:p>
        </p:txBody>
      </p:sp>
      <p:sp>
        <p:nvSpPr>
          <p:cNvPr id="7" name="TextBox 7"/>
          <p:cNvSpPr txBox="1"/>
          <p:nvPr/>
        </p:nvSpPr>
        <p:spPr>
          <a:xfrm>
            <a:off x="345220" y="2794219"/>
            <a:ext cx="3124957" cy="549656"/>
          </a:xfrm>
          <a:prstGeom prst="rect">
            <a:avLst/>
          </a:prstGeom>
        </p:spPr>
        <p:txBody>
          <a:bodyPr lIns="0" tIns="0" rIns="0" bIns="0" rtlCol="0" anchor="t">
            <a:spAutoFit/>
          </a:bodyPr>
          <a:lstStyle/>
          <a:p>
            <a:pPr>
              <a:lnSpc>
                <a:spcPts val="2253"/>
              </a:lnSpc>
            </a:pPr>
            <a:r>
              <a:rPr lang="en-US" sz="1609" spc="386">
                <a:solidFill>
                  <a:srgbClr val="AB7522"/>
                </a:solidFill>
                <a:latin typeface="Lato"/>
              </a:rPr>
              <a:t>ETHICAL &amp; AFORDABLE </a:t>
            </a:r>
          </a:p>
        </p:txBody>
      </p:sp>
      <p:sp>
        <p:nvSpPr>
          <p:cNvPr id="8" name="TextBox 8"/>
          <p:cNvSpPr txBox="1"/>
          <p:nvPr/>
        </p:nvSpPr>
        <p:spPr>
          <a:xfrm>
            <a:off x="345220" y="3606229"/>
            <a:ext cx="3810000" cy="2201894"/>
          </a:xfrm>
          <a:prstGeom prst="rect">
            <a:avLst/>
          </a:prstGeom>
        </p:spPr>
        <p:txBody>
          <a:bodyPr lIns="0" tIns="0" rIns="0" bIns="0" rtlCol="0" anchor="t">
            <a:spAutoFit/>
          </a:bodyPr>
          <a:lstStyle/>
          <a:p>
            <a:pPr>
              <a:lnSpc>
                <a:spcPts val="2535"/>
              </a:lnSpc>
            </a:pPr>
            <a:r>
              <a:rPr lang="en-US" sz="1811" b="1" spc="36">
                <a:solidFill>
                  <a:srgbClr val="FFFFFF"/>
                </a:solidFill>
                <a:latin typeface="Lato"/>
              </a:rPr>
              <a:t>1. Kton</a:t>
            </a:r>
          </a:p>
          <a:p>
            <a:pPr>
              <a:lnSpc>
                <a:spcPts val="2535"/>
              </a:lnSpc>
            </a:pPr>
            <a:endParaRPr lang="en-US" sz="1811" b="1" spc="36">
              <a:solidFill>
                <a:srgbClr val="FFFFFF"/>
              </a:solidFill>
              <a:latin typeface="Lato"/>
            </a:endParaRPr>
          </a:p>
          <a:p>
            <a:pPr>
              <a:lnSpc>
                <a:spcPts val="2535"/>
              </a:lnSpc>
            </a:pPr>
            <a:r>
              <a:rPr lang="en-US" sz="1811" b="1" spc="36">
                <a:solidFill>
                  <a:srgbClr val="FFFFFF"/>
                </a:solidFill>
                <a:latin typeface="Lato"/>
              </a:rPr>
              <a:t>2. PACT</a:t>
            </a:r>
          </a:p>
          <a:p>
            <a:pPr>
              <a:lnSpc>
                <a:spcPts val="2535"/>
              </a:lnSpc>
            </a:pPr>
            <a:endParaRPr lang="en-US" sz="1811" b="1" spc="36">
              <a:solidFill>
                <a:srgbClr val="FFFFFF"/>
              </a:solidFill>
              <a:latin typeface="Lato"/>
            </a:endParaRPr>
          </a:p>
          <a:p>
            <a:pPr>
              <a:lnSpc>
                <a:spcPts val="2535"/>
              </a:lnSpc>
            </a:pPr>
            <a:r>
              <a:rPr lang="en-US" sz="1811" b="1" spc="36">
                <a:solidFill>
                  <a:srgbClr val="FFFFFF"/>
                </a:solidFill>
                <a:latin typeface="Lato"/>
              </a:rPr>
              <a:t>3. G-Star RAW</a:t>
            </a:r>
          </a:p>
          <a:p>
            <a:pPr>
              <a:lnSpc>
                <a:spcPts val="2535"/>
              </a:lnSpc>
            </a:pPr>
            <a:endParaRPr lang="en-US" sz="1811" b="1" spc="36">
              <a:solidFill>
                <a:srgbClr val="FFFFFF"/>
              </a:solidFill>
              <a:latin typeface="Lato"/>
            </a:endParaRPr>
          </a:p>
          <a:p>
            <a:pPr>
              <a:lnSpc>
                <a:spcPts val="2535"/>
              </a:lnSpc>
            </a:pPr>
            <a:r>
              <a:rPr lang="en-US" sz="1811" b="1" spc="36">
                <a:solidFill>
                  <a:srgbClr val="FFFFFF"/>
                </a:solidFill>
                <a:latin typeface="Lato"/>
              </a:rPr>
              <a:t>4. PANGAIA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7557</TotalTime>
  <Words>710</Words>
  <Application>Microsoft Macintosh PowerPoint</Application>
  <PresentationFormat>Custom</PresentationFormat>
  <Paragraphs>137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League Spartan</vt:lpstr>
      <vt:lpstr>Arial</vt:lpstr>
      <vt:lpstr>Aileron Thin</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Brands that are consciously trying to change the environmental detriment of the fashion industry:</dc:title>
  <cp:lastModifiedBy>Ruth.Jordan@mail.citytech.cuny.edu</cp:lastModifiedBy>
  <cp:revision>6</cp:revision>
  <dcterms:created xsi:type="dcterms:W3CDTF">2006-08-16T00:00:00Z</dcterms:created>
  <dcterms:modified xsi:type="dcterms:W3CDTF">2019-04-23T03:13:18Z</dcterms:modified>
  <dc:identifier>DADXU6m3bWk</dc:identifier>
</cp:coreProperties>
</file>