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8"/>
  </p:notesMasterIdLst>
  <p:sldIdLst>
    <p:sldId id="256" r:id="rId2"/>
    <p:sldId id="257" r:id="rId3"/>
    <p:sldId id="267" r:id="rId4"/>
    <p:sldId id="271" r:id="rId5"/>
    <p:sldId id="258" r:id="rId6"/>
    <p:sldId id="266" r:id="rId7"/>
    <p:sldId id="270" r:id="rId8"/>
    <p:sldId id="259" r:id="rId9"/>
    <p:sldId id="273" r:id="rId10"/>
    <p:sldId id="260" r:id="rId11"/>
    <p:sldId id="261" r:id="rId12"/>
    <p:sldId id="262" r:id="rId13"/>
    <p:sldId id="268" r:id="rId14"/>
    <p:sldId id="269" r:id="rId15"/>
    <p:sldId id="274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12" autoAdjust="0"/>
    <p:restoredTop sz="94639" autoAdjust="0"/>
  </p:normalViewPr>
  <p:slideViewPr>
    <p:cSldViewPr snapToGrid="0" snapToObjects="1">
      <p:cViewPr varScale="1">
        <p:scale>
          <a:sx n="66" d="100"/>
          <a:sy n="66" d="100"/>
        </p:scale>
        <p:origin x="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DE3CD-A796-4539-94FC-07FBD84B7761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EEF76-2DDD-4A57-81C4-B62B61961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8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EEF76-2DDD-4A57-81C4-B62B6196123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8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8E80666-FB37-4B36-9149-507F3B0178E3}" type="datetimeFigureOut">
              <a:rPr lang="en-US" smtClean="0"/>
              <a:pPr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  <p:sldLayoutId id="2147483828" r:id="rId18"/>
    <p:sldLayoutId id="214748382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hw.gov.au/asthma/medicines/" TargetMode="External"/><Relationship Id="rId2" Type="http://schemas.openxmlformats.org/officeDocument/2006/relationships/hyperlink" Target="http://www.nhlbi.nih.gov/health/health-topics/topics/asthma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dentalgentlecare.com/asthma_management_in_dental_treatment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230" y="1143000"/>
            <a:ext cx="4966446" cy="1398494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262626"/>
                </a:solidFill>
              </a:rPr>
              <a:t>ASTHMA </a:t>
            </a:r>
            <a:endParaRPr lang="en-US" sz="4000" dirty="0">
              <a:solidFill>
                <a:srgbClr val="26262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121230" y="3499986"/>
            <a:ext cx="4966446" cy="13208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rgbClr val="262626"/>
                </a:solidFill>
              </a:rPr>
              <a:t>BY: Elzbieta Goliaszewski</a:t>
            </a:r>
          </a:p>
          <a:p>
            <a:pPr algn="ctr"/>
            <a:r>
              <a:rPr lang="en-US" sz="2000" dirty="0" smtClean="0">
                <a:solidFill>
                  <a:srgbClr val="262626"/>
                </a:solidFill>
              </a:rPr>
              <a:t>Rozina Marku </a:t>
            </a:r>
          </a:p>
          <a:p>
            <a:pPr algn="ctr"/>
            <a:r>
              <a:rPr lang="en-US" sz="2000" dirty="0" smtClean="0">
                <a:solidFill>
                  <a:srgbClr val="262626"/>
                </a:solidFill>
              </a:rPr>
              <a:t>Revital Tsypkin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93" y="4036975"/>
            <a:ext cx="2120900" cy="241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793" y="6449975"/>
            <a:ext cx="3431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http://www.istockphoto.com/illustrations/asthmatic#136d49d6</a:t>
            </a:r>
          </a:p>
        </p:txBody>
      </p:sp>
    </p:spTree>
    <p:extLst>
      <p:ext uri="{BB962C8B-B14F-4D97-AF65-F5344CB8AC3E}">
        <p14:creationId xmlns:p14="http://schemas.microsoft.com/office/powerpoint/2010/main" val="18668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143" y="362856"/>
            <a:ext cx="7583714" cy="1344065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990000"/>
                </a:solidFill>
              </a:rPr>
              <a:t>Quick Relief / Short Acting Drugs </a:t>
            </a:r>
            <a:endParaRPr lang="en-US" sz="4400" dirty="0">
              <a:solidFill>
                <a:srgbClr val="99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62529" y="1706921"/>
            <a:ext cx="6553199" cy="4322571"/>
          </a:xfrm>
        </p:spPr>
        <p:txBody>
          <a:bodyPr>
            <a:noAutofit/>
          </a:bodyPr>
          <a:lstStyle/>
          <a:p>
            <a:pPr algn="l"/>
            <a:endParaRPr lang="en-US" sz="2000" dirty="0" smtClean="0">
              <a:solidFill>
                <a:srgbClr val="990000"/>
              </a:solidFill>
            </a:endParaRPr>
          </a:p>
          <a:p>
            <a:pPr algn="ctr"/>
            <a:r>
              <a:rPr lang="en-US" sz="2000" dirty="0" smtClean="0">
                <a:solidFill>
                  <a:srgbClr val="990000"/>
                </a:solidFill>
              </a:rPr>
              <a:t>MAO: </a:t>
            </a:r>
            <a:r>
              <a:rPr lang="en-US" sz="2000" dirty="0" smtClean="0"/>
              <a:t>Beta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Agonists </a:t>
            </a:r>
          </a:p>
          <a:p>
            <a:pPr algn="ctr"/>
            <a:endParaRPr lang="en-US" sz="2000" dirty="0" smtClean="0"/>
          </a:p>
          <a:p>
            <a:pPr marL="342900" indent="-342900" algn="ctr">
              <a:buFont typeface="Wingdings" charset="2"/>
              <a:buChar char="²"/>
            </a:pPr>
            <a:r>
              <a:rPr lang="en-US" sz="2000" dirty="0" smtClean="0"/>
              <a:t>Albuterol </a:t>
            </a:r>
          </a:p>
          <a:p>
            <a:pPr marL="342900" indent="-342900" algn="ctr">
              <a:buFont typeface="Wingdings" charset="2"/>
              <a:buChar char="²"/>
            </a:pPr>
            <a:r>
              <a:rPr lang="en-US" sz="2000" dirty="0" smtClean="0"/>
              <a:t>Levalbuterol </a:t>
            </a:r>
          </a:p>
          <a:p>
            <a:pPr marL="342900" indent="-342900" algn="ctr">
              <a:buFont typeface="Wingdings" charset="2"/>
              <a:buChar char="²"/>
            </a:pPr>
            <a:r>
              <a:rPr lang="en-US" sz="2000" dirty="0" smtClean="0"/>
              <a:t>Metaproterenol </a:t>
            </a:r>
          </a:p>
          <a:p>
            <a:pPr marL="342900" indent="-342900" algn="ctr">
              <a:buFont typeface="Wingdings" charset="2"/>
              <a:buChar char="²"/>
            </a:pPr>
            <a:r>
              <a:rPr lang="en-US" sz="2000" dirty="0" smtClean="0"/>
              <a:t>Terbutaline</a:t>
            </a:r>
          </a:p>
          <a:p>
            <a:pPr algn="ctr"/>
            <a:endParaRPr lang="en-US" sz="2000" dirty="0" smtClean="0">
              <a:solidFill>
                <a:srgbClr val="990000"/>
              </a:solidFill>
            </a:endParaRPr>
          </a:p>
          <a:p>
            <a:pPr algn="ctr"/>
            <a:r>
              <a:rPr lang="en-US" sz="2000" dirty="0" smtClean="0">
                <a:solidFill>
                  <a:srgbClr val="990000"/>
                </a:solidFill>
              </a:rPr>
              <a:t>Side Effects: </a:t>
            </a:r>
            <a:endParaRPr lang="en-US" sz="2000" dirty="0"/>
          </a:p>
          <a:p>
            <a:pPr marL="342900" indent="-342900" algn="ctr">
              <a:buFont typeface="Wingdings" charset="2"/>
              <a:buChar char="²"/>
            </a:pPr>
            <a:r>
              <a:rPr lang="en-US" sz="2000" dirty="0" smtClean="0"/>
              <a:t>Anxiety </a:t>
            </a:r>
          </a:p>
          <a:p>
            <a:pPr marL="342900" indent="-342900" algn="ctr">
              <a:buFont typeface="Wingdings" charset="2"/>
              <a:buChar char="²"/>
            </a:pPr>
            <a:r>
              <a:rPr lang="en-US" sz="2000" dirty="0" smtClean="0"/>
              <a:t>Tremors </a:t>
            </a:r>
          </a:p>
          <a:p>
            <a:pPr marL="342900" indent="-342900" algn="ctr">
              <a:buFont typeface="Wingdings" charset="2"/>
              <a:buChar char="²"/>
            </a:pPr>
            <a:r>
              <a:rPr lang="en-US" sz="2000" dirty="0" smtClean="0"/>
              <a:t>Restlessness </a:t>
            </a:r>
          </a:p>
          <a:p>
            <a:pPr marL="342900" indent="-342900" algn="ctr">
              <a:buFont typeface="Wingdings" charset="2"/>
              <a:buChar char="²"/>
            </a:pPr>
            <a:r>
              <a:rPr lang="en-US" sz="2000" dirty="0" smtClean="0"/>
              <a:t>Headache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53" y="4744625"/>
            <a:ext cx="17780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5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143" y="452298"/>
            <a:ext cx="6504961" cy="799780"/>
          </a:xfrm>
        </p:spPr>
        <p:txBody>
          <a:bodyPr/>
          <a:lstStyle/>
          <a:p>
            <a:pPr algn="ctr"/>
            <a:r>
              <a:rPr lang="en-US" dirty="0" smtClean="0"/>
              <a:t>Long Acting Drugs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9429" y="1401529"/>
            <a:ext cx="6486818" cy="4743686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rgbClr val="990000"/>
                </a:solidFill>
              </a:rPr>
              <a:t>MOA:  </a:t>
            </a:r>
            <a:r>
              <a:rPr lang="en-US" sz="2000" dirty="0" smtClean="0"/>
              <a:t>Beta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Agonist, Bronchodilator of at least 12 hrs. after single dose </a:t>
            </a:r>
            <a:endParaRPr lang="en-US" sz="2000" dirty="0"/>
          </a:p>
          <a:p>
            <a:pPr algn="l"/>
            <a:endParaRPr lang="en-US" sz="2000" dirty="0" smtClean="0">
              <a:solidFill>
                <a:srgbClr val="FF0000"/>
              </a:solidFill>
            </a:endParaRPr>
          </a:p>
          <a:p>
            <a:pPr algn="l"/>
            <a:r>
              <a:rPr lang="en-US" sz="2000" dirty="0" smtClean="0">
                <a:solidFill>
                  <a:srgbClr val="990000"/>
                </a:solidFill>
              </a:rPr>
              <a:t>Long-Acting: </a:t>
            </a:r>
            <a:endParaRPr lang="en-US" sz="2000" dirty="0">
              <a:solidFill>
                <a:srgbClr val="990000"/>
              </a:solidFill>
            </a:endParaRPr>
          </a:p>
          <a:p>
            <a:pPr marL="342900" indent="-342900" algn="l">
              <a:buFont typeface="Wingdings" charset="2"/>
              <a:buChar char="²"/>
            </a:pPr>
            <a:r>
              <a:rPr lang="en-US" sz="2000" dirty="0" smtClean="0"/>
              <a:t>Salmeterol</a:t>
            </a:r>
          </a:p>
          <a:p>
            <a:pPr marL="342900" indent="-342900" algn="l">
              <a:buFont typeface="Wingdings" charset="2"/>
              <a:buChar char="²"/>
            </a:pPr>
            <a:r>
              <a:rPr lang="en-US" sz="2000" dirty="0" smtClean="0"/>
              <a:t>Formoterol</a:t>
            </a:r>
          </a:p>
          <a:p>
            <a:pPr algn="l"/>
            <a:endParaRPr lang="en-US" sz="2000" dirty="0" smtClean="0">
              <a:solidFill>
                <a:srgbClr val="990000"/>
              </a:solidFill>
            </a:endParaRPr>
          </a:p>
          <a:p>
            <a:pPr algn="l"/>
            <a:r>
              <a:rPr lang="en-US" sz="2000" dirty="0" smtClean="0">
                <a:solidFill>
                  <a:srgbClr val="990000"/>
                </a:solidFill>
              </a:rPr>
              <a:t>Corticosteroids: </a:t>
            </a:r>
            <a:r>
              <a:rPr lang="en-US" sz="2000" dirty="0" smtClean="0"/>
              <a:t>Anti inflammatory &amp; used in combination with long- acting drugs. </a:t>
            </a:r>
            <a:endParaRPr lang="en-US" sz="2000" dirty="0"/>
          </a:p>
          <a:p>
            <a:pPr algn="l"/>
            <a:endParaRPr lang="en-US" sz="2000" dirty="0" smtClean="0">
              <a:solidFill>
                <a:srgbClr val="990000"/>
              </a:solidFill>
            </a:endParaRPr>
          </a:p>
          <a:p>
            <a:pPr algn="l"/>
            <a:r>
              <a:rPr lang="en-US" sz="2000" dirty="0" smtClean="0">
                <a:solidFill>
                  <a:srgbClr val="990000"/>
                </a:solidFill>
              </a:rPr>
              <a:t>Side Effects: 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Nervous 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Increased Heart Rate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Upset stomach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Trouble sleeping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571" y="407565"/>
            <a:ext cx="6541247" cy="672780"/>
          </a:xfrm>
        </p:spPr>
        <p:txBody>
          <a:bodyPr/>
          <a:lstStyle/>
          <a:p>
            <a:r>
              <a:rPr lang="en-US" dirty="0" smtClean="0"/>
              <a:t>Leukotriene Modifiers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0571" y="1080345"/>
            <a:ext cx="6595676" cy="5372526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accent1"/>
                </a:solidFill>
              </a:rPr>
              <a:t>MOA: </a:t>
            </a:r>
            <a:r>
              <a:rPr lang="en-US" sz="2000" dirty="0" smtClean="0"/>
              <a:t>Leukotriene Receptor Antagonist- prevent leukotriene from binding to its receptors . </a:t>
            </a:r>
          </a:p>
          <a:p>
            <a:pPr algn="l"/>
            <a:r>
              <a:rPr lang="en-US" sz="2000" dirty="0" smtClean="0"/>
              <a:t>Leukotriene Synthesis Inhibitors- prevent synthesis of leutorkine by blocking the enzyme. 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Generally used in combo with corticosteroids </a:t>
            </a:r>
          </a:p>
          <a:p>
            <a:pPr algn="l"/>
            <a:r>
              <a:rPr lang="en-US" sz="2000" dirty="0" smtClean="0"/>
              <a:t>Mild Asthma </a:t>
            </a:r>
          </a:p>
          <a:p>
            <a:pPr marL="285750" indent="-285750" algn="l">
              <a:buFont typeface="Wingdings" charset="2"/>
              <a:buChar char="²"/>
            </a:pPr>
            <a:endParaRPr lang="en-US" sz="2000" dirty="0"/>
          </a:p>
          <a:p>
            <a:pPr marL="285750" indent="-285750" algn="l">
              <a:buFont typeface="Wingdings" charset="2"/>
              <a:buChar char="²"/>
            </a:pPr>
            <a:r>
              <a:rPr lang="en-US" sz="2000" dirty="0" smtClean="0"/>
              <a:t>Montelukast (Singular) </a:t>
            </a:r>
          </a:p>
          <a:p>
            <a:pPr marL="285750" indent="-285750" algn="l">
              <a:buFont typeface="Wingdings" charset="2"/>
              <a:buChar char="²"/>
            </a:pPr>
            <a:r>
              <a:rPr lang="en-US" sz="2000" dirty="0" smtClean="0"/>
              <a:t>Accolate </a:t>
            </a:r>
          </a:p>
          <a:p>
            <a:pPr marL="285750" indent="-285750" algn="l">
              <a:buFont typeface="Wingdings" charset="2"/>
              <a:buChar char="²"/>
            </a:pPr>
            <a:r>
              <a:rPr lang="en-US" sz="2000" dirty="0" smtClean="0"/>
              <a:t>Zyflo CR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>
                <a:solidFill>
                  <a:srgbClr val="990000"/>
                </a:solidFill>
              </a:rPr>
              <a:t>SIDE EFFECTS:</a:t>
            </a:r>
          </a:p>
          <a:p>
            <a:pPr algn="l"/>
            <a:r>
              <a:rPr lang="en-US" sz="2000" dirty="0" smtClean="0"/>
              <a:t>Headache </a:t>
            </a:r>
          </a:p>
          <a:p>
            <a:pPr algn="l"/>
            <a:r>
              <a:rPr lang="en-US" sz="2000" dirty="0" smtClean="0"/>
              <a:t>Dizziness </a:t>
            </a:r>
          </a:p>
          <a:p>
            <a:pPr algn="l"/>
            <a:r>
              <a:rPr lang="en-US" sz="2000" dirty="0" smtClean="0"/>
              <a:t>Stomach pain </a:t>
            </a:r>
          </a:p>
          <a:p>
            <a:pPr algn="l"/>
            <a:r>
              <a:rPr lang="en-US" sz="2000" dirty="0" smtClean="0"/>
              <a:t>Tiredness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11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676" y="696877"/>
            <a:ext cx="6334571" cy="1398494"/>
          </a:xfrm>
        </p:spPr>
        <p:txBody>
          <a:bodyPr/>
          <a:lstStyle/>
          <a:p>
            <a:pPr algn="l"/>
            <a:r>
              <a:rPr lang="en-US" dirty="0" smtClean="0"/>
              <a:t>Exercise  induced asthma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676" y="2255386"/>
            <a:ext cx="5714999" cy="3216500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Exercise-induced </a:t>
            </a:r>
            <a:r>
              <a:rPr lang="en-US" sz="2000" dirty="0" smtClean="0"/>
              <a:t>asthma is </a:t>
            </a:r>
            <a:r>
              <a:rPr lang="en-US" sz="2000" dirty="0"/>
              <a:t>narrowing of the airways in the lungs that is triggered by </a:t>
            </a:r>
            <a:r>
              <a:rPr lang="en-US" sz="2000" dirty="0" smtClean="0"/>
              <a:t>exercise </a:t>
            </a:r>
            <a:r>
              <a:rPr lang="en-US" sz="2000" dirty="0"/>
              <a:t>or physical exertion. </a:t>
            </a:r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Most </a:t>
            </a:r>
            <a:r>
              <a:rPr lang="en-US" sz="2000" dirty="0"/>
              <a:t>people with chronic asthma experience symptoms of asthma during exercise. </a:t>
            </a:r>
            <a:r>
              <a:rPr lang="en-US" sz="2000" dirty="0"/>
              <a:t>However, there are many people without chronic asthma who develop symptoms only during exercise. 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46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099" y="299121"/>
            <a:ext cx="4966446" cy="1398494"/>
          </a:xfrm>
        </p:spPr>
        <p:txBody>
          <a:bodyPr/>
          <a:lstStyle/>
          <a:p>
            <a:pPr algn="ctr"/>
            <a:r>
              <a:rPr lang="en-US" dirty="0" smtClean="0"/>
              <a:t>Role of </a:t>
            </a:r>
            <a:r>
              <a:rPr lang="en-US" dirty="0" smtClean="0"/>
              <a:t>DH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439" y="2182539"/>
            <a:ext cx="6779872" cy="4045646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Update patient's</a:t>
            </a:r>
            <a:r>
              <a:rPr lang="en-US" sz="2000" dirty="0"/>
              <a:t> health history at every visit </a:t>
            </a:r>
            <a:endParaRPr lang="en-US" sz="2000" dirty="0"/>
          </a:p>
          <a:p>
            <a:pPr marL="457200" indent="-4572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Confirm that they have taken their most recent scheduled dose of </a:t>
            </a:r>
            <a:r>
              <a:rPr lang="en-US" sz="2000" dirty="0" smtClean="0"/>
              <a:t>medication</a:t>
            </a:r>
          </a:p>
          <a:p>
            <a:pPr marL="457200" lvl="0" indent="-4572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Patient’s inhaler should be available </a:t>
            </a:r>
            <a:r>
              <a:rPr lang="en-US" sz="2000" dirty="0"/>
              <a:t>if needed </a:t>
            </a:r>
          </a:p>
          <a:p>
            <a:pPr marL="457200" indent="-4572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Be </a:t>
            </a:r>
            <a:r>
              <a:rPr lang="en-US" sz="2000" dirty="0"/>
              <a:t>aware of the potential for dental materials and products that exacerbate asthma</a:t>
            </a:r>
            <a:r>
              <a:rPr lang="en-US" sz="2000" dirty="0"/>
              <a:t>.</a:t>
            </a:r>
          </a:p>
          <a:p>
            <a:pPr marL="457200" lvl="0" indent="-4572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Patient’s appointment should be in the late morning or </a:t>
            </a:r>
            <a:r>
              <a:rPr lang="en-US" sz="2000" dirty="0" smtClean="0"/>
              <a:t>the late afternoon.</a:t>
            </a:r>
            <a:endParaRPr lang="en-US" sz="2000" dirty="0"/>
          </a:p>
          <a:p>
            <a:pPr marL="457200" lvl="0" indent="-4572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Avoid </a:t>
            </a:r>
            <a:r>
              <a:rPr lang="en-US" sz="2000" dirty="0"/>
              <a:t>prolonged supine positioning.</a:t>
            </a:r>
          </a:p>
          <a:p>
            <a:pPr marL="285750" lvl="0" indent="-285750" algn="l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695" y="70609"/>
            <a:ext cx="1841168" cy="21230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34" y="299121"/>
            <a:ext cx="1674874" cy="16660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8333" y="6506038"/>
            <a:ext cx="53603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http://www.dentistryiq.com/articles/2013/02/six-steps-to-making-hygiene-a-profit-center.html</a:t>
            </a:r>
          </a:p>
        </p:txBody>
      </p:sp>
    </p:spTree>
    <p:extLst>
      <p:ext uri="{BB962C8B-B14F-4D97-AF65-F5344CB8AC3E}">
        <p14:creationId xmlns:p14="http://schemas.microsoft.com/office/powerpoint/2010/main" val="124602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229" y="4699439"/>
            <a:ext cx="2307770" cy="21585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9" y="337457"/>
            <a:ext cx="7369628" cy="1398494"/>
          </a:xfrm>
        </p:spPr>
        <p:txBody>
          <a:bodyPr/>
          <a:lstStyle/>
          <a:p>
            <a:pPr algn="ctr"/>
            <a:r>
              <a:rPr lang="en-US" b="1" dirty="0"/>
              <a:t>Managing an Acute Asthmatic Attack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829" y="1735951"/>
            <a:ext cx="7141027" cy="4490677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Discontinue the dental procedure and allow the patient to assume a comfortable position.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Establish and maintain a patent airway and administer b</a:t>
            </a:r>
            <a:r>
              <a:rPr lang="en-US" sz="2000" baseline="-25000" dirty="0"/>
              <a:t>2</a:t>
            </a:r>
            <a:r>
              <a:rPr lang="en-US" sz="2000" dirty="0"/>
              <a:t> agonists via inhaler or nebulizer.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Administer oxygen  6-10 liters via face mask, nasal hood or cannula. If no improvement is observed and symptoms are worsening, administer epinephrine subcutaneously </a:t>
            </a:r>
            <a:endParaRPr lang="en-US" sz="2000" dirty="0" smtClean="0"/>
          </a:p>
          <a:p>
            <a:pPr marL="342900" indent="-342900" algn="l">
              <a:spcBef>
                <a:spcPts val="600"/>
              </a:spcBef>
              <a:buFont typeface="+mj-lt"/>
              <a:buAutoNum type="alphaLcParenR"/>
            </a:pPr>
            <a:r>
              <a:rPr lang="en-US" sz="2000" dirty="0" smtClean="0"/>
              <a:t>Document in time form the beginning of the event.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lphaLcParenR"/>
            </a:pPr>
            <a:r>
              <a:rPr lang="en-US" sz="2000" dirty="0" smtClean="0"/>
              <a:t>Alert </a:t>
            </a:r>
            <a:r>
              <a:rPr lang="en-US" sz="2000" dirty="0"/>
              <a:t>emergency medical services-911.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lphaLcParenR"/>
            </a:pPr>
            <a:r>
              <a:rPr lang="en-US" sz="2000" dirty="0"/>
              <a:t>Maintain a good oxygen level until the patient stops wheezing and/or medical assistance arrives.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43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72" y="593498"/>
            <a:ext cx="6630046" cy="2138626"/>
          </a:xfrm>
        </p:spPr>
        <p:txBody>
          <a:bodyPr/>
          <a:lstStyle/>
          <a:p>
            <a:pPr algn="l"/>
            <a:r>
              <a:rPr lang="en-US" dirty="0" smtClean="0"/>
              <a:t>Web pages I used: add in the work-cited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416" y="2948847"/>
            <a:ext cx="6703878" cy="182129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hlinkClick r:id="rId2"/>
              </a:rPr>
              <a:t>http://www.nhlbi.nih.gov/health/health-topics/topics/</a:t>
            </a:r>
            <a:r>
              <a:rPr lang="en-US" dirty="0" smtClean="0">
                <a:hlinkClick r:id="rId2"/>
              </a:rPr>
              <a:t>asthma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webmd.com/asthma/guide/asthma-medications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>
                <a:hlinkClick r:id="rId3"/>
              </a:rPr>
              <a:t>http://www.aihw.gov.au/asthma/medicines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www.dentalgentlecare.com/asthma_management_in_dental_treatment.htm</a:t>
            </a:r>
            <a:endParaRPr lang="en-US" u="sng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http://www.webmd.com/asthma/guide/exercise-induced-asthma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516" y="816429"/>
            <a:ext cx="4966446" cy="799780"/>
          </a:xfrm>
        </p:spPr>
        <p:txBody>
          <a:bodyPr/>
          <a:lstStyle/>
          <a:p>
            <a:pPr algn="ctr"/>
            <a:r>
              <a:rPr lang="en-US" dirty="0" smtClean="0"/>
              <a:t>Asthma 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25286" y="2213429"/>
            <a:ext cx="6250961" cy="3108543"/>
          </a:xfrm>
        </p:spPr>
        <p:txBody>
          <a:bodyPr wrap="square" anchor="t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Asthma is a chronic inflammatory lung disease. </a:t>
            </a:r>
          </a:p>
          <a:p>
            <a:pPr marL="342900" indent="-342900" algn="ctr">
              <a:buFont typeface="Wingdings" charset="2"/>
              <a:buChar char="²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Wingdings" charset="2"/>
              <a:buChar char="²"/>
            </a:pPr>
            <a:r>
              <a:rPr lang="en-US" sz="2200" dirty="0" smtClean="0">
                <a:solidFill>
                  <a:schemeClr val="tx1"/>
                </a:solidFill>
              </a:rPr>
              <a:t>1.Recurring symptoms</a:t>
            </a:r>
          </a:p>
          <a:p>
            <a:pPr marL="342900" indent="-342900" algn="ctr">
              <a:buFont typeface="Wingdings" charset="2"/>
              <a:buChar char="²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Wingdings" charset="2"/>
              <a:buChar char="²"/>
            </a:pPr>
            <a:r>
              <a:rPr lang="en-US" sz="2200" dirty="0" smtClean="0">
                <a:solidFill>
                  <a:schemeClr val="tx1"/>
                </a:solidFill>
              </a:rPr>
              <a:t>2.Reversible airway narrowing</a:t>
            </a:r>
          </a:p>
          <a:p>
            <a:pPr marL="342900" indent="-342900" algn="ctr">
              <a:buFont typeface="Wingdings" charset="2"/>
              <a:buChar char="²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 algn="ctr">
              <a:buFont typeface="Wingdings" charset="2"/>
              <a:buChar char="²"/>
            </a:pPr>
            <a:r>
              <a:rPr lang="en-US" sz="2200" dirty="0" smtClean="0">
                <a:solidFill>
                  <a:schemeClr val="tx1"/>
                </a:solidFill>
              </a:rPr>
              <a:t>3.Bronchospasm </a:t>
            </a:r>
          </a:p>
          <a:p>
            <a:pPr marL="342900" indent="-342900" algn="ctr">
              <a:buFontTx/>
              <a:buChar char="-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601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5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-5103" r="-5103"/>
          <a:stretch>
            <a:fillRect/>
          </a:stretch>
        </p:blipFill>
        <p:spPr>
          <a:xfrm>
            <a:off x="0" y="907143"/>
            <a:ext cx="8545286" cy="5454877"/>
          </a:xfrm>
          <a:prstGeom prst="round2SameRect">
            <a:avLst>
              <a:gd name="adj1" fmla="val 3096"/>
              <a:gd name="adj2" fmla="val 0"/>
            </a:avLst>
          </a:prstGeom>
        </p:spPr>
      </p:pic>
      <p:sp>
        <p:nvSpPr>
          <p:cNvPr id="2" name="TextBox 1"/>
          <p:cNvSpPr txBox="1"/>
          <p:nvPr/>
        </p:nvSpPr>
        <p:spPr>
          <a:xfrm>
            <a:off x="2008210" y="6362020"/>
            <a:ext cx="40030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http://www.nhlbi.nih.gov/health/health-topics/topics/asthma</a:t>
            </a:r>
          </a:p>
        </p:txBody>
      </p:sp>
    </p:spTree>
    <p:extLst>
      <p:ext uri="{BB962C8B-B14F-4D97-AF65-F5344CB8AC3E}">
        <p14:creationId xmlns:p14="http://schemas.microsoft.com/office/powerpoint/2010/main" val="24438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469" y="2191236"/>
            <a:ext cx="6260740" cy="1398494"/>
          </a:xfrm>
        </p:spPr>
        <p:txBody>
          <a:bodyPr/>
          <a:lstStyle/>
          <a:p>
            <a:pPr algn="ctr"/>
            <a:r>
              <a:rPr lang="en-US" dirty="0" smtClean="0"/>
              <a:t>What may cause asthma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1" y="634999"/>
            <a:ext cx="4966446" cy="781637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Causes of Asthma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8714" y="1669143"/>
            <a:ext cx="6577533" cy="4476071"/>
          </a:xfrm>
        </p:spPr>
        <p:txBody>
          <a:bodyPr>
            <a:normAutofit/>
          </a:bodyPr>
          <a:lstStyle/>
          <a:p>
            <a:pPr marL="342900" indent="-342900" algn="l">
              <a:buFont typeface="Wingdings" charset="2"/>
              <a:buChar char="²"/>
            </a:pPr>
            <a:r>
              <a:rPr lang="en-US" sz="2200" b="1" u="sng" dirty="0" smtClean="0">
                <a:solidFill>
                  <a:schemeClr val="accent1"/>
                </a:solidFill>
              </a:rPr>
              <a:t>Genetic </a:t>
            </a:r>
            <a:r>
              <a:rPr lang="en-US" sz="2200" dirty="0" smtClean="0">
                <a:solidFill>
                  <a:schemeClr val="accent1"/>
                </a:solidFill>
              </a:rPr>
              <a:t>: </a:t>
            </a:r>
            <a:r>
              <a:rPr lang="en-US" sz="2200" dirty="0" smtClean="0"/>
              <a:t>family history, hay fever, viral upper respiratory infections (cold) obesity</a:t>
            </a:r>
          </a:p>
          <a:p>
            <a:pPr marL="342900" indent="-342900" algn="l">
              <a:buFont typeface="Wingdings" charset="2"/>
              <a:buChar char="²"/>
            </a:pPr>
            <a:endParaRPr lang="en-US" sz="2200" dirty="0" smtClean="0"/>
          </a:p>
          <a:p>
            <a:pPr marL="342900" indent="-342900" algn="l">
              <a:buFont typeface="Wingdings" charset="2"/>
              <a:buChar char="²"/>
            </a:pPr>
            <a:r>
              <a:rPr lang="en-US" sz="2200" b="1" u="sng" dirty="0" smtClean="0">
                <a:solidFill>
                  <a:srgbClr val="990000"/>
                </a:solidFill>
              </a:rPr>
              <a:t>Environmental  </a:t>
            </a:r>
            <a:r>
              <a:rPr lang="en-US" sz="2200" dirty="0" smtClean="0">
                <a:solidFill>
                  <a:schemeClr val="tx1"/>
                </a:solidFill>
              </a:rPr>
              <a:t>Allergens, pollen, dust,</a:t>
            </a:r>
            <a:r>
              <a:rPr lang="en-US" sz="2200" dirty="0"/>
              <a:t> , exposure to cigarette smoke, </a:t>
            </a:r>
            <a:r>
              <a:rPr lang="en-US" sz="2200" dirty="0" smtClean="0"/>
              <a:t>molds, animals</a:t>
            </a:r>
          </a:p>
          <a:p>
            <a:pPr marL="342900" indent="-342900" algn="l">
              <a:buFont typeface="Wingdings" charset="2"/>
              <a:buChar char="²"/>
            </a:pPr>
            <a:endParaRPr lang="en-US" sz="2200" b="1" u="sng" dirty="0">
              <a:solidFill>
                <a:srgbClr val="99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225" y="3610459"/>
            <a:ext cx="5461000" cy="2857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1" y="652212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http://www.askdrshah.com/app/asthma/asthma-causes.aspx</a:t>
            </a:r>
          </a:p>
        </p:txBody>
      </p:sp>
    </p:spTree>
    <p:extLst>
      <p:ext uri="{BB962C8B-B14F-4D97-AF65-F5344CB8AC3E}">
        <p14:creationId xmlns:p14="http://schemas.microsoft.com/office/powerpoint/2010/main" val="36237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8429" y="526142"/>
            <a:ext cx="7039428" cy="70906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Clinical Signs &amp;  Symptoms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16430" y="2383362"/>
            <a:ext cx="5646056" cy="2378300"/>
          </a:xfrm>
        </p:spPr>
        <p:txBody>
          <a:bodyPr>
            <a:noAutofit/>
          </a:bodyPr>
          <a:lstStyle/>
          <a:p>
            <a:pPr marL="342900" indent="-342900" algn="ctr">
              <a:buFont typeface="Wingdings" charset="2"/>
              <a:buChar char="²"/>
            </a:pPr>
            <a:r>
              <a:rPr lang="en-US" sz="2200" dirty="0" smtClean="0"/>
              <a:t>Coughing </a:t>
            </a:r>
          </a:p>
          <a:p>
            <a:pPr marL="342900" indent="-342900" algn="ctr">
              <a:buFont typeface="Wingdings" charset="2"/>
              <a:buChar char="²"/>
            </a:pPr>
            <a:r>
              <a:rPr lang="en-US" sz="2200" dirty="0" smtClean="0"/>
              <a:t>Wheezing </a:t>
            </a:r>
          </a:p>
          <a:p>
            <a:pPr marL="342900" indent="-342900" algn="ctr">
              <a:buFont typeface="Wingdings" charset="2"/>
              <a:buChar char="²"/>
            </a:pPr>
            <a:r>
              <a:rPr lang="en-US" sz="2200" dirty="0" smtClean="0"/>
              <a:t>Chest Tightness </a:t>
            </a:r>
          </a:p>
          <a:p>
            <a:pPr marL="342900" indent="-342900" algn="ctr">
              <a:buFont typeface="Wingdings" charset="2"/>
              <a:buChar char="²"/>
            </a:pPr>
            <a:r>
              <a:rPr lang="en-US" sz="2200" dirty="0" smtClean="0"/>
              <a:t>Shortness of Breathe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6430" y="5324798"/>
            <a:ext cx="6676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chemeClr val="accent1"/>
                </a:solidFill>
              </a:rPr>
              <a:t>May worsen at night, </a:t>
            </a:r>
            <a:r>
              <a:rPr lang="en-US" sz="2000" dirty="0" smtClean="0">
                <a:solidFill>
                  <a:schemeClr val="accent1"/>
                </a:solidFill>
              </a:rPr>
              <a:t>during exercise, </a:t>
            </a:r>
            <a:r>
              <a:rPr lang="en-US" sz="2000" dirty="0">
                <a:solidFill>
                  <a:schemeClr val="accent1"/>
                </a:solidFill>
              </a:rPr>
              <a:t>with a cold, or when exposed to allergens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399" y="2742604"/>
            <a:ext cx="2173622" cy="21736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42399" y="4916226"/>
            <a:ext cx="213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http://www.fotosearch.com/illustration/asthma.html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8167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03" y="2082319"/>
            <a:ext cx="7279912" cy="2156164"/>
          </a:xfrm>
        </p:spPr>
        <p:txBody>
          <a:bodyPr/>
          <a:lstStyle/>
          <a:p>
            <a:pPr algn="l"/>
            <a:r>
              <a:rPr lang="en-US" dirty="0" smtClean="0"/>
              <a:t>How many classifications of Asthma are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25286" y="762054"/>
            <a:ext cx="6016185" cy="55333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Classification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72143" y="1796143"/>
            <a:ext cx="7565571" cy="4408714"/>
          </a:xfrm>
        </p:spPr>
        <p:txBody>
          <a:bodyPr>
            <a:normAutofit/>
          </a:bodyPr>
          <a:lstStyle/>
          <a:p>
            <a:pPr marL="342900" indent="-342900" algn="l">
              <a:buFont typeface="Wingdings" charset="2"/>
              <a:buChar char="²"/>
            </a:pPr>
            <a:r>
              <a:rPr lang="en-US" sz="2200" b="1" dirty="0" smtClean="0">
                <a:solidFill>
                  <a:srgbClr val="990000"/>
                </a:solidFill>
              </a:rPr>
              <a:t>Mild Intermittent-  </a:t>
            </a:r>
            <a:r>
              <a:rPr lang="en-US" sz="2200" dirty="0" smtClean="0">
                <a:solidFill>
                  <a:srgbClr val="262626"/>
                </a:solidFill>
              </a:rPr>
              <a:t>attacks occur 2 days/week; or less than 2x a month night attack. </a:t>
            </a:r>
          </a:p>
          <a:p>
            <a:pPr marL="342900" indent="-342900" algn="l">
              <a:buFont typeface="Wingdings" charset="2"/>
              <a:buChar char="²"/>
            </a:pPr>
            <a:endParaRPr lang="en-US" sz="2200" dirty="0" smtClean="0">
              <a:solidFill>
                <a:srgbClr val="990000"/>
              </a:solidFill>
            </a:endParaRPr>
          </a:p>
          <a:p>
            <a:pPr marL="342900" indent="-342900" algn="l">
              <a:buFont typeface="Wingdings" charset="2"/>
              <a:buChar char="²"/>
            </a:pPr>
            <a:r>
              <a:rPr lang="en-US" sz="2200" dirty="0" smtClean="0">
                <a:solidFill>
                  <a:srgbClr val="990000"/>
                </a:solidFill>
              </a:rPr>
              <a:t> </a:t>
            </a:r>
            <a:r>
              <a:rPr lang="en-US" sz="2200" b="1" dirty="0" smtClean="0">
                <a:solidFill>
                  <a:srgbClr val="990000"/>
                </a:solidFill>
              </a:rPr>
              <a:t>Mild Persistent </a:t>
            </a:r>
            <a:r>
              <a:rPr lang="en-US" sz="2200" dirty="0" smtClean="0">
                <a:solidFill>
                  <a:srgbClr val="990000"/>
                </a:solidFill>
              </a:rPr>
              <a:t>– </a:t>
            </a:r>
            <a:r>
              <a:rPr lang="en-US" sz="2200" dirty="0" smtClean="0">
                <a:solidFill>
                  <a:srgbClr val="262626"/>
                </a:solidFill>
              </a:rPr>
              <a:t>attacks occur more than 2x/week &amp; night symptoms more than 2x/month. </a:t>
            </a:r>
          </a:p>
          <a:p>
            <a:pPr marL="342900" indent="-342900" algn="l">
              <a:buFont typeface="Wingdings" charset="2"/>
              <a:buChar char="²"/>
            </a:pPr>
            <a:endParaRPr lang="en-US" sz="2200" dirty="0" smtClean="0">
              <a:solidFill>
                <a:srgbClr val="262626"/>
              </a:solidFill>
            </a:endParaRPr>
          </a:p>
          <a:p>
            <a:pPr marL="342900" indent="-342900" algn="l">
              <a:buFont typeface="Wingdings" charset="2"/>
              <a:buChar char="²"/>
            </a:pPr>
            <a:r>
              <a:rPr lang="en-US" sz="2200" b="1" dirty="0" smtClean="0">
                <a:solidFill>
                  <a:srgbClr val="990000"/>
                </a:solidFill>
              </a:rPr>
              <a:t>Moderate Persistent- </a:t>
            </a:r>
            <a:r>
              <a:rPr lang="en-US" sz="2200" dirty="0" smtClean="0">
                <a:solidFill>
                  <a:srgbClr val="262626"/>
                </a:solidFill>
              </a:rPr>
              <a:t>Daily attacks &amp; night attacks more than 1x/week. Affect daily activity. </a:t>
            </a:r>
          </a:p>
          <a:p>
            <a:pPr marL="342900" indent="-342900" algn="l">
              <a:buFont typeface="Wingdings" charset="2"/>
              <a:buChar char="²"/>
            </a:pPr>
            <a:endParaRPr lang="en-US" sz="2200" dirty="0" smtClean="0">
              <a:solidFill>
                <a:srgbClr val="990000"/>
              </a:solidFill>
            </a:endParaRPr>
          </a:p>
          <a:p>
            <a:pPr marL="342900" indent="-342900" algn="l">
              <a:buFont typeface="Wingdings" charset="2"/>
              <a:buChar char="²"/>
            </a:pPr>
            <a:r>
              <a:rPr lang="en-US" sz="2200" dirty="0" smtClean="0">
                <a:solidFill>
                  <a:srgbClr val="990000"/>
                </a:solidFill>
              </a:rPr>
              <a:t> </a:t>
            </a:r>
            <a:r>
              <a:rPr lang="en-US" sz="2200" b="1" dirty="0" smtClean="0">
                <a:solidFill>
                  <a:srgbClr val="990000"/>
                </a:solidFill>
              </a:rPr>
              <a:t>Severe Persistent- </a:t>
            </a:r>
            <a:r>
              <a:rPr lang="en-US" sz="2200" dirty="0" smtClean="0">
                <a:solidFill>
                  <a:srgbClr val="262626"/>
                </a:solidFill>
              </a:rPr>
              <a:t>Frequent attacks, nonstop say symptoms &amp; recurrent night symptoms.</a:t>
            </a:r>
            <a:endParaRPr lang="en-US" sz="22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22" y="346405"/>
            <a:ext cx="7471895" cy="2617098"/>
          </a:xfrm>
        </p:spPr>
        <p:txBody>
          <a:bodyPr/>
          <a:lstStyle/>
          <a:p>
            <a:pPr algn="ctr"/>
            <a:r>
              <a:rPr lang="en-US" dirty="0" smtClean="0"/>
              <a:t>What are the most common drugs used to treat asthma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337</TotalTime>
  <Words>410</Words>
  <Application>Microsoft Office PowerPoint</Application>
  <PresentationFormat>On-screen Show (4:3)</PresentationFormat>
  <Paragraphs>112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Wingdings</vt:lpstr>
      <vt:lpstr>Wingdings 2</vt:lpstr>
      <vt:lpstr>Plaza</vt:lpstr>
      <vt:lpstr>ASTHMA </vt:lpstr>
      <vt:lpstr>Asthma ?</vt:lpstr>
      <vt:lpstr>PowerPoint Presentation</vt:lpstr>
      <vt:lpstr>What may cause asthma ?</vt:lpstr>
      <vt:lpstr>Causes of Asthma</vt:lpstr>
      <vt:lpstr>Clinical Signs &amp;  Symptoms </vt:lpstr>
      <vt:lpstr>How many classifications of Asthma are there?</vt:lpstr>
      <vt:lpstr>     Classification</vt:lpstr>
      <vt:lpstr>What are the most common drugs used to treat asthma ?</vt:lpstr>
      <vt:lpstr>Quick Relief / Short Acting Drugs </vt:lpstr>
      <vt:lpstr>Long Acting Drugs </vt:lpstr>
      <vt:lpstr>Leukotriene Modifiers </vt:lpstr>
      <vt:lpstr>Exercise  induced asthma </vt:lpstr>
      <vt:lpstr>Role of DH</vt:lpstr>
      <vt:lpstr>Managing an Acute Asthmatic Attack</vt:lpstr>
      <vt:lpstr>Web pages I used: add in the work-cited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</dc:title>
  <dc:creator>ROZINA QOKU</dc:creator>
  <cp:lastModifiedBy>KENNETH SPEKTOR</cp:lastModifiedBy>
  <cp:revision>40</cp:revision>
  <dcterms:created xsi:type="dcterms:W3CDTF">2014-11-20T22:21:27Z</dcterms:created>
  <dcterms:modified xsi:type="dcterms:W3CDTF">2014-12-06T19:03:57Z</dcterms:modified>
</cp:coreProperties>
</file>