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47625" y="-2540000"/>
            <a:ext cx="24479250" cy="16319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13"/>
          </p:nvPr>
        </p:nvSpPr>
        <p:spPr>
          <a:xfrm>
            <a:off x="12344400" y="7112000"/>
            <a:ext cx="10439400" cy="6959601"/>
          </a:xfrm>
          <a:prstGeom prst="rect">
            <a:avLst/>
          </a:prstGeom>
        </p:spPr>
        <p:txBody>
          <a:bodyPr lIns="91439" tIns="45719" rIns="91439" bIns="45719" anchor="t">
            <a:noAutofit/>
          </a:bodyPr>
          <a:lstStyle/>
          <a:p>
            <a:pPr/>
          </a:p>
        </p:txBody>
      </p:sp>
      <p:sp>
        <p:nvSpPr>
          <p:cNvPr id="84" name="Image"/>
          <p:cNvSpPr/>
          <p:nvPr>
            <p:ph type="pic" sz="half" idx="14"/>
          </p:nvPr>
        </p:nvSpPr>
        <p:spPr>
          <a:xfrm>
            <a:off x="12407900" y="190500"/>
            <a:ext cx="10363200" cy="6908800"/>
          </a:xfrm>
          <a:prstGeom prst="rect">
            <a:avLst/>
          </a:prstGeom>
        </p:spPr>
        <p:txBody>
          <a:bodyPr lIns="91439" tIns="45719" rIns="91439" bIns="45719" anchor="t">
            <a:noAutofit/>
          </a:bodyPr>
          <a:lstStyle/>
          <a:p>
            <a:pPr/>
          </a:p>
        </p:txBody>
      </p:sp>
      <p:sp>
        <p:nvSpPr>
          <p:cNvPr id="85" name="Image"/>
          <p:cNvSpPr/>
          <p:nvPr>
            <p:ph type="pic" idx="15"/>
          </p:nvPr>
        </p:nvSpPr>
        <p:spPr>
          <a:xfrm>
            <a:off x="1583266" y="-1879600"/>
            <a:ext cx="10414001" cy="15621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Introduction"/>
          <p:cNvSpPr txBox="1"/>
          <p:nvPr/>
        </p:nvSpPr>
        <p:spPr>
          <a:xfrm>
            <a:off x="-225925" y="473468"/>
            <a:ext cx="4119251" cy="4199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300">
                <a:latin typeface="Times New Roman"/>
                <a:ea typeface="Times New Roman"/>
                <a:cs typeface="Times New Roman"/>
                <a:sym typeface="Times New Roman"/>
              </a:defRPr>
            </a:pPr>
            <a:r>
              <a:rPr b="1" sz="2200" u="sng"/>
              <a:t>Introduction</a:t>
            </a:r>
            <a:r>
              <a:t> </a:t>
            </a:r>
          </a:p>
        </p:txBody>
      </p:sp>
      <p:sp>
        <p:nvSpPr>
          <p:cNvPr id="120" name="I have filmed a short documentary exploring the business world of reselling sneakers and what it has become today.  In this documentary I have sat down with five influential individuals in the reselling industry,  where each person is discussing their pe"/>
          <p:cNvSpPr txBox="1"/>
          <p:nvPr/>
        </p:nvSpPr>
        <p:spPr>
          <a:xfrm>
            <a:off x="231767" y="1031246"/>
            <a:ext cx="3203867" cy="71436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latin typeface="Times New Roman"/>
                <a:ea typeface="Times New Roman"/>
                <a:cs typeface="Times New Roman"/>
                <a:sym typeface="Times New Roman"/>
              </a:defRPr>
            </a:lvl1pPr>
          </a:lstStyle>
          <a:p>
            <a:pPr/>
            <a:r>
              <a:t>I have filmed a short documentary exploring the business world of reselling sneakers and what it has become today.  In this documentary I have sat down with five influential individuals in the reselling industry,  where each person is discussing their personal experiences and growth of reselling. This documentary is around 13 minutes long, however due to COVID-19, production was cut short.  The information given in this documentary targets individuals who are simply curious and/or wants to join the business of reselling.  The way I have scripted my interviews are in the form of a pyramid which I call a  “sneaker pyramid.” The “sneaker pyramid” is when a buyer gets a sneaker from a retailer (ex: Footlocker), therefore the first interview is an employee of Footlocker. It then splits into two categories ( regular customers &amp; resellers). The second interviewee is an individual who resells sneakers as a full time job to his fellow colleagues. The documentary also introduces an individual who is considered an influencer. An influencer job in this case is to purchase and review  sneakers for the sole purpose of  influencing other individuals/influencers on why they should/shouldn’t purchase this particular sneaker. Another topic spoken about is resellers buying multiple pairs of high in demand sneakers,  so the can sell them for cash at reselling platforms such as Stock X and Goat. Finally at the top of the pyramid are the entrepreneurs who instead of selling to these platforms they base their prices off them for their personal business/company gains and grows from the profits being made from reselling sneakers because the money being earned isn’t going towards other reselling platforms but the own business.</a:t>
            </a:r>
          </a:p>
        </p:txBody>
      </p:sp>
      <p:sp>
        <p:nvSpPr>
          <p:cNvPr id="121" name="It’s More Than Sneakers"/>
          <p:cNvSpPr txBox="1"/>
          <p:nvPr/>
        </p:nvSpPr>
        <p:spPr>
          <a:xfrm>
            <a:off x="8513216" y="238933"/>
            <a:ext cx="735756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It’s More Than Sneakers </a:t>
            </a:r>
          </a:p>
        </p:txBody>
      </p:sp>
      <p:sp>
        <p:nvSpPr>
          <p:cNvPr id="122" name="Rafael Miranda/ Director, Producer,Editor"/>
          <p:cNvSpPr txBox="1"/>
          <p:nvPr/>
        </p:nvSpPr>
        <p:spPr>
          <a:xfrm>
            <a:off x="8892675" y="1110706"/>
            <a:ext cx="6598650" cy="10484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400">
                <a:latin typeface="Times New Roman"/>
                <a:ea typeface="Times New Roman"/>
                <a:cs typeface="Times New Roman"/>
                <a:sym typeface="Times New Roman"/>
              </a:defRPr>
            </a:lvl1pPr>
          </a:lstStyle>
          <a:p>
            <a:pPr/>
            <a:r>
              <a:t>Rafael Miranda/ Director, Producer,Editor </a:t>
            </a:r>
          </a:p>
        </p:txBody>
      </p:sp>
      <p:sp>
        <p:nvSpPr>
          <p:cNvPr id="123" name="Process"/>
          <p:cNvSpPr txBox="1"/>
          <p:nvPr/>
        </p:nvSpPr>
        <p:spPr>
          <a:xfrm>
            <a:off x="1329142" y="8373791"/>
            <a:ext cx="1009118" cy="4199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u="sng">
                <a:latin typeface="Times New Roman"/>
                <a:ea typeface="Times New Roman"/>
                <a:cs typeface="Times New Roman"/>
                <a:sym typeface="Times New Roman"/>
              </a:defRPr>
            </a:lvl1pPr>
          </a:lstStyle>
          <a:p>
            <a:pPr/>
            <a:r>
              <a:t>Process</a:t>
            </a:r>
          </a:p>
        </p:txBody>
      </p:sp>
      <p:sp>
        <p:nvSpPr>
          <p:cNvPr id="124" name="As the director there were many careful planning involved in the production of this short film. Such as who to interview, what questions to ask and how long the whole film was going to be. Also I knew I wanted to do something with sneakers but didn’t kno"/>
          <p:cNvSpPr txBox="1"/>
          <p:nvPr/>
        </p:nvSpPr>
        <p:spPr>
          <a:xfrm>
            <a:off x="-10017" y="8992642"/>
            <a:ext cx="4402706" cy="37516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atin typeface="Times New Roman"/>
                <a:ea typeface="Times New Roman"/>
                <a:cs typeface="Times New Roman"/>
                <a:sym typeface="Times New Roman"/>
              </a:defRPr>
            </a:lvl1pPr>
          </a:lstStyle>
          <a:p>
            <a:pPr/>
            <a:r>
              <a:t>As the director there were many careful planning involved in the production of this short film. Such as who to interview, what questions to ask and how long the whole film was going to be. Also I knew I wanted to do something with sneakers but didn’t know what exactly to do either the history or sneakers or the resell market of it. Had to email people and even talk to ask them if they would like to be apart of my documentary. Then had to do my research on which shoes were coming out each week to wake up early and get footage. As I'm getting people to interview I also was getting people to join my crew to help me out on this short film. Then schedule different shooting days that work with the people I'm interviewing and work with my 2nd camera person. While I would be shooting those interviews on those days everyday I would be out just getting B-roll. Towards the middle of march is when I would start to edit while I would still continue to get B-roll because each weekend a different shoe is getting released.</a:t>
            </a:r>
          </a:p>
        </p:txBody>
      </p:sp>
      <p:sp>
        <p:nvSpPr>
          <p:cNvPr id="125" name="Calendar"/>
          <p:cNvSpPr txBox="1"/>
          <p:nvPr/>
        </p:nvSpPr>
        <p:spPr>
          <a:xfrm>
            <a:off x="7480573" y="2563915"/>
            <a:ext cx="1415492"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sz="2200" u="sng">
                <a:latin typeface="Times New Roman"/>
                <a:ea typeface="Times New Roman"/>
                <a:cs typeface="Times New Roman"/>
                <a:sym typeface="Times New Roman"/>
              </a:rPr>
              <a:t>Calendar</a:t>
            </a:r>
            <a:r>
              <a:t> </a:t>
            </a:r>
          </a:p>
        </p:txBody>
      </p:sp>
      <p:sp>
        <p:nvSpPr>
          <p:cNvPr id="126" name="-Dec 2019: started getting B-Roll…"/>
          <p:cNvSpPr txBox="1"/>
          <p:nvPr/>
        </p:nvSpPr>
        <p:spPr>
          <a:xfrm>
            <a:off x="5986966" y="3278349"/>
            <a:ext cx="4402706" cy="4918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latin typeface="Times New Roman"/>
                <a:ea typeface="Times New Roman"/>
                <a:cs typeface="Times New Roman"/>
                <a:sym typeface="Times New Roman"/>
              </a:defRPr>
            </a:pPr>
            <a:r>
              <a:t>-Dec 2019: started getting B-Roll</a:t>
            </a:r>
          </a:p>
          <a:p>
            <a:pPr>
              <a:defRPr sz="1700">
                <a:latin typeface="Times New Roman"/>
                <a:ea typeface="Times New Roman"/>
                <a:cs typeface="Times New Roman"/>
                <a:sym typeface="Times New Roman"/>
              </a:defRPr>
            </a:pPr>
            <a:r>
              <a:t>-Feb 5th: 1st interview was shot</a:t>
            </a:r>
          </a:p>
          <a:p>
            <a:pPr>
              <a:defRPr sz="1700">
                <a:latin typeface="Times New Roman"/>
                <a:ea typeface="Times New Roman"/>
                <a:cs typeface="Times New Roman"/>
                <a:sym typeface="Times New Roman"/>
              </a:defRPr>
            </a:pPr>
            <a:r>
              <a:t>-Feb 9th : 2nd was shot (however there was no audio)</a:t>
            </a:r>
          </a:p>
          <a:p>
            <a:pPr>
              <a:defRPr sz="1700">
                <a:latin typeface="Times New Roman"/>
                <a:ea typeface="Times New Roman"/>
                <a:cs typeface="Times New Roman"/>
                <a:sym typeface="Times New Roman"/>
              </a:defRPr>
            </a:pPr>
            <a:r>
              <a:t>-Feb 15th: had to get in contact with the 2nd person I interviewed to reshoot</a:t>
            </a:r>
          </a:p>
          <a:p>
            <a:pPr>
              <a:defRPr sz="1700">
                <a:latin typeface="Times New Roman"/>
                <a:ea typeface="Times New Roman"/>
                <a:cs typeface="Times New Roman"/>
                <a:sym typeface="Times New Roman"/>
              </a:defRPr>
            </a:pPr>
            <a:r>
              <a:t>-Feb16th: reshot the second interview </a:t>
            </a:r>
          </a:p>
          <a:p>
            <a:pPr>
              <a:defRPr sz="1700">
                <a:latin typeface="Times New Roman"/>
                <a:ea typeface="Times New Roman"/>
                <a:cs typeface="Times New Roman"/>
                <a:sym typeface="Times New Roman"/>
              </a:defRPr>
            </a:pPr>
            <a:r>
              <a:t>-Feb 25th: tried to shoot the 3rd interview but it got canceled due to the weather </a:t>
            </a:r>
          </a:p>
          <a:p>
            <a:pPr>
              <a:defRPr sz="1700">
                <a:latin typeface="Times New Roman"/>
                <a:ea typeface="Times New Roman"/>
                <a:cs typeface="Times New Roman"/>
                <a:sym typeface="Times New Roman"/>
              </a:defRPr>
            </a:pPr>
            <a:r>
              <a:t>-Feb 29: tried again but he was called to work early</a:t>
            </a:r>
          </a:p>
          <a:p>
            <a:pPr>
              <a:defRPr sz="1700">
                <a:latin typeface="Times New Roman"/>
                <a:ea typeface="Times New Roman"/>
                <a:cs typeface="Times New Roman"/>
                <a:sym typeface="Times New Roman"/>
              </a:defRPr>
            </a:pPr>
            <a:r>
              <a:t>-March 2nd: the 3rd interview was shot </a:t>
            </a:r>
          </a:p>
          <a:p>
            <a:pPr>
              <a:defRPr sz="1700">
                <a:latin typeface="Times New Roman"/>
                <a:ea typeface="Times New Roman"/>
                <a:cs typeface="Times New Roman"/>
                <a:sym typeface="Times New Roman"/>
              </a:defRPr>
            </a:pPr>
            <a:r>
              <a:t>March 12th: shot the 4th interview </a:t>
            </a:r>
          </a:p>
          <a:p>
            <a:pPr>
              <a:defRPr sz="1700">
                <a:latin typeface="Times New Roman"/>
                <a:ea typeface="Times New Roman"/>
                <a:cs typeface="Times New Roman"/>
                <a:sym typeface="Times New Roman"/>
              </a:defRPr>
            </a:pPr>
          </a:p>
          <a:p>
            <a:pPr>
              <a:defRPr sz="1700">
                <a:latin typeface="Times New Roman"/>
                <a:ea typeface="Times New Roman"/>
                <a:cs typeface="Times New Roman"/>
                <a:sym typeface="Times New Roman"/>
              </a:defRPr>
            </a:pPr>
            <a:r>
              <a:t>-Editing started on April 3rd </a:t>
            </a:r>
          </a:p>
          <a:p>
            <a:pPr>
              <a:defRPr sz="1700">
                <a:latin typeface="Times New Roman"/>
                <a:ea typeface="Times New Roman"/>
                <a:cs typeface="Times New Roman"/>
                <a:sym typeface="Times New Roman"/>
              </a:defRPr>
            </a:pPr>
          </a:p>
          <a:p>
            <a:pPr>
              <a:defRPr sz="1700">
                <a:latin typeface="Times New Roman"/>
                <a:ea typeface="Times New Roman"/>
                <a:cs typeface="Times New Roman"/>
                <a:sym typeface="Times New Roman"/>
              </a:defRPr>
            </a:pPr>
            <a:r>
              <a:t>*5th to be shot after COVID-19 </a:t>
            </a:r>
          </a:p>
          <a:p>
            <a:pPr>
              <a:defRPr sz="1700">
                <a:latin typeface="Times New Roman"/>
                <a:ea typeface="Times New Roman"/>
                <a:cs typeface="Times New Roman"/>
                <a:sym typeface="Times New Roman"/>
              </a:defRPr>
            </a:pPr>
            <a:r>
              <a:t>*Everyday I was out getting B-roll</a:t>
            </a:r>
          </a:p>
        </p:txBody>
      </p:sp>
      <p:sp>
        <p:nvSpPr>
          <p:cNvPr id="127" name="Materials"/>
          <p:cNvSpPr txBox="1"/>
          <p:nvPr/>
        </p:nvSpPr>
        <p:spPr>
          <a:xfrm>
            <a:off x="14968422" y="2798450"/>
            <a:ext cx="1303736" cy="4199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300" u="sng">
                <a:latin typeface="Times New Roman"/>
                <a:ea typeface="Times New Roman"/>
                <a:cs typeface="Times New Roman"/>
                <a:sym typeface="Times New Roman"/>
              </a:defRPr>
            </a:pPr>
            <a:r>
              <a:rPr sz="2200"/>
              <a:t>Materials</a:t>
            </a:r>
            <a:r>
              <a:t> </a:t>
            </a:r>
          </a:p>
        </p:txBody>
      </p:sp>
      <p:sp>
        <p:nvSpPr>
          <p:cNvPr id="128" name="-Adobe premiere software (monthly)- 22…"/>
          <p:cNvSpPr txBox="1"/>
          <p:nvPr/>
        </p:nvSpPr>
        <p:spPr>
          <a:xfrm>
            <a:off x="13471174" y="3081701"/>
            <a:ext cx="4298233" cy="4410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latin typeface="Times New Roman"/>
                <a:ea typeface="Times New Roman"/>
                <a:cs typeface="Times New Roman"/>
                <a:sym typeface="Times New Roman"/>
              </a:defRPr>
            </a:pPr>
            <a:r>
              <a:t>-Adobe premiere software (monthly)- 22</a:t>
            </a:r>
          </a:p>
          <a:p>
            <a:pPr>
              <a:defRPr sz="1700">
                <a:latin typeface="Times New Roman"/>
                <a:ea typeface="Times New Roman"/>
                <a:cs typeface="Times New Roman"/>
                <a:sym typeface="Times New Roman"/>
              </a:defRPr>
            </a:pPr>
            <a:r>
              <a:t>-Hard drive -$65</a:t>
            </a:r>
          </a:p>
          <a:p>
            <a:pPr>
              <a:defRPr sz="1700">
                <a:latin typeface="Times New Roman"/>
                <a:ea typeface="Times New Roman"/>
                <a:cs typeface="Times New Roman"/>
                <a:sym typeface="Times New Roman"/>
              </a:defRPr>
            </a:pPr>
            <a:r>
              <a:t>-Sony 6000 camera-$600</a:t>
            </a:r>
          </a:p>
          <a:p>
            <a:pPr>
              <a:defRPr sz="1700">
                <a:latin typeface="Times New Roman"/>
                <a:ea typeface="Times New Roman"/>
                <a:cs typeface="Times New Roman"/>
                <a:sym typeface="Times New Roman"/>
              </a:defRPr>
            </a:pPr>
            <a:r>
              <a:t>-Sony 6100 camera-$838.32</a:t>
            </a:r>
          </a:p>
          <a:p>
            <a:pPr>
              <a:defRPr sz="1700">
                <a:latin typeface="Times New Roman"/>
                <a:ea typeface="Times New Roman"/>
                <a:cs typeface="Times New Roman"/>
                <a:sym typeface="Times New Roman"/>
              </a:defRPr>
            </a:pPr>
            <a:r>
              <a:t>-IMac- $1,359.85</a:t>
            </a:r>
          </a:p>
          <a:p>
            <a:pPr>
              <a:defRPr sz="1700">
                <a:latin typeface="Times New Roman"/>
                <a:ea typeface="Times New Roman"/>
                <a:cs typeface="Times New Roman"/>
                <a:sym typeface="Times New Roman"/>
              </a:defRPr>
            </a:pPr>
            <a:r>
              <a:t>-External shot gun mic-$21.75</a:t>
            </a:r>
          </a:p>
          <a:p>
            <a:pPr>
              <a:defRPr sz="1700">
                <a:latin typeface="Times New Roman"/>
                <a:ea typeface="Times New Roman"/>
                <a:cs typeface="Times New Roman"/>
                <a:sym typeface="Times New Roman"/>
              </a:defRPr>
            </a:pPr>
            <a:r>
              <a:t>-Gorilla pod- $32.14</a:t>
            </a:r>
          </a:p>
          <a:p>
            <a:pPr>
              <a:defRPr sz="1700">
                <a:latin typeface="Times New Roman"/>
                <a:ea typeface="Times New Roman"/>
                <a:cs typeface="Times New Roman"/>
                <a:sym typeface="Times New Roman"/>
              </a:defRPr>
            </a:pPr>
            <a:r>
              <a:t>-Ultra Led video light- $14.10</a:t>
            </a:r>
          </a:p>
          <a:p>
            <a:pPr>
              <a:defRPr sz="1700">
                <a:latin typeface="Times New Roman"/>
                <a:ea typeface="Times New Roman"/>
                <a:cs typeface="Times New Roman"/>
                <a:sym typeface="Times New Roman"/>
              </a:defRPr>
            </a:pPr>
            <a:r>
              <a:t>-32G SD card- $18</a:t>
            </a:r>
          </a:p>
          <a:p>
            <a:pPr>
              <a:defRPr sz="1700">
                <a:latin typeface="Times New Roman"/>
                <a:ea typeface="Times New Roman"/>
                <a:cs typeface="Times New Roman"/>
                <a:sym typeface="Times New Roman"/>
              </a:defRPr>
            </a:pPr>
            <a:r>
              <a:t>-128G SD card-$68</a:t>
            </a:r>
          </a:p>
          <a:p>
            <a:pPr>
              <a:defRPr sz="1700">
                <a:latin typeface="Times New Roman"/>
                <a:ea typeface="Times New Roman"/>
                <a:cs typeface="Times New Roman"/>
                <a:sym typeface="Times New Roman"/>
              </a:defRPr>
            </a:pPr>
            <a:r>
              <a:t>-Sony batteries x3-$180</a:t>
            </a:r>
          </a:p>
          <a:p>
            <a:pPr>
              <a:defRPr sz="1700">
                <a:latin typeface="Times New Roman"/>
                <a:ea typeface="Times New Roman"/>
                <a:cs typeface="Times New Roman"/>
                <a:sym typeface="Times New Roman"/>
              </a:defRPr>
            </a:pPr>
            <a:r>
              <a:t>-Tripod- $25</a:t>
            </a:r>
          </a:p>
          <a:p>
            <a:pPr>
              <a:defRPr sz="1700">
                <a:latin typeface="Times New Roman"/>
                <a:ea typeface="Times New Roman"/>
                <a:cs typeface="Times New Roman"/>
                <a:sym typeface="Times New Roman"/>
              </a:defRPr>
            </a:pPr>
            <a:r>
              <a:t>-AA battery x2-$3</a:t>
            </a:r>
          </a:p>
          <a:p>
            <a:pPr>
              <a:defRPr sz="1700">
                <a:latin typeface="Times New Roman"/>
                <a:ea typeface="Times New Roman"/>
                <a:cs typeface="Times New Roman"/>
                <a:sym typeface="Times New Roman"/>
              </a:defRPr>
            </a:pPr>
            <a:r>
              <a:t>-Camera bag- $25</a:t>
            </a:r>
          </a:p>
          <a:p>
            <a:pPr>
              <a:defRPr sz="1700">
                <a:latin typeface="Times New Roman"/>
                <a:ea typeface="Times New Roman"/>
                <a:cs typeface="Times New Roman"/>
                <a:sym typeface="Times New Roman"/>
              </a:defRPr>
            </a:pPr>
            <a:r>
              <a:t>-Metro card (monthly)- $381</a:t>
            </a:r>
          </a:p>
          <a:p>
            <a:pPr>
              <a:defRPr sz="1700">
                <a:latin typeface="Times New Roman"/>
                <a:ea typeface="Times New Roman"/>
                <a:cs typeface="Times New Roman"/>
                <a:sym typeface="Times New Roman"/>
              </a:defRPr>
            </a:pPr>
            <a:r>
              <a:t>Camera wall battery charger- $30</a:t>
            </a:r>
          </a:p>
          <a:p>
            <a:pPr>
              <a:defRPr sz="1700">
                <a:latin typeface="Times New Roman"/>
                <a:ea typeface="Times New Roman"/>
                <a:cs typeface="Times New Roman"/>
                <a:sym typeface="Times New Roman"/>
              </a:defRPr>
            </a:pPr>
            <a:r>
              <a:t>-amazon prime account (only for 2 months)-$24 </a:t>
            </a:r>
          </a:p>
        </p:txBody>
      </p:sp>
      <p:sp>
        <p:nvSpPr>
          <p:cNvPr id="129" name="Budget Total: $3,707.16"/>
          <p:cNvSpPr txBox="1"/>
          <p:nvPr/>
        </p:nvSpPr>
        <p:spPr>
          <a:xfrm>
            <a:off x="13704561" y="7599918"/>
            <a:ext cx="3831456" cy="4315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atin typeface="Times New Roman"/>
                <a:ea typeface="Times New Roman"/>
                <a:cs typeface="Times New Roman"/>
                <a:sym typeface="Times New Roman"/>
              </a:defRPr>
            </a:lvl1pPr>
          </a:lstStyle>
          <a:p>
            <a:pPr/>
            <a:r>
              <a:t>Budget Total: $3,707.16</a:t>
            </a:r>
          </a:p>
        </p:txBody>
      </p:sp>
      <p:sp>
        <p:nvSpPr>
          <p:cNvPr id="130" name="Acknowledgment"/>
          <p:cNvSpPr txBox="1"/>
          <p:nvPr/>
        </p:nvSpPr>
        <p:spPr>
          <a:xfrm>
            <a:off x="20200604" y="8610321"/>
            <a:ext cx="264540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sz="2600">
                <a:latin typeface="Times New Roman"/>
                <a:ea typeface="Times New Roman"/>
                <a:cs typeface="Times New Roman"/>
                <a:sym typeface="Times New Roman"/>
              </a:rPr>
              <a:t>Acknowledgment</a:t>
            </a:r>
            <a:r>
              <a:t> </a:t>
            </a:r>
          </a:p>
        </p:txBody>
      </p:sp>
      <p:sp>
        <p:nvSpPr>
          <p:cNvPr id="131" name="Mario Trevino - Advisor…"/>
          <p:cNvSpPr txBox="1"/>
          <p:nvPr/>
        </p:nvSpPr>
        <p:spPr>
          <a:xfrm>
            <a:off x="19847608" y="9678870"/>
            <a:ext cx="3351399" cy="111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latin typeface="Times New Roman"/>
                <a:ea typeface="Times New Roman"/>
                <a:cs typeface="Times New Roman"/>
                <a:sym typeface="Times New Roman"/>
              </a:defRPr>
            </a:pPr>
            <a:r>
              <a:t>Mario Trevino - Advisor</a:t>
            </a:r>
          </a:p>
          <a:p>
            <a:pPr/>
            <a:r>
              <a:rPr sz="1600">
                <a:latin typeface="Times New Roman"/>
                <a:ea typeface="Times New Roman"/>
                <a:cs typeface="Times New Roman"/>
                <a:sym typeface="Times New Roman"/>
              </a:rPr>
              <a:t>Tony Giovannetti- Professor </a:t>
            </a:r>
            <a:r>
              <a:t> </a:t>
            </a:r>
          </a:p>
        </p:txBody>
      </p:sp>
      <p:sp>
        <p:nvSpPr>
          <p:cNvPr id="132" name="Department of Entertainment Technology"/>
          <p:cNvSpPr txBox="1"/>
          <p:nvPr/>
        </p:nvSpPr>
        <p:spPr>
          <a:xfrm>
            <a:off x="7515894" y="1935090"/>
            <a:ext cx="9352212" cy="8228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u="sng">
                <a:latin typeface="Times New Roman"/>
                <a:ea typeface="Times New Roman"/>
                <a:cs typeface="Times New Roman"/>
                <a:sym typeface="Times New Roman"/>
              </a:defRPr>
            </a:pPr>
            <a:r>
              <a:rPr sz="4000"/>
              <a:t>Department of Entertainment Technology</a:t>
            </a:r>
            <a:r>
              <a:t> </a:t>
            </a:r>
          </a:p>
        </p:txBody>
      </p:sp>
      <p:sp>
        <p:nvSpPr>
          <p:cNvPr id="133" name="Results"/>
          <p:cNvSpPr txBox="1"/>
          <p:nvPr/>
        </p:nvSpPr>
        <p:spPr>
          <a:xfrm>
            <a:off x="7505936" y="8139257"/>
            <a:ext cx="1364766"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sz="2700" u="sng">
                <a:latin typeface="Times New Roman"/>
                <a:ea typeface="Times New Roman"/>
                <a:cs typeface="Times New Roman"/>
                <a:sym typeface="Times New Roman"/>
              </a:rPr>
              <a:t>Results</a:t>
            </a:r>
            <a:r>
              <a:t> </a:t>
            </a:r>
          </a:p>
        </p:txBody>
      </p:sp>
      <p:sp>
        <p:nvSpPr>
          <p:cNvPr id="134" name="Challenges"/>
          <p:cNvSpPr txBox="1"/>
          <p:nvPr/>
        </p:nvSpPr>
        <p:spPr>
          <a:xfrm>
            <a:off x="20722383" y="803561"/>
            <a:ext cx="160185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sz="2200" u="sng">
                <a:latin typeface="Times New Roman"/>
                <a:ea typeface="Times New Roman"/>
                <a:cs typeface="Times New Roman"/>
                <a:sym typeface="Times New Roman"/>
              </a:rPr>
              <a:t>Challenges</a:t>
            </a:r>
            <a:r>
              <a:t> </a:t>
            </a:r>
          </a:p>
        </p:txBody>
      </p:sp>
      <p:sp>
        <p:nvSpPr>
          <p:cNvPr id="135" name="Conclusion"/>
          <p:cNvSpPr txBox="1"/>
          <p:nvPr/>
        </p:nvSpPr>
        <p:spPr>
          <a:xfrm>
            <a:off x="14911182" y="7748620"/>
            <a:ext cx="1693925"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sz="2300" u="sng">
                <a:latin typeface="Times New Roman"/>
                <a:ea typeface="Times New Roman"/>
                <a:cs typeface="Times New Roman"/>
                <a:sym typeface="Times New Roman"/>
              </a:rPr>
              <a:t>Conclusion</a:t>
            </a:r>
            <a:r>
              <a:t> </a:t>
            </a:r>
          </a:p>
        </p:txBody>
      </p:sp>
      <p:sp>
        <p:nvSpPr>
          <p:cNvPr id="136" name="-The Sony 6000 camera wouldn't play back the footage I shot…"/>
          <p:cNvSpPr txBox="1"/>
          <p:nvPr/>
        </p:nvSpPr>
        <p:spPr>
          <a:xfrm>
            <a:off x="18643567" y="1853414"/>
            <a:ext cx="5547251" cy="65915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latin typeface="Times New Roman"/>
                <a:ea typeface="Times New Roman"/>
                <a:cs typeface="Times New Roman"/>
                <a:sym typeface="Times New Roman"/>
              </a:defRPr>
            </a:pPr>
            <a:r>
              <a:t>-The Sony 6000 camera wouldn't play back the footage I shot</a:t>
            </a:r>
          </a:p>
          <a:p>
            <a:pPr>
              <a:defRPr sz="1700">
                <a:latin typeface="Times New Roman"/>
                <a:ea typeface="Times New Roman"/>
                <a:cs typeface="Times New Roman"/>
                <a:sym typeface="Times New Roman"/>
              </a:defRPr>
            </a:pPr>
            <a:r>
              <a:t>-Had to reshoot a whole interview because it was shot in slow motion </a:t>
            </a:r>
          </a:p>
          <a:p>
            <a:pPr>
              <a:defRPr sz="1700">
                <a:latin typeface="Times New Roman"/>
                <a:ea typeface="Times New Roman"/>
                <a:cs typeface="Times New Roman"/>
                <a:sym typeface="Times New Roman"/>
              </a:defRPr>
            </a:pPr>
            <a:r>
              <a:t>-Hard drive kept on ejecting by its self and would have to relink all my media</a:t>
            </a:r>
          </a:p>
          <a:p>
            <a:pPr>
              <a:defRPr sz="1700">
                <a:latin typeface="Times New Roman"/>
                <a:ea typeface="Times New Roman"/>
                <a:cs typeface="Times New Roman"/>
                <a:sym typeface="Times New Roman"/>
              </a:defRPr>
            </a:pPr>
            <a:r>
              <a:t>-Issues with downloading Avid Media composer </a:t>
            </a:r>
          </a:p>
          <a:p>
            <a:pPr>
              <a:defRPr sz="1700">
                <a:latin typeface="Times New Roman"/>
                <a:ea typeface="Times New Roman"/>
                <a:cs typeface="Times New Roman"/>
                <a:sym typeface="Times New Roman"/>
              </a:defRPr>
            </a:pPr>
            <a:r>
              <a:t>-The latest update to Avid wasn’t compatible with my latest update of MacOS Catalina </a:t>
            </a:r>
          </a:p>
          <a:p>
            <a:pPr>
              <a:defRPr sz="1700">
                <a:latin typeface="Times New Roman"/>
                <a:ea typeface="Times New Roman"/>
                <a:cs typeface="Times New Roman"/>
                <a:sym typeface="Times New Roman"/>
              </a:defRPr>
            </a:pPr>
            <a:r>
              <a:t>-Computer kept shutting down </a:t>
            </a:r>
          </a:p>
          <a:p>
            <a:pPr>
              <a:defRPr sz="1700">
                <a:latin typeface="Times New Roman"/>
                <a:ea typeface="Times New Roman"/>
                <a:cs typeface="Times New Roman"/>
                <a:sym typeface="Times New Roman"/>
              </a:defRPr>
            </a:pPr>
            <a:r>
              <a:t>-Premiere Pro kept freezing </a:t>
            </a:r>
          </a:p>
          <a:p>
            <a:pPr>
              <a:defRPr sz="1700">
                <a:latin typeface="Times New Roman"/>
                <a:ea typeface="Times New Roman"/>
                <a:cs typeface="Times New Roman"/>
                <a:sym typeface="Times New Roman"/>
              </a:defRPr>
            </a:pPr>
            <a:r>
              <a:t>-A interview had to get rescheduled due to the weather </a:t>
            </a:r>
          </a:p>
          <a:p>
            <a:pPr>
              <a:defRPr sz="1700">
                <a:latin typeface="Times New Roman"/>
                <a:ea typeface="Times New Roman"/>
                <a:cs typeface="Times New Roman"/>
                <a:sym typeface="Times New Roman"/>
              </a:defRPr>
            </a:pPr>
            <a:r>
              <a:t>-One subject I was interviewing was taking it as a joke and getting people to join him in the camera </a:t>
            </a:r>
          </a:p>
          <a:p>
            <a:pPr marL="199292" indent="-199292">
              <a:buSzPct val="75000"/>
              <a:buChar char="-"/>
              <a:defRPr sz="1700">
                <a:latin typeface="Times New Roman"/>
                <a:ea typeface="Times New Roman"/>
                <a:cs typeface="Times New Roman"/>
                <a:sym typeface="Times New Roman"/>
              </a:defRPr>
            </a:pPr>
            <a:r>
              <a:t>-A lot of background noise while shooting the interviews </a:t>
            </a:r>
          </a:p>
          <a:p>
            <a:pPr marL="199292" indent="-199292">
              <a:buSzPct val="75000"/>
              <a:buChar char="-"/>
              <a:defRPr sz="1700">
                <a:latin typeface="Times New Roman"/>
                <a:ea typeface="Times New Roman"/>
                <a:cs typeface="Times New Roman"/>
                <a:sym typeface="Times New Roman"/>
              </a:defRPr>
            </a:pPr>
            <a:r>
              <a:t>-Time management    </a:t>
            </a:r>
          </a:p>
          <a:p>
            <a:pPr>
              <a:defRPr sz="1700">
                <a:latin typeface="Times New Roman"/>
                <a:ea typeface="Times New Roman"/>
                <a:cs typeface="Times New Roman"/>
                <a:sym typeface="Times New Roman"/>
              </a:defRPr>
            </a:pPr>
            <a:r>
              <a:t>-Working with peoples schedules </a:t>
            </a:r>
          </a:p>
          <a:p>
            <a:pPr marL="269630" indent="-269630">
              <a:buSzPct val="75000"/>
              <a:buChar char="-"/>
              <a:defRPr sz="1700">
                <a:latin typeface="Times New Roman"/>
                <a:ea typeface="Times New Roman"/>
                <a:cs typeface="Times New Roman"/>
                <a:sym typeface="Times New Roman"/>
              </a:defRPr>
            </a:pPr>
            <a:r>
              <a:t>-Coming up with different questions for each person </a:t>
            </a:r>
          </a:p>
          <a:p>
            <a:pPr marL="269630" indent="-269630">
              <a:buSzPct val="75000"/>
              <a:buChar char="-"/>
              <a:defRPr sz="1700">
                <a:latin typeface="Times New Roman"/>
                <a:ea typeface="Times New Roman"/>
                <a:cs typeface="Times New Roman"/>
                <a:sym typeface="Times New Roman"/>
              </a:defRPr>
            </a:pPr>
            <a:r>
              <a:t>-Talking to people I don't know personally </a:t>
            </a:r>
          </a:p>
          <a:p>
            <a:pPr marL="269630" indent="-269630">
              <a:buSzPct val="75000"/>
              <a:buChar char="-"/>
              <a:defRPr sz="1700">
                <a:latin typeface="Times New Roman"/>
                <a:ea typeface="Times New Roman"/>
                <a:cs typeface="Times New Roman"/>
                <a:sym typeface="Times New Roman"/>
              </a:defRPr>
            </a:pPr>
            <a:r>
              <a:t>-COVID-19</a:t>
            </a:r>
          </a:p>
          <a:p>
            <a:pPr marL="269630" indent="-269630">
              <a:buSzPct val="75000"/>
              <a:buChar char="-"/>
              <a:defRPr sz="1700">
                <a:latin typeface="Times New Roman"/>
                <a:ea typeface="Times New Roman"/>
                <a:cs typeface="Times New Roman"/>
                <a:sym typeface="Times New Roman"/>
              </a:defRPr>
            </a:pPr>
            <a:r>
              <a:t>-Working with a camera I never used before </a:t>
            </a:r>
          </a:p>
          <a:p>
            <a:pPr marL="269630" indent="-269630">
              <a:buSzPct val="75000"/>
              <a:buChar char="-"/>
              <a:defRPr sz="1700">
                <a:latin typeface="Times New Roman"/>
                <a:ea typeface="Times New Roman"/>
                <a:cs typeface="Times New Roman"/>
                <a:sym typeface="Times New Roman"/>
              </a:defRPr>
            </a:pPr>
            <a:r>
              <a:t>-Teaching myself how to use premiere pro</a:t>
            </a:r>
          </a:p>
          <a:p>
            <a:pPr marL="269630" indent="-269630">
              <a:buSzPct val="75000"/>
              <a:buChar char="-"/>
              <a:defRPr sz="1700">
                <a:latin typeface="Times New Roman"/>
                <a:ea typeface="Times New Roman"/>
                <a:cs typeface="Times New Roman"/>
                <a:sym typeface="Times New Roman"/>
              </a:defRPr>
            </a:pPr>
            <a:r>
              <a:t>-Waking up early to get footage of curtain releases </a:t>
            </a:r>
          </a:p>
          <a:p>
            <a:pPr marL="269630" indent="-269630">
              <a:buSzPct val="75000"/>
              <a:buChar char="-"/>
              <a:defRPr sz="1700">
                <a:latin typeface="Times New Roman"/>
                <a:ea typeface="Times New Roman"/>
                <a:cs typeface="Times New Roman"/>
                <a:sym typeface="Times New Roman"/>
              </a:defRPr>
            </a:pPr>
            <a:r>
              <a:t>-The placement of the camera depending on the room </a:t>
            </a:r>
          </a:p>
          <a:p>
            <a:pPr marL="269630" indent="-269630">
              <a:buSzPct val="75000"/>
              <a:buChar char="-"/>
              <a:defRPr sz="2300">
                <a:latin typeface="Times New Roman"/>
                <a:ea typeface="Times New Roman"/>
                <a:cs typeface="Times New Roman"/>
                <a:sym typeface="Times New Roman"/>
              </a:defRPr>
            </a:pPr>
          </a:p>
        </p:txBody>
      </p:sp>
      <p:sp>
        <p:nvSpPr>
          <p:cNvPr id="137" name="-Gained knowledge of Adobe premiere…"/>
          <p:cNvSpPr txBox="1"/>
          <p:nvPr/>
        </p:nvSpPr>
        <p:spPr>
          <a:xfrm>
            <a:off x="4717033" y="9023865"/>
            <a:ext cx="6598651" cy="24276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latin typeface="Times New Roman"/>
                <a:ea typeface="Times New Roman"/>
                <a:cs typeface="Times New Roman"/>
                <a:sym typeface="Times New Roman"/>
              </a:defRPr>
            </a:pPr>
            <a:r>
              <a:t>-Gained knowledge of Adobe premiere </a:t>
            </a:r>
          </a:p>
          <a:p>
            <a:pPr>
              <a:defRPr sz="2000">
                <a:latin typeface="Times New Roman"/>
                <a:ea typeface="Times New Roman"/>
                <a:cs typeface="Times New Roman"/>
                <a:sym typeface="Times New Roman"/>
              </a:defRPr>
            </a:pPr>
            <a:r>
              <a:t>-Collected enough B-roll</a:t>
            </a:r>
          </a:p>
          <a:p>
            <a:pPr>
              <a:defRPr sz="2000">
                <a:latin typeface="Times New Roman"/>
                <a:ea typeface="Times New Roman"/>
                <a:cs typeface="Times New Roman"/>
                <a:sym typeface="Times New Roman"/>
              </a:defRPr>
            </a:pPr>
            <a:r>
              <a:t>-Obtained an important interview before the person moved out of the state</a:t>
            </a:r>
          </a:p>
          <a:p>
            <a:pPr>
              <a:defRPr sz="2000">
                <a:latin typeface="Times New Roman"/>
                <a:ea typeface="Times New Roman"/>
                <a:cs typeface="Times New Roman"/>
                <a:sym typeface="Times New Roman"/>
              </a:defRPr>
            </a:pPr>
            <a:r>
              <a:t>-Collected 4 out of the 5 interviews I needed </a:t>
            </a:r>
          </a:p>
          <a:p>
            <a:pPr>
              <a:defRPr sz="2000">
                <a:latin typeface="Times New Roman"/>
                <a:ea typeface="Times New Roman"/>
                <a:cs typeface="Times New Roman"/>
                <a:sym typeface="Times New Roman"/>
              </a:defRPr>
            </a:pPr>
            <a:r>
              <a:t>-Got the first 13 mins of my short film completed </a:t>
            </a:r>
          </a:p>
          <a:p>
            <a:pPr>
              <a:defRPr sz="2000">
                <a:latin typeface="Times New Roman"/>
                <a:ea typeface="Times New Roman"/>
                <a:cs typeface="Times New Roman"/>
                <a:sym typeface="Times New Roman"/>
              </a:defRPr>
            </a:pPr>
            <a:r>
              <a:t>-built great connections </a:t>
            </a:r>
          </a:p>
          <a:p>
            <a:pPr>
              <a:defRPr sz="2000">
                <a:latin typeface="Times New Roman"/>
                <a:ea typeface="Times New Roman"/>
                <a:cs typeface="Times New Roman"/>
                <a:sym typeface="Times New Roman"/>
              </a:defRPr>
            </a:pPr>
            <a:r>
              <a:t> </a:t>
            </a:r>
          </a:p>
        </p:txBody>
      </p:sp>
      <p:sp>
        <p:nvSpPr>
          <p:cNvPr id="138" name="The short documentary film creates an  informative experience for those who have always been curious about the industry.  The end product is still in the process as of right now. Im still missing 1 more interview and once quarantine is over I will get to"/>
          <p:cNvSpPr txBox="1"/>
          <p:nvPr/>
        </p:nvSpPr>
        <p:spPr>
          <a:xfrm>
            <a:off x="12243707" y="8893182"/>
            <a:ext cx="7028874" cy="4410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a:latin typeface="Times New Roman"/>
                <a:ea typeface="Times New Roman"/>
                <a:cs typeface="Times New Roman"/>
                <a:sym typeface="Times New Roman"/>
              </a:defRPr>
            </a:lvl1pPr>
          </a:lstStyle>
          <a:p>
            <a:pPr/>
            <a:r>
              <a:t>The short documentary film creates an  informative experience for those who have always been curious about the industry.  The end product is still in the process as of right now. Im still missing 1 more interview and once quarantine is over I will get to it that I get that interview. The last interview I need is with a Stock X associate that will break down how it all works and her point of view of the sneaker market. What I got now is a rough cut that’s 13 mins. Once I get the last interview and more B-roll I will mix it in with the other footage making it a little longer. This is the longest project I have ever edited and worked on. My goal as of right now after editing and shooting this short film is to get a job as an assistant editor and improve my skills to the point I could get a better job at a larger entertainment company like SONY , Disney etc. I will also be posting the whole documentary film after its done on YouTube and use it for my portfolio to get a job at complex. Things didn’t go as planned especially due to COVID-19 so many things were changed however I had to work with what I had.  I hope to receive a positive criticism from my pees and professor, that will help me father my skills and use that feedback to improve on the final cut to show to a future job.</a:t>
            </a:r>
          </a:p>
        </p:txBody>
      </p:sp>
      <p:pic>
        <p:nvPicPr>
          <p:cNvPr id="139" name="IMG_2297.jpeg" descr="IMG_2297.jpeg"/>
          <p:cNvPicPr>
            <a:picLocks noChangeAspect="1"/>
          </p:cNvPicPr>
          <p:nvPr/>
        </p:nvPicPr>
        <p:blipFill>
          <a:blip r:embed="rId2">
            <a:extLst/>
          </a:blip>
          <a:stretch>
            <a:fillRect/>
          </a:stretch>
        </p:blipFill>
        <p:spPr>
          <a:xfrm>
            <a:off x="3499457" y="415292"/>
            <a:ext cx="2645408" cy="352721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