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4" r:id="rId4"/>
    <p:sldId id="285" r:id="rId5"/>
    <p:sldId id="280" r:id="rId6"/>
    <p:sldId id="286" r:id="rId7"/>
    <p:sldId id="281" r:id="rId8"/>
    <p:sldId id="282" r:id="rId9"/>
    <p:sldId id="287" r:id="rId10"/>
    <p:sldId id="283" r:id="rId11"/>
    <p:sldId id="290" r:id="rId12"/>
    <p:sldId id="291" r:id="rId13"/>
    <p:sldId id="292" r:id="rId14"/>
    <p:sldId id="293" r:id="rId15"/>
    <p:sldId id="294" r:id="rId16"/>
    <p:sldId id="295" r:id="rId17"/>
    <p:sldId id="257" r:id="rId18"/>
    <p:sldId id="258" r:id="rId19"/>
    <p:sldId id="278" r:id="rId20"/>
    <p:sldId id="259" r:id="rId21"/>
    <p:sldId id="289" r:id="rId22"/>
    <p:sldId id="288" r:id="rId23"/>
    <p:sldId id="274" r:id="rId24"/>
    <p:sldId id="276" r:id="rId25"/>
    <p:sldId id="277" r:id="rId26"/>
    <p:sldId id="275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5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0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9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8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5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8B76-6688-4458-AB54-42E8FAD9E45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3CAC-4AB1-44C5-87A6-E4365E85F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Approaches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Hans Tokke, Ph.D.</a:t>
            </a:r>
          </a:p>
        </p:txBody>
      </p:sp>
    </p:spTree>
    <p:extLst>
      <p:ext uri="{BB962C8B-B14F-4D97-AF65-F5344CB8AC3E}">
        <p14:creationId xmlns:p14="http://schemas.microsoft.com/office/powerpoint/2010/main" val="425111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97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00000"/>
                </a:solidFill>
              </a:rPr>
              <a:t>Micro/Macro View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Micro view </a:t>
            </a:r>
            <a:r>
              <a:rPr lang="en-US" dirty="0">
                <a:solidFill>
                  <a:srgbClr val="000000"/>
                </a:solidFill>
              </a:rPr>
              <a:t>sees the individual.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Macro view </a:t>
            </a:r>
            <a:r>
              <a:rPr lang="en-US" dirty="0">
                <a:solidFill>
                  <a:srgbClr val="000000"/>
                </a:solidFill>
              </a:rPr>
              <a:t>sees the broader society and influences on that society, and the systemic effects on the individual.</a:t>
            </a:r>
          </a:p>
        </p:txBody>
      </p:sp>
      <p:pic>
        <p:nvPicPr>
          <p:cNvPr id="13316" name="Picture 4" descr="handfulofsoil_l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648200"/>
            <a:ext cx="2438400" cy="1827213"/>
          </a:xfrm>
          <a:prstGeom prst="rect">
            <a:avLst/>
          </a:prstGeom>
          <a:noFill/>
        </p:spPr>
      </p:pic>
      <p:pic>
        <p:nvPicPr>
          <p:cNvPr id="13317" name="Picture 5" descr="buenos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48200"/>
            <a:ext cx="1428750" cy="1828800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38200" y="4495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Microview: Dirt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934200" y="4572000"/>
            <a:ext cx="1752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Arial" charset="0"/>
              </a:rPr>
              <a:t>Macroview:Earth</a:t>
            </a:r>
          </a:p>
        </p:txBody>
      </p:sp>
    </p:spTree>
    <p:extLst>
      <p:ext uri="{BB962C8B-B14F-4D97-AF65-F5344CB8AC3E}">
        <p14:creationId xmlns:p14="http://schemas.microsoft.com/office/powerpoint/2010/main" val="37266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Groupings (Cohorts)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Having relationships with others in building associations whether formal or informal</a:t>
            </a:r>
          </a:p>
          <a:p>
            <a:pPr lvl="0"/>
            <a:r>
              <a:rPr lang="en-US" dirty="0" smtClean="0"/>
              <a:t>Cohort Studies will narrow the research field to a specific grouping of people.</a:t>
            </a:r>
          </a:p>
          <a:p>
            <a:pPr lvl="0"/>
            <a:r>
              <a:rPr lang="en-US" dirty="0" smtClean="0"/>
              <a:t>They may include various elements but are concerned with finding commonalities.</a:t>
            </a:r>
          </a:p>
        </p:txBody>
      </p:sp>
    </p:spTree>
    <p:extLst>
      <p:ext uri="{BB962C8B-B14F-4D97-AF65-F5344CB8AC3E}">
        <p14:creationId xmlns:p14="http://schemas.microsoft.com/office/powerpoint/2010/main" val="5887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Grouping by age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Grouping by Age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600200"/>
            <a:ext cx="2971800" cy="1066800"/>
          </a:xfrm>
          <a:prstGeom prst="rect">
            <a:avLst/>
          </a:prstGeom>
          <a:solidFill>
            <a:srgbClr val="DE79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Ageism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2971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Age Categories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886200"/>
            <a:ext cx="2971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Age Sets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7800" y="5029200"/>
            <a:ext cx="2971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Age Rituals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19646946">
            <a:off x="3302065" y="2357623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39741">
            <a:off x="3303401" y="4882381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103827">
            <a:off x="3352800" y="3201737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92534">
            <a:off x="3368900" y="3989686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Grouping by Gender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Grouping by Gender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2971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Matriarchialism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886200"/>
            <a:ext cx="2971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Patriarchialism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 rot="21103827">
            <a:off x="3352800" y="3201737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92534">
            <a:off x="3368900" y="3989686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7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Grouping by Class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Grouping by Class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600200"/>
            <a:ext cx="2971800" cy="1066800"/>
          </a:xfrm>
          <a:prstGeom prst="rect">
            <a:avLst/>
          </a:prstGeom>
          <a:solidFill>
            <a:srgbClr val="DE79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Classism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2971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Social Stratification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886200"/>
            <a:ext cx="2971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Caste &amp; Class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7800" y="5029200"/>
            <a:ext cx="2971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Socioeconomic Standing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19646946">
            <a:off x="3302065" y="2357623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39741">
            <a:off x="3303401" y="4882381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103827">
            <a:off x="3352800" y="3201737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92534">
            <a:off x="3368900" y="3989686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2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Grouping by commonalities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2971800"/>
            <a:ext cx="2514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Grouping by Commonalities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57800" y="1600200"/>
            <a:ext cx="2971800" cy="1066800"/>
          </a:xfrm>
          <a:prstGeom prst="rect">
            <a:avLst/>
          </a:prstGeom>
          <a:solidFill>
            <a:srgbClr val="DE79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Associations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2971800" cy="1066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Cohort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257800" y="3886200"/>
            <a:ext cx="2971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Social Capital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57800" y="5029200"/>
            <a:ext cx="2971800" cy="1066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Social Codes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 rot="19646946">
            <a:off x="3302065" y="2357623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939741">
            <a:off x="3303401" y="4882381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1103827">
            <a:off x="3352800" y="3201737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692534">
            <a:off x="3368900" y="3989686"/>
            <a:ext cx="1831022" cy="345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8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Ecology or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Park and Burgess: Urban Ecology, neighborhoods shift and change socially and culturally, though the buildings and structures may remain the same.</a:t>
            </a:r>
          </a:p>
          <a:p>
            <a:r>
              <a:rPr lang="en-US" dirty="0" smtClean="0"/>
              <a:t>Social research takes place in an ecology or environment that affects the study group.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876800"/>
            <a:ext cx="2743200" cy="18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902219"/>
            <a:ext cx="2667000" cy="17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6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There are two schools in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438400"/>
            <a:ext cx="2209800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Qualitative</a:t>
            </a:r>
          </a:p>
          <a:p>
            <a:r>
              <a:rPr lang="en-US" i="1" dirty="0" smtClean="0"/>
              <a:t>Inductive Methodology</a:t>
            </a:r>
          </a:p>
          <a:p>
            <a:r>
              <a:rPr lang="en-US" dirty="0" smtClean="0"/>
              <a:t>Subject Data</a:t>
            </a:r>
          </a:p>
          <a:p>
            <a:r>
              <a:rPr lang="en-US" dirty="0" smtClean="0"/>
              <a:t>Field Data</a:t>
            </a:r>
          </a:p>
          <a:p>
            <a:r>
              <a:rPr lang="en-US" dirty="0" smtClean="0"/>
              <a:t>Meanings</a:t>
            </a:r>
          </a:p>
          <a:p>
            <a:r>
              <a:rPr lang="en-US" dirty="0" smtClean="0"/>
              <a:t>Interpretation</a:t>
            </a:r>
          </a:p>
          <a:p>
            <a:r>
              <a:rPr lang="en-US" dirty="0" smtClean="0"/>
              <a:t>Phenomenon</a:t>
            </a:r>
          </a:p>
          <a:p>
            <a:r>
              <a:rPr lang="en-US" i="1" dirty="0" smtClean="0"/>
              <a:t>Reporting</a:t>
            </a:r>
          </a:p>
          <a:p>
            <a:r>
              <a:rPr lang="en-US" dirty="0" smtClean="0"/>
              <a:t>Journalistic</a:t>
            </a:r>
          </a:p>
          <a:p>
            <a:r>
              <a:rPr lang="en-US" dirty="0" smtClean="0"/>
              <a:t>Narrative</a:t>
            </a:r>
          </a:p>
          <a:p>
            <a:r>
              <a:rPr lang="en-US" dirty="0" smtClean="0"/>
              <a:t>Story-telling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48200" y="2438400"/>
            <a:ext cx="2209800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Quantitative</a:t>
            </a:r>
          </a:p>
          <a:p>
            <a:r>
              <a:rPr lang="en-US" i="1" dirty="0" smtClean="0"/>
              <a:t>Deductive Methodology</a:t>
            </a:r>
          </a:p>
          <a:p>
            <a:r>
              <a:rPr lang="en-US" dirty="0" smtClean="0"/>
              <a:t>Numerical Data</a:t>
            </a:r>
          </a:p>
          <a:p>
            <a:r>
              <a:rPr lang="en-US" dirty="0" smtClean="0"/>
              <a:t>Calculated Data</a:t>
            </a:r>
          </a:p>
          <a:p>
            <a:r>
              <a:rPr lang="en-US" dirty="0" smtClean="0"/>
              <a:t>Calculated Results</a:t>
            </a:r>
          </a:p>
          <a:p>
            <a:r>
              <a:rPr lang="en-US" dirty="0" smtClean="0"/>
              <a:t>Analysis of Numbers</a:t>
            </a:r>
          </a:p>
          <a:p>
            <a:r>
              <a:rPr lang="en-US" i="1" dirty="0" smtClean="0"/>
              <a:t>Reporting</a:t>
            </a:r>
          </a:p>
          <a:p>
            <a:r>
              <a:rPr lang="en-US" dirty="0" smtClean="0"/>
              <a:t>Numerical 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Significant Outcomes</a:t>
            </a:r>
          </a:p>
          <a:p>
            <a:r>
              <a:rPr lang="en-US" dirty="0" smtClean="0"/>
              <a:t>Correlations</a:t>
            </a:r>
          </a:p>
          <a:p>
            <a:r>
              <a:rPr lang="en-US" dirty="0" smtClean="0"/>
              <a:t>Numbers Reporting</a:t>
            </a:r>
          </a:p>
        </p:txBody>
      </p:sp>
    </p:spTree>
    <p:extLst>
      <p:ext uri="{BB962C8B-B14F-4D97-AF65-F5344CB8AC3E}">
        <p14:creationId xmlns:p14="http://schemas.microsoft.com/office/powerpoint/2010/main" val="124018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There are two schools in research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2438400"/>
            <a:ext cx="2209800" cy="36933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Qualitative</a:t>
            </a:r>
          </a:p>
          <a:p>
            <a:r>
              <a:rPr lang="en-US" i="1" dirty="0" smtClean="0"/>
              <a:t>Inductive Methodology</a:t>
            </a:r>
          </a:p>
          <a:p>
            <a:r>
              <a:rPr lang="en-US" dirty="0" smtClean="0"/>
              <a:t>Subject Data</a:t>
            </a:r>
          </a:p>
          <a:p>
            <a:r>
              <a:rPr lang="en-US" dirty="0" smtClean="0"/>
              <a:t>Field Data</a:t>
            </a:r>
          </a:p>
          <a:p>
            <a:r>
              <a:rPr lang="en-US" dirty="0" smtClean="0"/>
              <a:t>Meanings</a:t>
            </a:r>
          </a:p>
          <a:p>
            <a:r>
              <a:rPr lang="en-US" dirty="0" smtClean="0"/>
              <a:t>Interpretation</a:t>
            </a:r>
          </a:p>
          <a:p>
            <a:r>
              <a:rPr lang="en-US" dirty="0" smtClean="0"/>
              <a:t>Phenomenon</a:t>
            </a:r>
          </a:p>
          <a:p>
            <a:r>
              <a:rPr lang="en-US" i="1" dirty="0" smtClean="0"/>
              <a:t>Reporting</a:t>
            </a:r>
          </a:p>
          <a:p>
            <a:r>
              <a:rPr lang="en-US" dirty="0" smtClean="0"/>
              <a:t>Journalistic</a:t>
            </a:r>
          </a:p>
          <a:p>
            <a:r>
              <a:rPr lang="en-US" dirty="0" smtClean="0"/>
              <a:t>Narrative</a:t>
            </a:r>
          </a:p>
          <a:p>
            <a:r>
              <a:rPr lang="en-US" dirty="0" smtClean="0"/>
              <a:t>Story-telling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00600" y="2438400"/>
            <a:ext cx="2209800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Quantitative</a:t>
            </a:r>
          </a:p>
          <a:p>
            <a:r>
              <a:rPr lang="en-US" i="1" dirty="0" smtClean="0"/>
              <a:t>Deductive Methodology</a:t>
            </a:r>
          </a:p>
          <a:p>
            <a:r>
              <a:rPr lang="en-US" dirty="0" smtClean="0"/>
              <a:t>Numerical Data</a:t>
            </a:r>
          </a:p>
          <a:p>
            <a:r>
              <a:rPr lang="en-US" dirty="0" smtClean="0"/>
              <a:t>Calculated Data</a:t>
            </a:r>
          </a:p>
          <a:p>
            <a:r>
              <a:rPr lang="en-US" dirty="0" smtClean="0"/>
              <a:t>Calculated Results</a:t>
            </a:r>
          </a:p>
          <a:p>
            <a:r>
              <a:rPr lang="en-US" dirty="0" smtClean="0"/>
              <a:t>Analysis of Numbers</a:t>
            </a:r>
          </a:p>
          <a:p>
            <a:r>
              <a:rPr lang="en-US" i="1" dirty="0" smtClean="0"/>
              <a:t>Reporting</a:t>
            </a:r>
          </a:p>
          <a:p>
            <a:r>
              <a:rPr lang="en-US" dirty="0" smtClean="0"/>
              <a:t>Numerical </a:t>
            </a:r>
          </a:p>
          <a:p>
            <a:r>
              <a:rPr lang="en-US" dirty="0" smtClean="0"/>
              <a:t>Trends</a:t>
            </a:r>
          </a:p>
          <a:p>
            <a:r>
              <a:rPr lang="en-US" dirty="0" smtClean="0"/>
              <a:t>Significant Outcomes</a:t>
            </a:r>
          </a:p>
          <a:p>
            <a:r>
              <a:rPr lang="en-US" dirty="0" smtClean="0"/>
              <a:t>Correlations</a:t>
            </a:r>
          </a:p>
          <a:p>
            <a:r>
              <a:rPr lang="en-US" dirty="0" smtClean="0"/>
              <a:t>Numbers Reporting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429000" y="32004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3429000" y="4191000"/>
            <a:ext cx="1371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29000" y="5410200"/>
            <a:ext cx="1371600" cy="0"/>
          </a:xfrm>
          <a:prstGeom prst="straightConnector1">
            <a:avLst/>
          </a:prstGeom>
          <a:ln w="825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44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Different Approaches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3276600" cy="230832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A + B + C=D</a:t>
            </a:r>
          </a:p>
          <a:p>
            <a:endParaRPr lang="en-US" sz="2400" dirty="0"/>
          </a:p>
          <a:p>
            <a:r>
              <a:rPr lang="en-US" sz="2400" dirty="0" smtClean="0"/>
              <a:t>A/B/C – D=A+B</a:t>
            </a:r>
          </a:p>
          <a:p>
            <a:endParaRPr lang="en-US" sz="2400" dirty="0" smtClean="0"/>
          </a:p>
          <a:p>
            <a:r>
              <a:rPr lang="en-US" sz="2400" dirty="0" smtClean="0"/>
              <a:t>#A + #B = Comparison #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262572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313485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14457" y="3581229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33457" y="306755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02780" y="250322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81403" y="393186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08292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40928" y="2382947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71903" y="3369781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33457" y="410694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516586" y="370102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</a:t>
            </a:r>
            <a:endParaRPr lang="en-US" sz="2400" b="1" dirty="0"/>
          </a:p>
        </p:txBody>
      </p:sp>
      <p:sp>
        <p:nvSpPr>
          <p:cNvPr id="16" name="Oval 15"/>
          <p:cNvSpPr/>
          <p:nvPr/>
        </p:nvSpPr>
        <p:spPr>
          <a:xfrm>
            <a:off x="4953000" y="2122944"/>
            <a:ext cx="3331028" cy="3058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95400" y="1514009"/>
            <a:ext cx="2061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Quantitative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90492" y="1543612"/>
            <a:ext cx="1835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Qualitative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903028" y="4876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183880" y="2316462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328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09800" y="2883932"/>
            <a:ext cx="1981200" cy="1828800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Feasible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3962400" y="2895600"/>
            <a:ext cx="1981200" cy="1828800"/>
          </a:xfrm>
          <a:prstGeom prst="ellipse">
            <a:avLst/>
          </a:prstGeom>
          <a:solidFill>
            <a:srgbClr val="C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Socially</a:t>
            </a:r>
          </a:p>
          <a:p>
            <a:pPr algn="ctr"/>
            <a:r>
              <a:rPr lang="en-US" sz="2000" dirty="0" smtClean="0"/>
              <a:t>Important</a:t>
            </a:r>
            <a:endParaRPr 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3048000" y="4191000"/>
            <a:ext cx="1981200" cy="1828800"/>
          </a:xfrm>
          <a:prstGeom prst="ellipse">
            <a:avLst/>
          </a:prstGeom>
          <a:solidFill>
            <a:srgbClr val="00B050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Scientifically</a:t>
            </a:r>
          </a:p>
          <a:p>
            <a:pPr algn="ctr"/>
            <a:r>
              <a:rPr lang="en-US" dirty="0" smtClean="0"/>
              <a:t>Relevant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1522819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Question about the social world that is answered through the collection and analysis of firsthand, verifiable, empirical data. </a:t>
            </a:r>
            <a:endParaRPr lang="en-US" sz="2400" dirty="0"/>
          </a:p>
          <a:p>
            <a:r>
              <a:rPr lang="en-US" sz="2400" dirty="0" smtClean="0"/>
              <a:t>P. 22</a:t>
            </a:r>
            <a:endParaRPr lang="en-US" sz="2400" dirty="0"/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 flipH="1" flipV="1">
            <a:off x="4038600" y="4191000"/>
            <a:ext cx="2819400" cy="9144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48006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Research “Sweet Spot”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43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your interest in understanding the meaning or a phenomenon or testing a theory? Usually need qualitative</a:t>
            </a:r>
          </a:p>
          <a:p>
            <a:r>
              <a:rPr lang="en-US" dirty="0" smtClean="0"/>
              <a:t>Is your interest in calculating results and outputs? Usually need quantitative.</a:t>
            </a:r>
          </a:p>
          <a:p>
            <a:r>
              <a:rPr lang="en-US" dirty="0" smtClean="0"/>
              <a:t>Mixed methods approach: Applies both methods to support the thesis. Program Planning methods often use Mixed Method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51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Deductive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start with a theory and then try to find data that will confirm or deny it. (p. 24)</a:t>
            </a:r>
          </a:p>
          <a:p>
            <a:r>
              <a:rPr lang="en-US" dirty="0" smtClean="0"/>
              <a:t>What is the presumption?</a:t>
            </a:r>
          </a:p>
          <a:p>
            <a:r>
              <a:rPr lang="en-US" dirty="0" smtClean="0"/>
              <a:t>What do we expect to find out?</a:t>
            </a:r>
          </a:p>
          <a:p>
            <a:r>
              <a:rPr lang="en-US" dirty="0" smtClean="0"/>
              <a:t>What do we suppose will be the result?</a:t>
            </a:r>
          </a:p>
          <a:p>
            <a:r>
              <a:rPr lang="en-US" dirty="0" smtClean="0"/>
              <a:t>Testing through research what we hypothesize.</a:t>
            </a:r>
          </a:p>
        </p:txBody>
      </p:sp>
    </p:spTree>
    <p:extLst>
      <p:ext uri="{BB962C8B-B14F-4D97-AF65-F5344CB8AC3E}">
        <p14:creationId xmlns:p14="http://schemas.microsoft.com/office/powerpoint/2010/main" val="1429561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KOHL’s Store Experiment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600200"/>
            <a:ext cx="6048375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497468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EXIT DOOR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497363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ENTRANCE DOOR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11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Deductive Approach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810000" y="3472543"/>
            <a:ext cx="18288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1613"/>
            <a:ext cx="1783609" cy="14239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095500" y="2514600"/>
            <a:ext cx="4800600" cy="1981200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74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Deductive Approach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810000" y="3472543"/>
            <a:ext cx="18288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1613"/>
            <a:ext cx="1783609" cy="14239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095500" y="2514600"/>
            <a:ext cx="4800600" cy="1981200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>
            <a:off x="1393917" y="2748643"/>
            <a:ext cx="762000" cy="1447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6248400" y="3048000"/>
            <a:ext cx="762000" cy="1447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2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Quantitative Deductive Approach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3810000" y="3472543"/>
            <a:ext cx="18288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471613"/>
            <a:ext cx="1783609" cy="14239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095500" y="2514600"/>
            <a:ext cx="4800600" cy="1981200"/>
          </a:xfrm>
          <a:prstGeom prst="line">
            <a:avLst/>
          </a:prstGeom>
          <a:ln w="920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p Arrow 2"/>
          <p:cNvSpPr/>
          <p:nvPr/>
        </p:nvSpPr>
        <p:spPr>
          <a:xfrm>
            <a:off x="1393917" y="2748643"/>
            <a:ext cx="762000" cy="1447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6248400" y="3048000"/>
            <a:ext cx="762000" cy="14478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86600" y="2208294"/>
            <a:ext cx="18919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Independent Variable:</a:t>
            </a:r>
          </a:p>
          <a:p>
            <a:r>
              <a:rPr lang="en-US" dirty="0" smtClean="0"/>
              <a:t>The amount of pressure exerted on the </a:t>
            </a:r>
            <a:r>
              <a:rPr lang="en-US" dirty="0" err="1" smtClean="0"/>
              <a:t>teetor</a:t>
            </a:r>
            <a:r>
              <a:rPr lang="en-US" dirty="0" smtClean="0"/>
              <a:t>-totter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45723" y="1810550"/>
            <a:ext cx="223483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</a:t>
            </a:r>
            <a:r>
              <a:rPr lang="en-US" sz="2400" b="1" dirty="0" smtClean="0">
                <a:solidFill>
                  <a:srgbClr val="C00000"/>
                </a:solidFill>
              </a:rPr>
              <a:t>ependent Variable:</a:t>
            </a:r>
          </a:p>
          <a:p>
            <a:r>
              <a:rPr lang="en-US" dirty="0" smtClean="0"/>
              <a:t>The response/result based on the Independent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8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Longitudinal/Trend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63" y="2935115"/>
            <a:ext cx="2047549" cy="1253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863" y="2935115"/>
            <a:ext cx="2042337" cy="1255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932271"/>
            <a:ext cx="2042337" cy="125588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74231" y="2209800"/>
            <a:ext cx="7467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qual 9"/>
          <p:cNvSpPr/>
          <p:nvPr/>
        </p:nvSpPr>
        <p:spPr>
          <a:xfrm>
            <a:off x="7765780" y="2171700"/>
            <a:ext cx="726219" cy="6858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20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Again, the bibliography is dictated by the methodology.</a:t>
            </a:r>
          </a:p>
          <a:p>
            <a:r>
              <a:rPr lang="en-US" dirty="0" smtClean="0"/>
              <a:t>The narrower your question (phenomenological, case etc.) the more specific the literature</a:t>
            </a:r>
          </a:p>
          <a:p>
            <a:r>
              <a:rPr lang="en-US" dirty="0" smtClean="0"/>
              <a:t>Depending on the grounded or ethnographic research one can have very narrow (issue one is critiquing) or generalized based on a theme.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46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logically interrelated set of propositions about empirical reality.</a:t>
            </a:r>
          </a:p>
          <a:p>
            <a:r>
              <a:rPr lang="en-US" dirty="0" smtClean="0"/>
              <a:t>What do we know about this?</a:t>
            </a:r>
          </a:p>
          <a:p>
            <a:r>
              <a:rPr lang="en-US" dirty="0" smtClean="0"/>
              <a:t>What has been studied about this before?</a:t>
            </a:r>
          </a:p>
          <a:p>
            <a:r>
              <a:rPr lang="en-US" dirty="0" smtClean="0"/>
              <a:t>What does literature say about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2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2895600" y="1981200"/>
            <a:ext cx="2819400" cy="3733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2312006"/>
            <a:ext cx="190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</a:t>
            </a:r>
          </a:p>
          <a:p>
            <a:r>
              <a:rPr lang="en-US" sz="3200" dirty="0" smtClean="0"/>
              <a:t>theory research funnel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1216104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Articles, readings, books…..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28848" y="571500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theory with literature support for analysis (the literature review.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4133849" y="2331660"/>
            <a:ext cx="342899" cy="2438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5599" y="1724799"/>
            <a:ext cx="2819401" cy="51280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0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0801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Development of Theories:</a:t>
            </a:r>
            <a:br>
              <a:rPr lang="en-US" sz="3200" dirty="0" smtClean="0"/>
            </a:br>
            <a:r>
              <a:rPr lang="en-US" sz="3200" i="1" dirty="0" smtClean="0"/>
              <a:t>The Research Circle</a:t>
            </a:r>
            <a:endParaRPr lang="en-US" sz="3200" i="1" dirty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200400" y="15240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tx1"/>
                </a:solidFill>
                <a:latin typeface="Arial" charset="0"/>
              </a:rPr>
              <a:t>Theory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715000" y="31242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tx1"/>
                </a:solidFill>
                <a:latin typeface="Arial" charset="0"/>
              </a:rPr>
              <a:t>Hypothesis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048000" y="48768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tx1"/>
                </a:solidFill>
                <a:latin typeface="Arial" charset="0"/>
              </a:rPr>
              <a:t>Observations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457200" y="3124200"/>
            <a:ext cx="22860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tx1"/>
                </a:solidFill>
                <a:latin typeface="Arial" charset="0"/>
              </a:rPr>
              <a:t>Research </a:t>
            </a:r>
          </a:p>
          <a:p>
            <a:pPr algn="ctr" eaLnBrk="0" hangingPunct="0"/>
            <a:r>
              <a:rPr lang="en-US" b="1">
                <a:solidFill>
                  <a:schemeClr val="tx1"/>
                </a:solidFill>
                <a:latin typeface="Arial" charset="0"/>
              </a:rPr>
              <a:t>Findings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486400" y="2057400"/>
            <a:ext cx="12954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H="1">
            <a:off x="5334000" y="4572000"/>
            <a:ext cx="160020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H="1" flipV="1">
            <a:off x="1524000" y="4572000"/>
            <a:ext cx="1524000" cy="1143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1447800" y="2133600"/>
            <a:ext cx="17526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12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10800000">
            <a:off x="2895600" y="1981200"/>
            <a:ext cx="2819400" cy="3733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29400" y="2312006"/>
            <a:ext cx="190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</a:t>
            </a:r>
          </a:p>
          <a:p>
            <a:r>
              <a:rPr lang="en-US" sz="3200" dirty="0" smtClean="0"/>
              <a:t>Research</a:t>
            </a:r>
          </a:p>
          <a:p>
            <a:r>
              <a:rPr lang="en-US" sz="3200" dirty="0" smtClean="0"/>
              <a:t>project funnel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38348" y="1199549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Hypothesis based on theoretical idea.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28848" y="5715001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theory with literature support for analysis (the literature review).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4133849" y="2331660"/>
            <a:ext cx="342899" cy="2438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95599" y="1724799"/>
            <a:ext cx="2819401" cy="51280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50993" y="3182047"/>
            <a:ext cx="2355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Data </a:t>
            </a:r>
            <a:r>
              <a:rPr lang="en-US" sz="2800" dirty="0" smtClean="0"/>
              <a:t>collection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30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97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/>
              <a:t>Conflict Theory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“Society consists of different groups who struggle with one another to attaint scarce societal resources that are considered valuable.” </a:t>
            </a:r>
            <a:r>
              <a:rPr lang="en-US" sz="2400" dirty="0"/>
              <a:t>(Marx 1867-1967; Sullivan, 2007)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63181"/>
            <a:ext cx="3129643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80" y="3854418"/>
            <a:ext cx="2628900" cy="176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9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9788"/>
            <a:ext cx="7772400" cy="608012"/>
          </a:xfrm>
        </p:spPr>
        <p:txBody>
          <a:bodyPr>
            <a:normAutofit fontScale="90000"/>
          </a:bodyPr>
          <a:lstStyle/>
          <a:p>
            <a:r>
              <a:rPr lang="en-US"/>
              <a:t>Interactionist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“Focuses on everyday social interaction among individuals rather than on large societal structures such as politics and education.” 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(Blumer, 1962; Hewitt, 2003; Stryker, 1990.)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</a:rPr>
              <a:t>Interactionists are concerned with observing how people react to one another, discovering the meanings behind what individuals do and value.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876800"/>
            <a:ext cx="2378757" cy="151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57" y="4876800"/>
            <a:ext cx="2362200" cy="15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525963"/>
          </a:xfrm>
        </p:spPr>
        <p:txBody>
          <a:bodyPr/>
          <a:lstStyle/>
          <a:p>
            <a:r>
              <a:rPr lang="en-US" dirty="0" smtClean="0"/>
              <a:t>Durkheim: society is like a clockwork machine.</a:t>
            </a:r>
          </a:p>
          <a:p>
            <a:r>
              <a:rPr lang="en-US" dirty="0" smtClean="0"/>
              <a:t>Social facts, regular expectations, structures of social behaviors and institutions, civility.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4800600"/>
            <a:ext cx="2530929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57400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3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735</Words>
  <Application>Microsoft Office PowerPoint</Application>
  <PresentationFormat>On-screen Show (4:3)</PresentationFormat>
  <Paragraphs>176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Research Approaches</vt:lpstr>
      <vt:lpstr>Research Question</vt:lpstr>
      <vt:lpstr>Theory</vt:lpstr>
      <vt:lpstr>Literature Review</vt:lpstr>
      <vt:lpstr>The Development of Theories: The Research Circle</vt:lpstr>
      <vt:lpstr>Research Project</vt:lpstr>
      <vt:lpstr>Conflict Theory</vt:lpstr>
      <vt:lpstr>Interactionist</vt:lpstr>
      <vt:lpstr>Functionalism</vt:lpstr>
      <vt:lpstr>Micro/Macro View</vt:lpstr>
      <vt:lpstr>Social Groupings (Cohorts)</vt:lpstr>
      <vt:lpstr>Grouping by age</vt:lpstr>
      <vt:lpstr>Grouping by Gender</vt:lpstr>
      <vt:lpstr>Grouping by Class</vt:lpstr>
      <vt:lpstr>Grouping by commonalities</vt:lpstr>
      <vt:lpstr>Ecology or Environment</vt:lpstr>
      <vt:lpstr>Research Approaches</vt:lpstr>
      <vt:lpstr>Research Approaches</vt:lpstr>
      <vt:lpstr>The Different Approaches</vt:lpstr>
      <vt:lpstr>What to do?</vt:lpstr>
      <vt:lpstr>Deductive Research</vt:lpstr>
      <vt:lpstr>The KOHL’s Store Experiment</vt:lpstr>
      <vt:lpstr>Quantitative Deductive Approach</vt:lpstr>
      <vt:lpstr>Quantitative Deductive Approach</vt:lpstr>
      <vt:lpstr>Quantitative Deductive Approach</vt:lpstr>
      <vt:lpstr>Longitudinal/Trend Study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Approaches</dc:title>
  <dc:creator>Hans Tokke</dc:creator>
  <cp:lastModifiedBy>EC04</cp:lastModifiedBy>
  <cp:revision>23</cp:revision>
  <dcterms:created xsi:type="dcterms:W3CDTF">2013-01-30T00:59:03Z</dcterms:created>
  <dcterms:modified xsi:type="dcterms:W3CDTF">2019-06-06T17:45:00Z</dcterms:modified>
</cp:coreProperties>
</file>