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7" r:id="rId4"/>
    <p:sldId id="259" r:id="rId5"/>
    <p:sldId id="261" r:id="rId6"/>
    <p:sldId id="265" r:id="rId7"/>
    <p:sldId id="264" r:id="rId8"/>
    <p:sldId id="263" r:id="rId9"/>
    <p:sldId id="262" r:id="rId10"/>
    <p:sldId id="274" r:id="rId11"/>
    <p:sldId id="275" r:id="rId12"/>
    <p:sldId id="276" r:id="rId13"/>
    <p:sldId id="277" r:id="rId14"/>
    <p:sldId id="266" r:id="rId15"/>
    <p:sldId id="260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0896D-12A5-4501-A894-1E1D8C491687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2ED1B-904F-42EC-B0F7-6043BFB8D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61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7146D-EDAC-4A5A-A249-6B1409B3BB0C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6E952A45-2B4C-47EB-A7C3-83410141A352}" type="slidenum">
              <a:rPr lang="en-US" sz="1200">
                <a:latin typeface="Arial" charset="0"/>
              </a:rPr>
              <a:pPr algn="r" eaLnBrk="1" hangingPunct="1"/>
              <a:t>10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34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C8E28-8563-420C-A64E-A7CD990081AC}" type="slidenum">
              <a:rPr lang="en-US"/>
              <a:pPr/>
              <a:t>13</a:t>
            </a:fld>
            <a:endParaRPr lang="en-US"/>
          </a:p>
        </p:txBody>
      </p:sp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B6D122A7-D4AA-49C9-BF2A-35257C246C31}" type="slidenum">
              <a:rPr lang="en-US" sz="1200">
                <a:latin typeface="Arial" charset="0"/>
              </a:rPr>
              <a:pPr algn="r" eaLnBrk="1" hangingPunct="1"/>
              <a:t>13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42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BE5-0DC0-49D9-8A47-D5592B3286C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071A-1516-4495-9602-C2560C3F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3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BE5-0DC0-49D9-8A47-D5592B3286C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071A-1516-4495-9602-C2560C3F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2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BE5-0DC0-49D9-8A47-D5592B3286C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071A-1516-4495-9602-C2560C3F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1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BE5-0DC0-49D9-8A47-D5592B3286C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071A-1516-4495-9602-C2560C3F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6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BE5-0DC0-49D9-8A47-D5592B3286C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071A-1516-4495-9602-C2560C3F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BE5-0DC0-49D9-8A47-D5592B3286C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071A-1516-4495-9602-C2560C3F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BE5-0DC0-49D9-8A47-D5592B3286C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071A-1516-4495-9602-C2560C3F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3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BE5-0DC0-49D9-8A47-D5592B3286C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071A-1516-4495-9602-C2560C3F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1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BE5-0DC0-49D9-8A47-D5592B3286C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071A-1516-4495-9602-C2560C3F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4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BE5-0DC0-49D9-8A47-D5592B3286C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071A-1516-4495-9602-C2560C3F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6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4BE5-0DC0-49D9-8A47-D5592B3286C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071A-1516-4495-9602-C2560C3F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2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4BE5-0DC0-49D9-8A47-D5592B3286C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071A-1516-4495-9602-C2560C3F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8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Hans Tokke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87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  <a:noFill/>
          <a:ln/>
        </p:spPr>
        <p:txBody>
          <a:bodyPr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Hunter</a:t>
            </a:r>
            <a:r>
              <a:rPr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Times New Roman"/>
                <a:ea typeface="+mj-ea"/>
                <a:cs typeface="+mj-cs"/>
              </a:rPr>
              <a:t>’</a:t>
            </a:r>
            <a:r>
              <a:rPr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s Model</a:t>
            </a:r>
          </a:p>
        </p:txBody>
      </p:sp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3124200" y="1295400"/>
            <a:ext cx="2590800" cy="25146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Arial" charset="0"/>
              </a:rPr>
              <a:t>Private</a:t>
            </a:r>
          </a:p>
        </p:txBody>
      </p:sp>
      <p:sp>
        <p:nvSpPr>
          <p:cNvPr id="18436" name="Oval 5"/>
          <p:cNvSpPr>
            <a:spLocks noChangeArrowheads="1"/>
          </p:cNvSpPr>
          <p:nvPr/>
        </p:nvSpPr>
        <p:spPr bwMode="auto">
          <a:xfrm>
            <a:off x="5181600" y="3810000"/>
            <a:ext cx="2590800" cy="2514600"/>
          </a:xfrm>
          <a:prstGeom prst="ellipse">
            <a:avLst/>
          </a:prstGeom>
          <a:gradFill rotWithShape="0">
            <a:gsLst>
              <a:gs pos="0">
                <a:srgbClr val="7676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Arial" charset="0"/>
              </a:rPr>
              <a:t>Parochial</a:t>
            </a:r>
          </a:p>
        </p:txBody>
      </p:sp>
      <p:sp>
        <p:nvSpPr>
          <p:cNvPr id="68614" name="Oval 6"/>
          <p:cNvSpPr>
            <a:spLocks noChangeArrowheads="1"/>
          </p:cNvSpPr>
          <p:nvPr/>
        </p:nvSpPr>
        <p:spPr bwMode="auto">
          <a:xfrm>
            <a:off x="1295400" y="3886200"/>
            <a:ext cx="2590800" cy="2514600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Arial" charset="0"/>
              </a:rPr>
              <a:t>Public</a:t>
            </a:r>
          </a:p>
        </p:txBody>
      </p:sp>
      <p:sp>
        <p:nvSpPr>
          <p:cNvPr id="28684" name="Oval 7"/>
          <p:cNvSpPr>
            <a:spLocks noChangeArrowheads="1"/>
          </p:cNvSpPr>
          <p:nvPr/>
        </p:nvSpPr>
        <p:spPr bwMode="auto">
          <a:xfrm>
            <a:off x="3733800" y="3810000"/>
            <a:ext cx="1524000" cy="14478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rgbClr val="7600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2286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Home, Car:</a:t>
            </a:r>
          </a:p>
          <a:p>
            <a:r>
              <a:rPr lang="en-US" sz="2400" dirty="0" smtClean="0"/>
              <a:t>Family/Close Friend spaces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22860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Park, Café, School, Church : Neighborhood or Community Spaces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7432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DMV, Sidewalk, Subway: Shared Impersonal Spaces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4951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Place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286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HOME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6781800" y="2286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HOME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581400" y="2286000"/>
            <a:ext cx="1981200" cy="152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JOB</a:t>
            </a:r>
            <a:endParaRPr lang="en-US" sz="3200" b="1" dirty="0"/>
          </a:p>
        </p:txBody>
      </p:sp>
      <p:sp>
        <p:nvSpPr>
          <p:cNvPr id="8" name="Right Arrow 7"/>
          <p:cNvSpPr/>
          <p:nvPr/>
        </p:nvSpPr>
        <p:spPr>
          <a:xfrm>
            <a:off x="2590800" y="2819400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715000" y="2819400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41910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all have a regular cycle of urban life. This can create the mundane world of </a:t>
            </a:r>
            <a:r>
              <a:rPr lang="en-US" sz="2800" dirty="0" err="1" smtClean="0"/>
              <a:t>Simmel’s</a:t>
            </a:r>
            <a:r>
              <a:rPr lang="en-US" sz="2800" dirty="0" smtClean="0"/>
              <a:t> blasé.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374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Place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286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HOME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6781800" y="2286000"/>
            <a:ext cx="1981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HOME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581400" y="2286000"/>
            <a:ext cx="1981200" cy="152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JOB</a:t>
            </a:r>
            <a:endParaRPr lang="en-US" sz="3200" b="1" dirty="0"/>
          </a:p>
        </p:txBody>
      </p:sp>
      <p:sp>
        <p:nvSpPr>
          <p:cNvPr id="8" name="Right Arrow 7"/>
          <p:cNvSpPr/>
          <p:nvPr/>
        </p:nvSpPr>
        <p:spPr>
          <a:xfrm>
            <a:off x="2590800" y="2819400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715000" y="2819400"/>
            <a:ext cx="1066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2600" y="2514600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Third Place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4191000"/>
            <a:ext cx="754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Third Place interrupts the regular cycle of urban life. It can become a place we “separate ourselves” from the regular mundane world of life. Church, Gym, Coffee Shop, Restaurant, Sports Club, Bar, Dance Club, Beauty Salon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8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  <a:noFill/>
          <a:ln/>
        </p:spPr>
        <p:txBody>
          <a:bodyPr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500" b="1" kern="1200" dirty="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rPr>
              <a:t>Third Place Marketing</a:t>
            </a:r>
          </a:p>
        </p:txBody>
      </p:sp>
      <p:pic>
        <p:nvPicPr>
          <p:cNvPr id="35843" name="Picture 2" descr="Patrons sit inside a Starbucks in New York's Harlem neighborhood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752600"/>
            <a:ext cx="6057900" cy="4495800"/>
          </a:xfrm>
          <a:prstGeom prst="rect">
            <a:avLst/>
          </a:prstGeom>
          <a:noFill/>
          <a:ln w="98425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2057400"/>
            <a:ext cx="2438400" cy="35083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How many times do you actually sit in </a:t>
            </a:r>
            <a:r>
              <a:rPr lang="en-US" sz="2400" b="1" cap="all" dirty="0">
                <a:solidFill>
                  <a:schemeClr val="bg1"/>
                </a:solidFill>
                <a:latin typeface="Arial" charset="0"/>
              </a:rPr>
              <a:t>Starbucks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? </a:t>
            </a:r>
          </a:p>
          <a:p>
            <a:pPr eaLnBrk="1" hangingPunct="1">
              <a:defRPr/>
            </a:pPr>
            <a:endParaRPr lang="en-US" sz="28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The </a:t>
            </a:r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perception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of urban rest.</a:t>
            </a:r>
          </a:p>
        </p:txBody>
      </p:sp>
    </p:spTree>
    <p:extLst>
      <p:ext uri="{BB962C8B-B14F-4D97-AF65-F5344CB8AC3E}">
        <p14:creationId xmlns:p14="http://schemas.microsoft.com/office/powerpoint/2010/main" val="3058809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91200" y="1905000"/>
            <a:ext cx="3352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smtClean="0"/>
              <a:t>Merton’s </a:t>
            </a:r>
            <a:br>
              <a:rPr lang="en-US" sz="3200" smtClean="0"/>
            </a:br>
            <a:r>
              <a:rPr lang="en-US" sz="3200" smtClean="0"/>
              <a:t>Strain </a:t>
            </a:r>
            <a:br>
              <a:rPr lang="en-US" sz="3200" smtClean="0"/>
            </a:br>
            <a:r>
              <a:rPr lang="en-US" sz="3200" smtClean="0"/>
              <a:t>Theory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600200" y="1219200"/>
            <a:ext cx="18288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828800" y="19050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Conformity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429000" y="1219200"/>
            <a:ext cx="1828800" cy="1828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3657600" y="19050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Innovation</a:t>
            </a: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1600200" y="3048000"/>
            <a:ext cx="1828800" cy="1828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1828800" y="3733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Ritualism</a:t>
            </a:r>
          </a:p>
        </p:txBody>
      </p: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3429000" y="3048000"/>
            <a:ext cx="1828800" cy="18288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6394" name="Text Box 13"/>
          <p:cNvSpPr txBox="1">
            <a:spLocks noChangeArrowheads="1"/>
          </p:cNvSpPr>
          <p:nvPr/>
        </p:nvSpPr>
        <p:spPr bwMode="auto">
          <a:xfrm>
            <a:off x="3657600" y="3733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Retreatism</a:t>
            </a:r>
          </a:p>
        </p:txBody>
      </p:sp>
      <p:sp>
        <p:nvSpPr>
          <p:cNvPr id="16395" name="Rectangle 14"/>
          <p:cNvSpPr>
            <a:spLocks noChangeArrowheads="1"/>
          </p:cNvSpPr>
          <p:nvPr/>
        </p:nvSpPr>
        <p:spPr bwMode="auto">
          <a:xfrm>
            <a:off x="5257800" y="4876800"/>
            <a:ext cx="1828800" cy="1828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6396" name="Text Box 15"/>
          <p:cNvSpPr txBox="1">
            <a:spLocks noChangeArrowheads="1"/>
          </p:cNvSpPr>
          <p:nvPr/>
        </p:nvSpPr>
        <p:spPr bwMode="auto">
          <a:xfrm>
            <a:off x="5486400" y="55626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Rebellion</a:t>
            </a:r>
          </a:p>
        </p:txBody>
      </p:sp>
      <p:sp>
        <p:nvSpPr>
          <p:cNvPr id="16397" name="Text Box 16"/>
          <p:cNvSpPr txBox="1">
            <a:spLocks noChangeArrowheads="1"/>
          </p:cNvSpPr>
          <p:nvPr/>
        </p:nvSpPr>
        <p:spPr bwMode="auto">
          <a:xfrm>
            <a:off x="2057400" y="395288"/>
            <a:ext cx="297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Conventional Means</a:t>
            </a:r>
          </a:p>
        </p:txBody>
      </p:sp>
      <p:sp>
        <p:nvSpPr>
          <p:cNvPr id="16398" name="Text Box 17"/>
          <p:cNvSpPr txBox="1">
            <a:spLocks noChangeArrowheads="1"/>
          </p:cNvSpPr>
          <p:nvPr/>
        </p:nvSpPr>
        <p:spPr bwMode="auto">
          <a:xfrm>
            <a:off x="5638800" y="4510088"/>
            <a:ext cx="297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Through New Means</a:t>
            </a:r>
          </a:p>
        </p:txBody>
      </p:sp>
      <p:sp>
        <p:nvSpPr>
          <p:cNvPr id="16399" name="Text Box 18"/>
          <p:cNvSpPr txBox="1">
            <a:spLocks noChangeArrowheads="1"/>
          </p:cNvSpPr>
          <p:nvPr/>
        </p:nvSpPr>
        <p:spPr bwMode="auto">
          <a:xfrm>
            <a:off x="3048000" y="6096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Seeking New Goals</a:t>
            </a:r>
          </a:p>
        </p:txBody>
      </p:sp>
      <p:sp>
        <p:nvSpPr>
          <p:cNvPr id="16400" name="Text Box 19"/>
          <p:cNvSpPr txBox="1">
            <a:spLocks noChangeArrowheads="1"/>
          </p:cNvSpPr>
          <p:nvPr/>
        </p:nvSpPr>
        <p:spPr bwMode="auto">
          <a:xfrm>
            <a:off x="1752600" y="7620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Accept		Reject</a:t>
            </a:r>
          </a:p>
        </p:txBody>
      </p:sp>
      <p:sp>
        <p:nvSpPr>
          <p:cNvPr id="16401" name="Text Box 20"/>
          <p:cNvSpPr txBox="1">
            <a:spLocks noChangeArrowheads="1"/>
          </p:cNvSpPr>
          <p:nvPr/>
        </p:nvSpPr>
        <p:spPr bwMode="auto">
          <a:xfrm rot="-5396382">
            <a:off x="-484981" y="2770982"/>
            <a:ext cx="29718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Cultural Goals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/>
              <a:t>Reject                   Accept</a:t>
            </a:r>
          </a:p>
        </p:txBody>
      </p:sp>
      <p:sp>
        <p:nvSpPr>
          <p:cNvPr id="16402" name="Line 19"/>
          <p:cNvSpPr>
            <a:spLocks noChangeShapeType="1"/>
          </p:cNvSpPr>
          <p:nvPr/>
        </p:nvSpPr>
        <p:spPr bwMode="auto">
          <a:xfrm>
            <a:off x="1752600" y="1295400"/>
            <a:ext cx="518160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5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327564" y="4216374"/>
            <a:ext cx="2971800" cy="2057400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943600" y="1600200"/>
            <a:ext cx="2743200" cy="2031325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Process Viewpoint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1600200"/>
            <a:ext cx="266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Science: </a:t>
            </a:r>
            <a:r>
              <a:rPr lang="en-US" dirty="0" smtClean="0"/>
              <a:t>a set of logical, systematic, documented methods for investigating nature and natural processes; the knowledge produced by these investigations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943600" y="3988475"/>
            <a:ext cx="2743200" cy="2031325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19800" y="3988475"/>
            <a:ext cx="266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Social Science: </a:t>
            </a:r>
            <a:r>
              <a:rPr lang="en-US" dirty="0" smtClean="0"/>
              <a:t>The use of scientific methods to investigate individuals, societies, and social processes; the knowledge produced by these investigations.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114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1752600"/>
            <a:ext cx="152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Investigation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1752600"/>
            <a:ext cx="12954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Knowledge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1764268"/>
            <a:ext cx="1219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Conclusion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2390817"/>
            <a:ext cx="1143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   logic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" y="1524000"/>
            <a:ext cx="4724400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447800" y="2362200"/>
            <a:ext cx="0" cy="152637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0" y="2897970"/>
            <a:ext cx="1143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93273" y="3406480"/>
            <a:ext cx="1143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   method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90800" y="4291410"/>
            <a:ext cx="24106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Social Question Filter</a:t>
            </a:r>
          </a:p>
          <a:p>
            <a:r>
              <a:rPr lang="en-US" dirty="0" smtClean="0"/>
              <a:t>Why do people do what they do?</a:t>
            </a:r>
          </a:p>
          <a:p>
            <a:r>
              <a:rPr lang="en-US" dirty="0" smtClean="0"/>
              <a:t>Why do groups of people do what they do?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447800" y="4216374"/>
            <a:ext cx="762000" cy="81282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2362199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“It’s about people”</a:t>
            </a:r>
            <a:endParaRPr lang="en-US" i="1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2971799" y="3200768"/>
            <a:ext cx="824346" cy="867757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 rot="10800000">
            <a:off x="5223164" y="4343400"/>
            <a:ext cx="720436" cy="1452663"/>
          </a:xfrm>
          <a:prstGeom prst="rightArrow">
            <a:avLst/>
          </a:prstGeom>
          <a:solidFill>
            <a:srgbClr val="00B05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10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Ego!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“Scientific methods lessen the tendency to answer questions  about the social world from ego-based commitments, excessive devotion to tradition, or unquestioning respect for authority. Social scientists insist, Show us the evidence!” (p. 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7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Exploratory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“What’s going on here?”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“What caused the change?”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3019" y="2992582"/>
            <a:ext cx="15552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Cause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307037" y="3040559"/>
            <a:ext cx="14747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Effect</a:t>
            </a:r>
            <a:endParaRPr lang="en-US" sz="4400" dirty="0"/>
          </a:p>
        </p:txBody>
      </p:sp>
      <p:sp>
        <p:nvSpPr>
          <p:cNvPr id="6" name="Right Arrow 5"/>
          <p:cNvSpPr/>
          <p:nvPr/>
        </p:nvSpPr>
        <p:spPr>
          <a:xfrm>
            <a:off x="3200400" y="2667000"/>
            <a:ext cx="2106637" cy="152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CHANGE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9571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or Impact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 is going on here?”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2576945"/>
            <a:ext cx="2819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The Research Field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81200" y="2576945"/>
            <a:ext cx="838200" cy="394855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52600" y="3581400"/>
            <a:ext cx="990600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905000" y="4192731"/>
            <a:ext cx="838200" cy="273628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5-Point Star 10"/>
          <p:cNvSpPr/>
          <p:nvPr/>
        </p:nvSpPr>
        <p:spPr>
          <a:xfrm>
            <a:off x="3733800" y="2774372"/>
            <a:ext cx="228600" cy="19742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4343400" y="2828058"/>
            <a:ext cx="228600" cy="19742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5105400" y="3581400"/>
            <a:ext cx="228600" cy="19742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5105400" y="2724149"/>
            <a:ext cx="228600" cy="19742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676400" y="2478231"/>
            <a:ext cx="228600" cy="19742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1447800" y="3474027"/>
            <a:ext cx="228600" cy="19742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1562100" y="4466359"/>
            <a:ext cx="228600" cy="19742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501736" y="3685309"/>
            <a:ext cx="228600" cy="19742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24600" y="2478231"/>
            <a:ext cx="1905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INTERNAL</a:t>
            </a:r>
          </a:p>
          <a:p>
            <a:r>
              <a:rPr lang="en-US" sz="2400" dirty="0" smtClean="0"/>
              <a:t>EXTERNAL</a:t>
            </a:r>
          </a:p>
          <a:p>
            <a:r>
              <a:rPr lang="en-US" dirty="0" smtClean="0"/>
              <a:t>“To what degree are the internal forces affecting….”</a:t>
            </a:r>
          </a:p>
          <a:p>
            <a:endParaRPr lang="en-US" dirty="0"/>
          </a:p>
          <a:p>
            <a:r>
              <a:rPr lang="en-US" dirty="0" smtClean="0"/>
              <a:t>“What are the external forces affecting….?”</a:t>
            </a:r>
          </a:p>
        </p:txBody>
      </p:sp>
    </p:spTree>
    <p:extLst>
      <p:ext uri="{BB962C8B-B14F-4D97-AF65-F5344CB8AC3E}">
        <p14:creationId xmlns:p14="http://schemas.microsoft.com/office/powerpoint/2010/main" val="2282048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Generalizability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219200"/>
            <a:ext cx="62484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1752600"/>
            <a:ext cx="1447800" cy="1371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3505200" y="1752600"/>
            <a:ext cx="1447800" cy="1371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5486400" y="1752600"/>
            <a:ext cx="1447800" cy="1371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C</a:t>
            </a:r>
          </a:p>
        </p:txBody>
      </p:sp>
      <p:sp>
        <p:nvSpPr>
          <p:cNvPr id="8" name="Plus 7"/>
          <p:cNvSpPr/>
          <p:nvPr/>
        </p:nvSpPr>
        <p:spPr>
          <a:xfrm>
            <a:off x="2971800" y="2209800"/>
            <a:ext cx="533400" cy="5334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4953000" y="2185555"/>
            <a:ext cx="533400" cy="533400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66800" y="4370627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Generalizability:</a:t>
            </a:r>
          </a:p>
          <a:p>
            <a:r>
              <a:rPr lang="en-US" dirty="0" smtClean="0"/>
              <a:t>A+B+C=D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3292971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6264" y="4360761"/>
            <a:ext cx="2057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Sample</a:t>
            </a:r>
          </a:p>
          <a:p>
            <a:r>
              <a:rPr lang="en-US" dirty="0" smtClean="0"/>
              <a:t>A=A</a:t>
            </a:r>
          </a:p>
          <a:p>
            <a:r>
              <a:rPr lang="en-US" dirty="0" smtClean="0"/>
              <a:t>B=B</a:t>
            </a:r>
          </a:p>
          <a:p>
            <a:r>
              <a:rPr lang="en-US" dirty="0" smtClean="0"/>
              <a:t>C=C</a:t>
            </a:r>
          </a:p>
          <a:p>
            <a:r>
              <a:rPr lang="en-US" dirty="0" smtClean="0"/>
              <a:t>D does not matter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15000" y="4360193"/>
            <a:ext cx="1905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Cross-population</a:t>
            </a:r>
          </a:p>
          <a:p>
            <a:r>
              <a:rPr lang="en-US" dirty="0" smtClean="0"/>
              <a:t>A=B but not C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A= 1/2B + 1/4C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B=C but not A</a:t>
            </a:r>
          </a:p>
        </p:txBody>
      </p:sp>
    </p:spTree>
    <p:extLst>
      <p:ext uri="{BB962C8B-B14F-4D97-AF65-F5344CB8AC3E}">
        <p14:creationId xmlns:p14="http://schemas.microsoft.com/office/powerpoint/2010/main" val="283147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World of “Happy Johnny”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24200" y="3276600"/>
            <a:ext cx="2133600" cy="2057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2314806">
            <a:off x="2514600" y="3203864"/>
            <a:ext cx="762000" cy="377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7609352">
            <a:off x="5027656" y="3116516"/>
            <a:ext cx="762000" cy="377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3723256" y="2585941"/>
            <a:ext cx="762000" cy="377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20501768">
            <a:off x="2327641" y="4603838"/>
            <a:ext cx="762000" cy="377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2223429">
            <a:off x="5292360" y="4631069"/>
            <a:ext cx="762000" cy="377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6200000">
            <a:off x="3810000" y="5625577"/>
            <a:ext cx="762000" cy="377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45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Cross-Population Generalizability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53000" y="1676400"/>
            <a:ext cx="1905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0" y="3429000"/>
            <a:ext cx="1295400" cy="1139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91200" y="4568536"/>
            <a:ext cx="2133600" cy="1905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4876800"/>
            <a:ext cx="2133600" cy="182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7832404">
            <a:off x="3500650" y="4822635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3007736">
            <a:off x="3626182" y="2636128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433752">
            <a:off x="5119497" y="4253316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992858">
            <a:off x="2824203" y="3597111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50653" y="1524000"/>
            <a:ext cx="3559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Global, National, Local</a:t>
            </a:r>
            <a:endParaRPr lang="en-US" sz="2800" dirty="0"/>
          </a:p>
        </p:txBody>
      </p:sp>
      <p:sp>
        <p:nvSpPr>
          <p:cNvPr id="19" name="Curved Left Arrow 18"/>
          <p:cNvSpPr/>
          <p:nvPr/>
        </p:nvSpPr>
        <p:spPr>
          <a:xfrm rot="11217804">
            <a:off x="390730" y="2424551"/>
            <a:ext cx="910354" cy="2730033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Right Arrow 21"/>
          <p:cNvSpPr/>
          <p:nvPr/>
        </p:nvSpPr>
        <p:spPr>
          <a:xfrm rot="7033760">
            <a:off x="5782574" y="1292499"/>
            <a:ext cx="1177351" cy="3620319"/>
          </a:xfrm>
          <a:prstGeom prst="curv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014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Research Project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1752600"/>
            <a:ext cx="3505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Neighborhood</a:t>
            </a:r>
          </a:p>
          <a:p>
            <a:pPr algn="ctr"/>
            <a:r>
              <a:rPr lang="en-US" sz="2400" dirty="0"/>
              <a:t>+</a:t>
            </a:r>
            <a:endParaRPr lang="en-US" sz="2400" dirty="0" smtClean="0"/>
          </a:p>
          <a:p>
            <a:pPr algn="ctr"/>
            <a:r>
              <a:rPr lang="en-US" sz="2400" dirty="0" smtClean="0"/>
              <a:t>Professional Field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3148803"/>
            <a:ext cx="35052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Research Question,</a:t>
            </a:r>
          </a:p>
          <a:p>
            <a:pPr algn="ctr"/>
            <a:r>
              <a:rPr lang="en-US" sz="2400" dirty="0" smtClean="0"/>
              <a:t>Social Question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4157008"/>
            <a:ext cx="35052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Research Method</a:t>
            </a:r>
          </a:p>
          <a:p>
            <a:pPr algn="ctr"/>
            <a:r>
              <a:rPr lang="en-US" sz="2400" dirty="0" smtClean="0"/>
              <a:t>Mixed Methods:</a:t>
            </a:r>
          </a:p>
          <a:p>
            <a:pPr algn="ctr"/>
            <a:r>
              <a:rPr lang="en-US" sz="2400" dirty="0" smtClean="0"/>
              <a:t>Qualitative</a:t>
            </a:r>
          </a:p>
          <a:p>
            <a:pPr algn="ctr"/>
            <a:r>
              <a:rPr lang="en-US" sz="2400" dirty="0" smtClean="0"/>
              <a:t>Quantitative</a:t>
            </a:r>
          </a:p>
          <a:p>
            <a:pPr algn="ctr"/>
            <a:r>
              <a:rPr lang="en-US" sz="2400" dirty="0" smtClean="0"/>
              <a:t>Case Study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1192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Copy a map of your neighborhood and define your research geography</a:t>
            </a:r>
          </a:p>
          <a:p>
            <a:r>
              <a:rPr lang="en-US" dirty="0" smtClean="0"/>
              <a:t>Come up with a social issue that interests you in regards to your  neighborhood</a:t>
            </a:r>
          </a:p>
          <a:p>
            <a:r>
              <a:rPr lang="en-US" dirty="0" smtClean="0"/>
              <a:t>Attempt to walk your neighborhood for a half hour and document “what you see” with unbiased observation to see things you did not notice before.</a:t>
            </a:r>
          </a:p>
          <a:p>
            <a:r>
              <a:rPr lang="en-US" dirty="0" smtClean="0"/>
              <a:t>Formulate a research question/hypothesis about the </a:t>
            </a:r>
            <a:r>
              <a:rPr lang="en-US" smtClean="0"/>
              <a:t>social issue.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0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like a social scientist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/>
          <a:lstStyle/>
          <a:p>
            <a:r>
              <a:rPr lang="en-US" dirty="0" smtClean="0"/>
              <a:t>“Social science is an effort to get beyond personal biases and limited viewpoints to something at least a bit more objective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05400" y="1697182"/>
            <a:ext cx="23622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Bias=</a:t>
            </a:r>
          </a:p>
          <a:p>
            <a:pPr algn="ctr"/>
            <a:r>
              <a:rPr lang="en-US" sz="2400" dirty="0" smtClean="0"/>
              <a:t>Own experiences</a:t>
            </a:r>
          </a:p>
          <a:p>
            <a:pPr algn="ctr"/>
            <a:r>
              <a:rPr lang="en-US" sz="2400" dirty="0" smtClean="0"/>
              <a:t>Own perception</a:t>
            </a:r>
          </a:p>
          <a:p>
            <a:pPr algn="ctr"/>
            <a:r>
              <a:rPr lang="en-US" sz="2400" dirty="0" smtClean="0"/>
              <a:t>Own experience</a:t>
            </a:r>
            <a:endParaRPr lang="en-US" sz="2400" dirty="0"/>
          </a:p>
        </p:txBody>
      </p:sp>
      <p:sp>
        <p:nvSpPr>
          <p:cNvPr id="6" name="Right Arrow 5"/>
          <p:cNvSpPr/>
          <p:nvPr/>
        </p:nvSpPr>
        <p:spPr>
          <a:xfrm>
            <a:off x="2590800" y="1905000"/>
            <a:ext cx="2514600" cy="152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Everyday Experience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209800"/>
            <a:ext cx="2279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 thinking like a social scientist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960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Self-Interested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make mistakes about how the world works based on their own bias</a:t>
            </a:r>
          </a:p>
          <a:p>
            <a:r>
              <a:rPr lang="en-US" dirty="0" smtClean="0"/>
              <a:t>People who make mistakes about social policies or issues, based on their own bias</a:t>
            </a:r>
          </a:p>
          <a:p>
            <a:r>
              <a:rPr lang="en-US" dirty="0" smtClean="0"/>
              <a:t>People who make mistakes based on “getting their own point across” without any sense of rational thinking.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7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in Opinion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600200"/>
            <a:ext cx="5257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Overgeneralization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209800"/>
            <a:ext cx="5257800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Selective or Inaccurate  Observation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3304363"/>
            <a:ext cx="52578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Illogical Reasoning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3940513"/>
            <a:ext cx="52578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Resistance to Change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65191"/>
            <a:ext cx="1484313" cy="90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69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in Opinion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600200"/>
            <a:ext cx="5257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Overgeneralization</a:t>
            </a:r>
            <a:endParaRPr 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65191"/>
            <a:ext cx="1484313" cy="90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1200" y="2514600"/>
            <a:ext cx="480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“I speak on behalf of the class”</a:t>
            </a:r>
          </a:p>
          <a:p>
            <a:r>
              <a:rPr lang="en-US" sz="2400" dirty="0" smtClean="0"/>
              <a:t>“Everyone is thinking that…..”</a:t>
            </a:r>
          </a:p>
          <a:p>
            <a:endParaRPr lang="en-US" sz="2400" dirty="0"/>
          </a:p>
          <a:p>
            <a:r>
              <a:rPr lang="en-US" sz="2400" dirty="0" smtClean="0"/>
              <a:t>A person may believe their own </a:t>
            </a:r>
            <a:r>
              <a:rPr lang="en-US" sz="2400" b="1" dirty="0" smtClean="0">
                <a:solidFill>
                  <a:srgbClr val="FF0000"/>
                </a:solidFill>
              </a:rPr>
              <a:t>truth</a:t>
            </a:r>
            <a:r>
              <a:rPr lang="en-US" sz="2400" dirty="0" smtClean="0"/>
              <a:t>, when there is no proof that their </a:t>
            </a:r>
            <a:r>
              <a:rPr lang="en-US" sz="2400" b="1" dirty="0" smtClean="0">
                <a:solidFill>
                  <a:srgbClr val="FF0000"/>
                </a:solidFill>
              </a:rPr>
              <a:t>truth </a:t>
            </a:r>
            <a:r>
              <a:rPr lang="en-US" sz="2400" dirty="0" smtClean="0"/>
              <a:t>is actually </a:t>
            </a:r>
            <a:r>
              <a:rPr lang="en-US" sz="2400" b="1" dirty="0" smtClean="0">
                <a:solidFill>
                  <a:srgbClr val="FF0000"/>
                </a:solidFill>
              </a:rPr>
              <a:t>true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The goal of research is </a:t>
            </a:r>
            <a:r>
              <a:rPr lang="en-US" sz="2400" b="1" dirty="0" smtClean="0">
                <a:solidFill>
                  <a:srgbClr val="FF0000"/>
                </a:solidFill>
              </a:rPr>
              <a:t>TRUTH.</a:t>
            </a:r>
          </a:p>
        </p:txBody>
      </p:sp>
    </p:spTree>
    <p:extLst>
      <p:ext uri="{BB962C8B-B14F-4D97-AF65-F5344CB8AC3E}">
        <p14:creationId xmlns:p14="http://schemas.microsoft.com/office/powerpoint/2010/main" val="2851473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in Opinion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600200"/>
            <a:ext cx="5257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Overgeneralization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209800"/>
            <a:ext cx="5257800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Selective or Inaccurate  Observation</a:t>
            </a:r>
            <a:endParaRPr 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65191"/>
            <a:ext cx="1484313" cy="90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5000" y="35814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“What did you see?”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/>
              <a:t>c</a:t>
            </a:r>
            <a:r>
              <a:rPr lang="en-US" sz="2400" dirty="0" smtClean="0"/>
              <a:t>ompared to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“What did you think you saw?”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181600" y="4065987"/>
            <a:ext cx="0" cy="914400"/>
          </a:xfrm>
          <a:prstGeom prst="straightConnector1">
            <a:avLst/>
          </a:prstGeom>
          <a:ln w="476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0" y="4122003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precision</a:t>
            </a:r>
          </a:p>
          <a:p>
            <a:r>
              <a:rPr lang="en-US" sz="2400" i="1" dirty="0" smtClean="0"/>
              <a:t>opinion</a:t>
            </a:r>
            <a:endParaRPr lang="en-US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3505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“Dense detail” in field 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7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in Opinion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600200"/>
            <a:ext cx="5257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Overgeneralization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209800"/>
            <a:ext cx="5257800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Selective or Inaccurate  Observation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3304363"/>
            <a:ext cx="52578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Illogical Reasoning</a:t>
            </a:r>
            <a:endParaRPr 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65191"/>
            <a:ext cx="1484313" cy="90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7400" y="3971743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Primary Question: “Does it make sense?”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4748329"/>
            <a:ext cx="510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Logical: </a:t>
            </a:r>
            <a:r>
              <a:rPr lang="en-US" dirty="0" smtClean="0"/>
              <a:t>Employment numbers in a neighborhood = sanitation workers, security guards, store clerks, employment office postings, unemployment benefits, education related to hiring……</a:t>
            </a:r>
          </a:p>
          <a:p>
            <a:r>
              <a:rPr lang="en-US" b="1" dirty="0" smtClean="0"/>
              <a:t>Illogical: </a:t>
            </a:r>
            <a:r>
              <a:rPr lang="en-US" dirty="0" smtClean="0"/>
              <a:t>“I can’t get a job”= Nobody's got a job. Can’t get a job around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73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in Opinion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600200"/>
            <a:ext cx="5257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Overgeneralization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209800"/>
            <a:ext cx="5257800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Selective or Inaccurate  Observation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3304363"/>
            <a:ext cx="52578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Illogical Reasoning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3940513"/>
            <a:ext cx="52578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Resistance to Change</a:t>
            </a:r>
            <a:endParaRPr 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65191"/>
            <a:ext cx="1484313" cy="90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7400" y="474769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“Tradition can stifle adaptation to changing circumstances.” </a:t>
            </a:r>
          </a:p>
          <a:p>
            <a:r>
              <a:rPr lang="en-US" sz="2400" dirty="0" smtClean="0"/>
              <a:t>Bias: It has always been this way!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147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768</Words>
  <Application>Microsoft Office PowerPoint</Application>
  <PresentationFormat>On-screen Show (4:3)</PresentationFormat>
  <Paragraphs>164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Introduction to Research</vt:lpstr>
      <vt:lpstr>The Social World</vt:lpstr>
      <vt:lpstr>Thinking like a social scientist</vt:lpstr>
      <vt:lpstr>Self-Interested Participants</vt:lpstr>
      <vt:lpstr>Errors in Opinion</vt:lpstr>
      <vt:lpstr>Errors in Opinion</vt:lpstr>
      <vt:lpstr>Errors in Opinion</vt:lpstr>
      <vt:lpstr>Errors in Opinion</vt:lpstr>
      <vt:lpstr>Errors in Opinion</vt:lpstr>
      <vt:lpstr>Hunter’s Model</vt:lpstr>
      <vt:lpstr>Third Place</vt:lpstr>
      <vt:lpstr>Third Place</vt:lpstr>
      <vt:lpstr>Third Place Marketing</vt:lpstr>
      <vt:lpstr>Merton’s  Strain  Theory</vt:lpstr>
      <vt:lpstr>Scientific Process Viewpoint</vt:lpstr>
      <vt:lpstr>The Ego!</vt:lpstr>
      <vt:lpstr>Exploratory Research</vt:lpstr>
      <vt:lpstr>Evaluation or Impact Research</vt:lpstr>
      <vt:lpstr>Generalizability</vt:lpstr>
      <vt:lpstr>Cross-Population Generalizability</vt:lpstr>
      <vt:lpstr>Your Research Project</vt:lpstr>
      <vt:lpstr>Homework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Research</dc:title>
  <dc:creator>Hans E Tokke</dc:creator>
  <cp:lastModifiedBy>Windows User</cp:lastModifiedBy>
  <cp:revision>13</cp:revision>
  <dcterms:created xsi:type="dcterms:W3CDTF">2015-08-27T20:23:58Z</dcterms:created>
  <dcterms:modified xsi:type="dcterms:W3CDTF">2019-06-05T20:09:00Z</dcterms:modified>
</cp:coreProperties>
</file>