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93DA6C-8FCC-43B9-A39A-9D458CEF1F1F}"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9A754-6D8E-4890-B146-9D771FBA23A5}" type="slidenum">
              <a:rPr lang="en-US" smtClean="0"/>
              <a:t>‹#›</a:t>
            </a:fld>
            <a:endParaRPr lang="en-US"/>
          </a:p>
        </p:txBody>
      </p:sp>
    </p:spTree>
    <p:extLst>
      <p:ext uri="{BB962C8B-B14F-4D97-AF65-F5344CB8AC3E}">
        <p14:creationId xmlns:p14="http://schemas.microsoft.com/office/powerpoint/2010/main" val="3718019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3DA6C-8FCC-43B9-A39A-9D458CEF1F1F}"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9A754-6D8E-4890-B146-9D771FBA23A5}" type="slidenum">
              <a:rPr lang="en-US" smtClean="0"/>
              <a:t>‹#›</a:t>
            </a:fld>
            <a:endParaRPr lang="en-US"/>
          </a:p>
        </p:txBody>
      </p:sp>
    </p:spTree>
    <p:extLst>
      <p:ext uri="{BB962C8B-B14F-4D97-AF65-F5344CB8AC3E}">
        <p14:creationId xmlns:p14="http://schemas.microsoft.com/office/powerpoint/2010/main" val="358892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3DA6C-8FCC-43B9-A39A-9D458CEF1F1F}"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9A754-6D8E-4890-B146-9D771FBA23A5}" type="slidenum">
              <a:rPr lang="en-US" smtClean="0"/>
              <a:t>‹#›</a:t>
            </a:fld>
            <a:endParaRPr lang="en-US"/>
          </a:p>
        </p:txBody>
      </p:sp>
    </p:spTree>
    <p:extLst>
      <p:ext uri="{BB962C8B-B14F-4D97-AF65-F5344CB8AC3E}">
        <p14:creationId xmlns:p14="http://schemas.microsoft.com/office/powerpoint/2010/main" val="368733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3DA6C-8FCC-43B9-A39A-9D458CEF1F1F}"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9A754-6D8E-4890-B146-9D771FBA23A5}" type="slidenum">
              <a:rPr lang="en-US" smtClean="0"/>
              <a:t>‹#›</a:t>
            </a:fld>
            <a:endParaRPr lang="en-US"/>
          </a:p>
        </p:txBody>
      </p:sp>
    </p:spTree>
    <p:extLst>
      <p:ext uri="{BB962C8B-B14F-4D97-AF65-F5344CB8AC3E}">
        <p14:creationId xmlns:p14="http://schemas.microsoft.com/office/powerpoint/2010/main" val="161349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93DA6C-8FCC-43B9-A39A-9D458CEF1F1F}"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9A754-6D8E-4890-B146-9D771FBA23A5}" type="slidenum">
              <a:rPr lang="en-US" smtClean="0"/>
              <a:t>‹#›</a:t>
            </a:fld>
            <a:endParaRPr lang="en-US"/>
          </a:p>
        </p:txBody>
      </p:sp>
    </p:spTree>
    <p:extLst>
      <p:ext uri="{BB962C8B-B14F-4D97-AF65-F5344CB8AC3E}">
        <p14:creationId xmlns:p14="http://schemas.microsoft.com/office/powerpoint/2010/main" val="69583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93DA6C-8FCC-43B9-A39A-9D458CEF1F1F}"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9A754-6D8E-4890-B146-9D771FBA23A5}" type="slidenum">
              <a:rPr lang="en-US" smtClean="0"/>
              <a:t>‹#›</a:t>
            </a:fld>
            <a:endParaRPr lang="en-US"/>
          </a:p>
        </p:txBody>
      </p:sp>
    </p:spTree>
    <p:extLst>
      <p:ext uri="{BB962C8B-B14F-4D97-AF65-F5344CB8AC3E}">
        <p14:creationId xmlns:p14="http://schemas.microsoft.com/office/powerpoint/2010/main" val="302919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93DA6C-8FCC-43B9-A39A-9D458CEF1F1F}"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F9A754-6D8E-4890-B146-9D771FBA23A5}" type="slidenum">
              <a:rPr lang="en-US" smtClean="0"/>
              <a:t>‹#›</a:t>
            </a:fld>
            <a:endParaRPr lang="en-US"/>
          </a:p>
        </p:txBody>
      </p:sp>
    </p:spTree>
    <p:extLst>
      <p:ext uri="{BB962C8B-B14F-4D97-AF65-F5344CB8AC3E}">
        <p14:creationId xmlns:p14="http://schemas.microsoft.com/office/powerpoint/2010/main" val="1440004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93DA6C-8FCC-43B9-A39A-9D458CEF1F1F}"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F9A754-6D8E-4890-B146-9D771FBA23A5}" type="slidenum">
              <a:rPr lang="en-US" smtClean="0"/>
              <a:t>‹#›</a:t>
            </a:fld>
            <a:endParaRPr lang="en-US"/>
          </a:p>
        </p:txBody>
      </p:sp>
    </p:spTree>
    <p:extLst>
      <p:ext uri="{BB962C8B-B14F-4D97-AF65-F5344CB8AC3E}">
        <p14:creationId xmlns:p14="http://schemas.microsoft.com/office/powerpoint/2010/main" val="128172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93DA6C-8FCC-43B9-A39A-9D458CEF1F1F}"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F9A754-6D8E-4890-B146-9D771FBA23A5}" type="slidenum">
              <a:rPr lang="en-US" smtClean="0"/>
              <a:t>‹#›</a:t>
            </a:fld>
            <a:endParaRPr lang="en-US"/>
          </a:p>
        </p:txBody>
      </p:sp>
    </p:spTree>
    <p:extLst>
      <p:ext uri="{BB962C8B-B14F-4D97-AF65-F5344CB8AC3E}">
        <p14:creationId xmlns:p14="http://schemas.microsoft.com/office/powerpoint/2010/main" val="1426763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93DA6C-8FCC-43B9-A39A-9D458CEF1F1F}"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9A754-6D8E-4890-B146-9D771FBA23A5}" type="slidenum">
              <a:rPr lang="en-US" smtClean="0"/>
              <a:t>‹#›</a:t>
            </a:fld>
            <a:endParaRPr lang="en-US"/>
          </a:p>
        </p:txBody>
      </p:sp>
    </p:spTree>
    <p:extLst>
      <p:ext uri="{BB962C8B-B14F-4D97-AF65-F5344CB8AC3E}">
        <p14:creationId xmlns:p14="http://schemas.microsoft.com/office/powerpoint/2010/main" val="4055743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93DA6C-8FCC-43B9-A39A-9D458CEF1F1F}"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9A754-6D8E-4890-B146-9D771FBA23A5}" type="slidenum">
              <a:rPr lang="en-US" smtClean="0"/>
              <a:t>‹#›</a:t>
            </a:fld>
            <a:endParaRPr lang="en-US"/>
          </a:p>
        </p:txBody>
      </p:sp>
    </p:spTree>
    <p:extLst>
      <p:ext uri="{BB962C8B-B14F-4D97-AF65-F5344CB8AC3E}">
        <p14:creationId xmlns:p14="http://schemas.microsoft.com/office/powerpoint/2010/main" val="1573991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3DA6C-8FCC-43B9-A39A-9D458CEF1F1F}" type="datetimeFigureOut">
              <a:rPr lang="en-US" smtClean="0"/>
              <a:t>6/6/2019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F9A754-6D8E-4890-B146-9D771FBA23A5}" type="slidenum">
              <a:rPr lang="en-US" smtClean="0"/>
              <a:t>‹#›</a:t>
            </a:fld>
            <a:endParaRPr lang="en-US"/>
          </a:p>
        </p:txBody>
      </p:sp>
    </p:spTree>
    <p:extLst>
      <p:ext uri="{BB962C8B-B14F-4D97-AF65-F5344CB8AC3E}">
        <p14:creationId xmlns:p14="http://schemas.microsoft.com/office/powerpoint/2010/main" val="1450193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5 Types of Qualitative Research</a:t>
            </a:r>
            <a:endParaRPr lang="en-US" dirty="0"/>
          </a:p>
        </p:txBody>
      </p:sp>
      <p:sp>
        <p:nvSpPr>
          <p:cNvPr id="3" name="Subtitle 2"/>
          <p:cNvSpPr>
            <a:spLocks noGrp="1"/>
          </p:cNvSpPr>
          <p:nvPr>
            <p:ph type="subTitle" idx="1"/>
          </p:nvPr>
        </p:nvSpPr>
        <p:spPr/>
        <p:txBody>
          <a:bodyPr/>
          <a:lstStyle/>
          <a:p>
            <a:r>
              <a:rPr lang="en-US" dirty="0" smtClean="0"/>
              <a:t>Research Methods in the Social Sciences</a:t>
            </a:r>
            <a:endParaRPr lang="en-US" dirty="0"/>
          </a:p>
        </p:txBody>
      </p:sp>
    </p:spTree>
    <p:extLst>
      <p:ext uri="{BB962C8B-B14F-4D97-AF65-F5344CB8AC3E}">
        <p14:creationId xmlns:p14="http://schemas.microsoft.com/office/powerpoint/2010/main" val="3004478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a:xfrm>
            <a:off x="1981200" y="1600201"/>
            <a:ext cx="5562600" cy="4525963"/>
          </a:xfrm>
        </p:spPr>
        <p:txBody>
          <a:bodyPr>
            <a:normAutofit fontScale="77500" lnSpcReduction="20000"/>
          </a:bodyPr>
          <a:lstStyle/>
          <a:p>
            <a:r>
              <a:rPr lang="en-US" dirty="0" smtClean="0"/>
              <a:t>The research field is a particular organization.</a:t>
            </a:r>
          </a:p>
          <a:p>
            <a:r>
              <a:rPr lang="en-US" dirty="0" smtClean="0"/>
              <a:t>Bounded system (a cases). One is “bound” to that particular case in data-gathering. “boundaries”</a:t>
            </a:r>
          </a:p>
          <a:p>
            <a:r>
              <a:rPr lang="en-US" dirty="0" smtClean="0"/>
              <a:t>What, then, is one attempting to find out about the case in question?</a:t>
            </a:r>
          </a:p>
          <a:p>
            <a:r>
              <a:rPr lang="en-US" dirty="0" smtClean="0"/>
              <a:t>Case studies can often use mixed methods for a full-analysis. Both qualitative and quantitative are useful. One interprets the data based on what one is searching for (i.e. The demographic shows regional spread (Quant.), The observations show employees apply the policies differently in different regional offices. (Qual.)</a:t>
            </a:r>
            <a:endParaRPr lang="en-US" dirty="0"/>
          </a:p>
        </p:txBody>
      </p:sp>
      <p:pic>
        <p:nvPicPr>
          <p:cNvPr id="4" name="Picture 3"/>
          <p:cNvPicPr>
            <a:picLocks noChangeAspect="1"/>
          </p:cNvPicPr>
          <p:nvPr/>
        </p:nvPicPr>
        <p:blipFill>
          <a:blip r:embed="rId2"/>
          <a:stretch>
            <a:fillRect/>
          </a:stretch>
        </p:blipFill>
        <p:spPr>
          <a:xfrm>
            <a:off x="7877695" y="2527068"/>
            <a:ext cx="3147772" cy="2094807"/>
          </a:xfrm>
          <a:prstGeom prst="rect">
            <a:avLst/>
          </a:prstGeom>
        </p:spPr>
      </p:pic>
    </p:spTree>
    <p:extLst>
      <p:ext uri="{BB962C8B-B14F-4D97-AF65-F5344CB8AC3E}">
        <p14:creationId xmlns:p14="http://schemas.microsoft.com/office/powerpoint/2010/main" val="3660360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normAutofit/>
          </a:bodyPr>
          <a:lstStyle/>
          <a:p>
            <a:r>
              <a:rPr lang="en-US" dirty="0" smtClean="0"/>
              <a:t>It needs multiple data sources (Yin argues for 6 sources; each case has variances of what is valuable data)</a:t>
            </a:r>
          </a:p>
          <a:p>
            <a:pPr marL="514350" indent="-514350">
              <a:buFont typeface="+mj-lt"/>
              <a:buAutoNum type="arabicPeriod"/>
            </a:pPr>
            <a:r>
              <a:rPr lang="en-US" dirty="0" smtClean="0"/>
              <a:t>Documents</a:t>
            </a:r>
          </a:p>
          <a:p>
            <a:pPr marL="514350" indent="-514350">
              <a:buFont typeface="+mj-lt"/>
              <a:buAutoNum type="arabicPeriod"/>
            </a:pPr>
            <a:r>
              <a:rPr lang="en-US" dirty="0" smtClean="0"/>
              <a:t>Archival</a:t>
            </a:r>
          </a:p>
          <a:p>
            <a:pPr marL="514350" indent="-514350">
              <a:buFont typeface="+mj-lt"/>
              <a:buAutoNum type="arabicPeriod"/>
            </a:pPr>
            <a:r>
              <a:rPr lang="en-US" dirty="0" smtClean="0"/>
              <a:t>Interviews</a:t>
            </a:r>
          </a:p>
          <a:p>
            <a:pPr marL="514350" indent="-514350">
              <a:buFont typeface="+mj-lt"/>
              <a:buAutoNum type="arabicPeriod"/>
            </a:pPr>
            <a:r>
              <a:rPr lang="en-US" dirty="0" smtClean="0"/>
              <a:t>Field Observations</a:t>
            </a:r>
          </a:p>
          <a:p>
            <a:pPr marL="514350" indent="-514350">
              <a:buFont typeface="+mj-lt"/>
              <a:buAutoNum type="arabicPeriod"/>
            </a:pPr>
            <a:r>
              <a:rPr lang="en-US" dirty="0" smtClean="0"/>
              <a:t>Participant Observation</a:t>
            </a:r>
          </a:p>
          <a:p>
            <a:pPr marL="514350" indent="-514350">
              <a:buFont typeface="+mj-lt"/>
              <a:buAutoNum type="arabicPeriod"/>
            </a:pPr>
            <a:r>
              <a:rPr lang="en-US" dirty="0" smtClean="0"/>
              <a:t>Physical Artifacts </a:t>
            </a:r>
            <a:endParaRPr lang="en-US" dirty="0"/>
          </a:p>
        </p:txBody>
      </p:sp>
    </p:spTree>
    <p:extLst>
      <p:ext uri="{BB962C8B-B14F-4D97-AF65-F5344CB8AC3E}">
        <p14:creationId xmlns:p14="http://schemas.microsoft.com/office/powerpoint/2010/main" val="2585044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Differentiating Approaches </a:t>
            </a:r>
            <a:r>
              <a:rPr lang="en-US" sz="2400" dirty="0"/>
              <a:t>p. 94</a:t>
            </a:r>
            <a:endParaRPr lang="en-US" sz="2400" dirty="0"/>
          </a:p>
        </p:txBody>
      </p:sp>
      <p:sp>
        <p:nvSpPr>
          <p:cNvPr id="4" name="Oval 3"/>
          <p:cNvSpPr/>
          <p:nvPr/>
        </p:nvSpPr>
        <p:spPr>
          <a:xfrm>
            <a:off x="2209800" y="1447800"/>
            <a:ext cx="29718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2667000" y="5715000"/>
            <a:ext cx="2514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Phenomenon</a:t>
            </a:r>
            <a:endParaRPr lang="en-US" dirty="0"/>
          </a:p>
        </p:txBody>
      </p:sp>
      <p:sp>
        <p:nvSpPr>
          <p:cNvPr id="6" name="Oval 5"/>
          <p:cNvSpPr/>
          <p:nvPr/>
        </p:nvSpPr>
        <p:spPr>
          <a:xfrm>
            <a:off x="8001000" y="2057400"/>
            <a:ext cx="1524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CASE</a:t>
            </a:r>
            <a:endParaRPr lang="en-US" dirty="0"/>
          </a:p>
        </p:txBody>
      </p:sp>
      <p:sp>
        <p:nvSpPr>
          <p:cNvPr id="7" name="Oval 6"/>
          <p:cNvSpPr/>
          <p:nvPr/>
        </p:nvSpPr>
        <p:spPr>
          <a:xfrm>
            <a:off x="8077200" y="4343400"/>
            <a:ext cx="1524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THEORY</a:t>
            </a:r>
            <a:endParaRPr lang="en-US" dirty="0"/>
          </a:p>
        </p:txBody>
      </p:sp>
      <p:sp>
        <p:nvSpPr>
          <p:cNvPr id="8" name="TextBox 7"/>
          <p:cNvSpPr txBox="1"/>
          <p:nvPr/>
        </p:nvSpPr>
        <p:spPr>
          <a:xfrm>
            <a:off x="2449286" y="2037023"/>
            <a:ext cx="1485900" cy="369332"/>
          </a:xfrm>
          <a:prstGeom prst="rect">
            <a:avLst/>
          </a:prstGeom>
          <a:noFill/>
        </p:spPr>
        <p:txBody>
          <a:bodyPr wrap="square" rtlCol="0">
            <a:spAutoFit/>
          </a:bodyPr>
          <a:lstStyle/>
          <a:p>
            <a:r>
              <a:rPr lang="en-US" dirty="0">
                <a:solidFill>
                  <a:schemeClr val="bg1"/>
                </a:solidFill>
              </a:rPr>
              <a:t>A Portrait</a:t>
            </a:r>
            <a:endParaRPr lang="en-US" dirty="0">
              <a:solidFill>
                <a:schemeClr val="bg1"/>
              </a:solidFill>
            </a:endParaRPr>
          </a:p>
        </p:txBody>
      </p:sp>
      <p:sp>
        <p:nvSpPr>
          <p:cNvPr id="9" name="TextBox 8"/>
          <p:cNvSpPr txBox="1"/>
          <p:nvPr/>
        </p:nvSpPr>
        <p:spPr>
          <a:xfrm>
            <a:off x="3810000" y="2057400"/>
            <a:ext cx="1485900" cy="923330"/>
          </a:xfrm>
          <a:prstGeom prst="rect">
            <a:avLst/>
          </a:prstGeom>
          <a:noFill/>
        </p:spPr>
        <p:txBody>
          <a:bodyPr wrap="square" rtlCol="0">
            <a:spAutoFit/>
          </a:bodyPr>
          <a:lstStyle/>
          <a:p>
            <a:r>
              <a:rPr lang="en-US" dirty="0">
                <a:solidFill>
                  <a:schemeClr val="bg1"/>
                </a:solidFill>
              </a:rPr>
              <a:t>A Culture-Sharing Group</a:t>
            </a:r>
            <a:endParaRPr lang="en-US" dirty="0">
              <a:solidFill>
                <a:schemeClr val="bg1"/>
              </a:solidFill>
            </a:endParaRPr>
          </a:p>
        </p:txBody>
      </p:sp>
      <p:sp>
        <p:nvSpPr>
          <p:cNvPr id="10" name="TextBox 9"/>
          <p:cNvSpPr txBox="1"/>
          <p:nvPr/>
        </p:nvSpPr>
        <p:spPr>
          <a:xfrm>
            <a:off x="5295900" y="3505200"/>
            <a:ext cx="2019300" cy="369332"/>
          </a:xfrm>
          <a:prstGeom prst="rect">
            <a:avLst/>
          </a:prstGeom>
          <a:noFill/>
        </p:spPr>
        <p:txBody>
          <a:bodyPr wrap="square" rtlCol="0">
            <a:spAutoFit/>
          </a:bodyPr>
          <a:lstStyle/>
          <a:p>
            <a:r>
              <a:rPr lang="en-US" dirty="0"/>
              <a:t>Ethnography</a:t>
            </a:r>
            <a:endParaRPr lang="en-US" dirty="0"/>
          </a:p>
        </p:txBody>
      </p:sp>
      <p:sp>
        <p:nvSpPr>
          <p:cNvPr id="11" name="TextBox 10"/>
          <p:cNvSpPr txBox="1"/>
          <p:nvPr/>
        </p:nvSpPr>
        <p:spPr>
          <a:xfrm>
            <a:off x="2247900" y="3897868"/>
            <a:ext cx="2019300" cy="369332"/>
          </a:xfrm>
          <a:prstGeom prst="rect">
            <a:avLst/>
          </a:prstGeom>
          <a:noFill/>
        </p:spPr>
        <p:txBody>
          <a:bodyPr wrap="square" rtlCol="0">
            <a:spAutoFit/>
          </a:bodyPr>
          <a:lstStyle/>
          <a:p>
            <a:r>
              <a:rPr lang="en-US" dirty="0"/>
              <a:t>Narrative Study</a:t>
            </a:r>
            <a:endParaRPr lang="en-US" dirty="0"/>
          </a:p>
        </p:txBody>
      </p:sp>
      <p:sp>
        <p:nvSpPr>
          <p:cNvPr id="12" name="TextBox 11"/>
          <p:cNvSpPr txBox="1"/>
          <p:nvPr/>
        </p:nvSpPr>
        <p:spPr>
          <a:xfrm>
            <a:off x="2247900" y="4407932"/>
            <a:ext cx="2019300" cy="369332"/>
          </a:xfrm>
          <a:prstGeom prst="rect">
            <a:avLst/>
          </a:prstGeom>
          <a:noFill/>
        </p:spPr>
        <p:txBody>
          <a:bodyPr wrap="square" rtlCol="0">
            <a:spAutoFit/>
          </a:bodyPr>
          <a:lstStyle/>
          <a:p>
            <a:r>
              <a:rPr lang="en-US" dirty="0"/>
              <a:t>Phenomenology</a:t>
            </a:r>
            <a:endParaRPr lang="en-US" dirty="0"/>
          </a:p>
        </p:txBody>
      </p:sp>
      <p:sp>
        <p:nvSpPr>
          <p:cNvPr id="13" name="TextBox 12"/>
          <p:cNvSpPr txBox="1"/>
          <p:nvPr/>
        </p:nvSpPr>
        <p:spPr>
          <a:xfrm>
            <a:off x="8515350" y="3680936"/>
            <a:ext cx="2019300" cy="369332"/>
          </a:xfrm>
          <a:prstGeom prst="rect">
            <a:avLst/>
          </a:prstGeom>
          <a:noFill/>
        </p:spPr>
        <p:txBody>
          <a:bodyPr wrap="square" rtlCol="0">
            <a:spAutoFit/>
          </a:bodyPr>
          <a:lstStyle/>
          <a:p>
            <a:r>
              <a:rPr lang="en-US" dirty="0"/>
              <a:t>Case Study</a:t>
            </a:r>
            <a:endParaRPr lang="en-US" dirty="0"/>
          </a:p>
        </p:txBody>
      </p:sp>
      <p:sp>
        <p:nvSpPr>
          <p:cNvPr id="14" name="TextBox 13"/>
          <p:cNvSpPr txBox="1"/>
          <p:nvPr/>
        </p:nvSpPr>
        <p:spPr>
          <a:xfrm>
            <a:off x="7992291" y="5987534"/>
            <a:ext cx="2019300" cy="369332"/>
          </a:xfrm>
          <a:prstGeom prst="rect">
            <a:avLst/>
          </a:prstGeom>
          <a:noFill/>
        </p:spPr>
        <p:txBody>
          <a:bodyPr wrap="square" rtlCol="0">
            <a:spAutoFit/>
          </a:bodyPr>
          <a:lstStyle/>
          <a:p>
            <a:r>
              <a:rPr lang="en-US" dirty="0"/>
              <a:t>Grounded Theory</a:t>
            </a:r>
            <a:endParaRPr lang="en-US" dirty="0"/>
          </a:p>
        </p:txBody>
      </p:sp>
      <p:cxnSp>
        <p:nvCxnSpPr>
          <p:cNvPr id="16" name="Straight Arrow Connector 15"/>
          <p:cNvCxnSpPr/>
          <p:nvPr/>
        </p:nvCxnSpPr>
        <p:spPr>
          <a:xfrm flipH="1" flipV="1">
            <a:off x="4724400" y="2895600"/>
            <a:ext cx="762000" cy="609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009900" y="2895601"/>
            <a:ext cx="182336" cy="95001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57550" y="4777264"/>
            <a:ext cx="781050" cy="121027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9001942" y="3071336"/>
            <a:ext cx="275408" cy="6185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8839200" y="5412433"/>
            <a:ext cx="76200" cy="60513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804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Research Proposal</a:t>
            </a:r>
            <a:endParaRPr lang="en-US" dirty="0"/>
          </a:p>
        </p:txBody>
      </p:sp>
      <p:sp>
        <p:nvSpPr>
          <p:cNvPr id="3" name="Content Placeholder 2"/>
          <p:cNvSpPr>
            <a:spLocks noGrp="1"/>
          </p:cNvSpPr>
          <p:nvPr>
            <p:ph idx="1"/>
          </p:nvPr>
        </p:nvSpPr>
        <p:spPr/>
        <p:txBody>
          <a:bodyPr/>
          <a:lstStyle/>
          <a:p>
            <a:r>
              <a:rPr lang="en-US" dirty="0" smtClean="0"/>
              <a:t>So then, now what do I do? I’m not sure what my research proposal is to look like.</a:t>
            </a:r>
          </a:p>
          <a:p>
            <a:r>
              <a:rPr lang="en-US" dirty="0" smtClean="0"/>
              <a:t>There is a variance based on what type of research you are doing.</a:t>
            </a:r>
            <a:endParaRPr lang="en-US" dirty="0"/>
          </a:p>
        </p:txBody>
      </p:sp>
    </p:spTree>
    <p:extLst>
      <p:ext uri="{BB962C8B-B14F-4D97-AF65-F5344CB8AC3E}">
        <p14:creationId xmlns:p14="http://schemas.microsoft.com/office/powerpoint/2010/main" val="4141057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Proposals</a:t>
            </a:r>
            <a:endParaRPr lang="en-US" dirty="0"/>
          </a:p>
        </p:txBody>
      </p:sp>
      <p:sp>
        <p:nvSpPr>
          <p:cNvPr id="4" name="TextBox 3"/>
          <p:cNvSpPr txBox="1"/>
          <p:nvPr/>
        </p:nvSpPr>
        <p:spPr>
          <a:xfrm>
            <a:off x="1905000" y="1295401"/>
            <a:ext cx="2743200" cy="2585323"/>
          </a:xfrm>
          <a:prstGeom prst="rect">
            <a:avLst/>
          </a:prstGeom>
          <a:noFill/>
        </p:spPr>
        <p:txBody>
          <a:bodyPr wrap="square" rtlCol="0">
            <a:spAutoFit/>
          </a:bodyPr>
          <a:lstStyle/>
          <a:p>
            <a:r>
              <a:rPr lang="en-US" b="1" dirty="0"/>
              <a:t>Phenomenological</a:t>
            </a:r>
          </a:p>
          <a:p>
            <a:r>
              <a:rPr lang="en-US" dirty="0"/>
              <a:t>Geography</a:t>
            </a:r>
          </a:p>
          <a:p>
            <a:r>
              <a:rPr lang="en-US" dirty="0"/>
              <a:t>Field</a:t>
            </a:r>
          </a:p>
          <a:p>
            <a:r>
              <a:rPr lang="en-US" dirty="0"/>
              <a:t>What are you observing?</a:t>
            </a:r>
          </a:p>
          <a:p>
            <a:r>
              <a:rPr lang="en-US" dirty="0"/>
              <a:t>What is the phenomenon you are observing?</a:t>
            </a:r>
          </a:p>
          <a:p>
            <a:r>
              <a:rPr lang="en-US" dirty="0"/>
              <a:t>Research question defines what you specifically are observing.</a:t>
            </a:r>
            <a:endParaRPr lang="en-US" dirty="0"/>
          </a:p>
        </p:txBody>
      </p:sp>
      <p:sp>
        <p:nvSpPr>
          <p:cNvPr id="5" name="TextBox 4"/>
          <p:cNvSpPr txBox="1"/>
          <p:nvPr/>
        </p:nvSpPr>
        <p:spPr>
          <a:xfrm>
            <a:off x="5943600" y="1349276"/>
            <a:ext cx="2743200" cy="2308324"/>
          </a:xfrm>
          <a:prstGeom prst="rect">
            <a:avLst/>
          </a:prstGeom>
          <a:noFill/>
        </p:spPr>
        <p:txBody>
          <a:bodyPr wrap="square" rtlCol="0">
            <a:spAutoFit/>
          </a:bodyPr>
          <a:lstStyle/>
          <a:p>
            <a:r>
              <a:rPr lang="en-US" b="1" dirty="0"/>
              <a:t>Grounded Theory</a:t>
            </a:r>
          </a:p>
          <a:p>
            <a:r>
              <a:rPr lang="en-US" dirty="0"/>
              <a:t>Geography</a:t>
            </a:r>
          </a:p>
          <a:p>
            <a:r>
              <a:rPr lang="en-US" dirty="0"/>
              <a:t>Field</a:t>
            </a:r>
          </a:p>
          <a:p>
            <a:r>
              <a:rPr lang="en-US" dirty="0"/>
              <a:t>Episodes</a:t>
            </a:r>
          </a:p>
          <a:p>
            <a:r>
              <a:rPr lang="en-US" dirty="0"/>
              <a:t>Why are you observing those particular fields?</a:t>
            </a:r>
          </a:p>
          <a:p>
            <a:r>
              <a:rPr lang="en-US" dirty="0"/>
              <a:t>No research question per se.</a:t>
            </a:r>
            <a:endParaRPr lang="en-US" dirty="0"/>
          </a:p>
        </p:txBody>
      </p:sp>
      <p:sp>
        <p:nvSpPr>
          <p:cNvPr id="6" name="TextBox 5"/>
          <p:cNvSpPr txBox="1"/>
          <p:nvPr/>
        </p:nvSpPr>
        <p:spPr>
          <a:xfrm>
            <a:off x="1981200" y="4114800"/>
            <a:ext cx="2743200" cy="2308324"/>
          </a:xfrm>
          <a:prstGeom prst="rect">
            <a:avLst/>
          </a:prstGeom>
          <a:noFill/>
        </p:spPr>
        <p:txBody>
          <a:bodyPr wrap="square" rtlCol="0">
            <a:spAutoFit/>
          </a:bodyPr>
          <a:lstStyle/>
          <a:p>
            <a:r>
              <a:rPr lang="en-US" b="1" dirty="0"/>
              <a:t>Ethnographic</a:t>
            </a:r>
          </a:p>
          <a:p>
            <a:r>
              <a:rPr lang="en-US" dirty="0"/>
              <a:t>Geography</a:t>
            </a:r>
          </a:p>
          <a:p>
            <a:r>
              <a:rPr lang="en-US" dirty="0"/>
              <a:t>Culture, Group of People</a:t>
            </a:r>
          </a:p>
          <a:p>
            <a:r>
              <a:rPr lang="en-US" dirty="0"/>
              <a:t>Meaning they place</a:t>
            </a:r>
          </a:p>
          <a:p>
            <a:r>
              <a:rPr lang="en-US" dirty="0"/>
              <a:t>Critical?</a:t>
            </a:r>
          </a:p>
          <a:p>
            <a:r>
              <a:rPr lang="en-US" dirty="0"/>
              <a:t>What are you critiquing?</a:t>
            </a:r>
          </a:p>
          <a:p>
            <a:r>
              <a:rPr lang="en-US" dirty="0"/>
              <a:t>If critical, research question narrows.</a:t>
            </a:r>
            <a:endParaRPr lang="en-US" dirty="0"/>
          </a:p>
        </p:txBody>
      </p:sp>
      <p:sp>
        <p:nvSpPr>
          <p:cNvPr id="7" name="TextBox 6"/>
          <p:cNvSpPr txBox="1"/>
          <p:nvPr/>
        </p:nvSpPr>
        <p:spPr>
          <a:xfrm>
            <a:off x="4765766" y="4136571"/>
            <a:ext cx="2743200" cy="1754326"/>
          </a:xfrm>
          <a:prstGeom prst="rect">
            <a:avLst/>
          </a:prstGeom>
          <a:noFill/>
        </p:spPr>
        <p:txBody>
          <a:bodyPr wrap="square" rtlCol="0">
            <a:spAutoFit/>
          </a:bodyPr>
          <a:lstStyle/>
          <a:p>
            <a:r>
              <a:rPr lang="en-US" b="1" dirty="0"/>
              <a:t>Case Study</a:t>
            </a:r>
          </a:p>
          <a:p>
            <a:r>
              <a:rPr lang="en-US" dirty="0"/>
              <a:t>Case Description</a:t>
            </a:r>
          </a:p>
          <a:p>
            <a:r>
              <a:rPr lang="en-US" dirty="0"/>
              <a:t>Research Methods, Data-Sources, Current material</a:t>
            </a:r>
          </a:p>
          <a:p>
            <a:r>
              <a:rPr lang="en-US" dirty="0"/>
              <a:t>What are do you want to find out about the case?</a:t>
            </a:r>
          </a:p>
        </p:txBody>
      </p:sp>
      <p:sp>
        <p:nvSpPr>
          <p:cNvPr id="8" name="TextBox 7"/>
          <p:cNvSpPr txBox="1"/>
          <p:nvPr/>
        </p:nvSpPr>
        <p:spPr>
          <a:xfrm>
            <a:off x="7661366" y="4167052"/>
            <a:ext cx="2743200" cy="2585323"/>
          </a:xfrm>
          <a:prstGeom prst="rect">
            <a:avLst/>
          </a:prstGeom>
          <a:noFill/>
        </p:spPr>
        <p:txBody>
          <a:bodyPr wrap="square" rtlCol="0">
            <a:spAutoFit/>
          </a:bodyPr>
          <a:lstStyle/>
          <a:p>
            <a:r>
              <a:rPr lang="en-US" b="1" dirty="0"/>
              <a:t>Narrative</a:t>
            </a:r>
          </a:p>
          <a:p>
            <a:r>
              <a:rPr lang="en-US" dirty="0"/>
              <a:t>Who? Which individuals</a:t>
            </a:r>
          </a:p>
          <a:p>
            <a:r>
              <a:rPr lang="en-US" dirty="0"/>
              <a:t>How will you unearth the story?</a:t>
            </a:r>
          </a:p>
          <a:p>
            <a:r>
              <a:rPr lang="en-US" dirty="0"/>
              <a:t>What is the general rationale for this particular story?</a:t>
            </a:r>
          </a:p>
          <a:p>
            <a:r>
              <a:rPr lang="en-US" dirty="0"/>
              <a:t>Meaning will emerge in analysis of the data.</a:t>
            </a:r>
          </a:p>
        </p:txBody>
      </p:sp>
    </p:spTree>
    <p:extLst>
      <p:ext uri="{BB962C8B-B14F-4D97-AF65-F5344CB8AC3E}">
        <p14:creationId xmlns:p14="http://schemas.microsoft.com/office/powerpoint/2010/main" val="29531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Approaches to Qualitative</a:t>
            </a:r>
            <a:endParaRPr lang="en-US" dirty="0"/>
          </a:p>
        </p:txBody>
      </p:sp>
      <p:sp>
        <p:nvSpPr>
          <p:cNvPr id="3" name="Content Placeholder 2"/>
          <p:cNvSpPr>
            <a:spLocks noGrp="1"/>
          </p:cNvSpPr>
          <p:nvPr>
            <p:ph idx="1"/>
          </p:nvPr>
        </p:nvSpPr>
        <p:spPr/>
        <p:txBody>
          <a:bodyPr/>
          <a:lstStyle/>
          <a:p>
            <a:r>
              <a:rPr lang="en-US" dirty="0" smtClean="0"/>
              <a:t>Creswell: Chapter 4</a:t>
            </a:r>
          </a:p>
          <a:p>
            <a:pPr marL="514350" indent="-514350">
              <a:buFont typeface="+mj-lt"/>
              <a:buAutoNum type="arabicPeriod"/>
            </a:pPr>
            <a:r>
              <a:rPr lang="en-US" dirty="0" smtClean="0"/>
              <a:t>Narrative</a:t>
            </a:r>
          </a:p>
          <a:p>
            <a:pPr marL="514350" indent="-514350">
              <a:buFont typeface="+mj-lt"/>
              <a:buAutoNum type="arabicPeriod"/>
            </a:pPr>
            <a:r>
              <a:rPr lang="en-US" dirty="0" smtClean="0"/>
              <a:t>Phenomenological</a:t>
            </a:r>
          </a:p>
          <a:p>
            <a:pPr marL="514350" indent="-514350">
              <a:buFont typeface="+mj-lt"/>
              <a:buAutoNum type="arabicPeriod"/>
            </a:pPr>
            <a:r>
              <a:rPr lang="en-US" dirty="0" smtClean="0"/>
              <a:t>Grounded Theory</a:t>
            </a:r>
          </a:p>
          <a:p>
            <a:pPr marL="514350" indent="-514350">
              <a:buFont typeface="+mj-lt"/>
              <a:buAutoNum type="arabicPeriod"/>
            </a:pPr>
            <a:r>
              <a:rPr lang="en-US" dirty="0" smtClean="0"/>
              <a:t>Ethnographic Study</a:t>
            </a:r>
          </a:p>
          <a:p>
            <a:pPr marL="514350" indent="-514350">
              <a:buFont typeface="+mj-lt"/>
              <a:buAutoNum type="arabicPeriod"/>
            </a:pPr>
            <a:r>
              <a:rPr lang="en-US" dirty="0" smtClean="0"/>
              <a:t>Case Study</a:t>
            </a:r>
          </a:p>
          <a:p>
            <a:endParaRPr lang="en-US" dirty="0"/>
          </a:p>
        </p:txBody>
      </p:sp>
    </p:spTree>
    <p:extLst>
      <p:ext uri="{BB962C8B-B14F-4D97-AF65-F5344CB8AC3E}">
        <p14:creationId xmlns:p14="http://schemas.microsoft.com/office/powerpoint/2010/main" val="395337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a:t>
            </a:r>
            <a:endParaRPr lang="en-US" dirty="0"/>
          </a:p>
        </p:txBody>
      </p:sp>
      <p:sp>
        <p:nvSpPr>
          <p:cNvPr id="3" name="Content Placeholder 2"/>
          <p:cNvSpPr>
            <a:spLocks noGrp="1"/>
          </p:cNvSpPr>
          <p:nvPr>
            <p:ph idx="1"/>
          </p:nvPr>
        </p:nvSpPr>
        <p:spPr>
          <a:xfrm>
            <a:off x="1981200" y="1600201"/>
            <a:ext cx="4724400" cy="4525963"/>
          </a:xfrm>
        </p:spPr>
        <p:txBody>
          <a:bodyPr>
            <a:normAutofit lnSpcReduction="10000"/>
          </a:bodyPr>
          <a:lstStyle/>
          <a:p>
            <a:r>
              <a:rPr lang="en-US" dirty="0" smtClean="0"/>
              <a:t>Unearthing the “stories” of individual people</a:t>
            </a:r>
          </a:p>
          <a:p>
            <a:r>
              <a:rPr lang="en-US" dirty="0" smtClean="0"/>
              <a:t>Usually through interviewing, but also through tracking their histories, lives, life affects</a:t>
            </a:r>
          </a:p>
          <a:p>
            <a:r>
              <a:rPr lang="en-US" dirty="0" smtClean="0"/>
              <a:t>Biographical, Oral History, Autobiographical</a:t>
            </a:r>
          </a:p>
          <a:p>
            <a:r>
              <a:rPr lang="en-US" dirty="0" smtClean="0"/>
              <a:t>Testimonials: This is used often in advocacy work.</a:t>
            </a:r>
          </a:p>
          <a:p>
            <a:r>
              <a:rPr lang="en-US" dirty="0" smtClean="0"/>
              <a:t>Leadership studies.</a:t>
            </a:r>
            <a:endParaRPr lang="en-US" dirty="0"/>
          </a:p>
        </p:txBody>
      </p:sp>
      <p:pic>
        <p:nvPicPr>
          <p:cNvPr id="4" name="Picture 3"/>
          <p:cNvPicPr>
            <a:picLocks noChangeAspect="1"/>
          </p:cNvPicPr>
          <p:nvPr/>
        </p:nvPicPr>
        <p:blipFill>
          <a:blip r:embed="rId2"/>
          <a:stretch>
            <a:fillRect/>
          </a:stretch>
        </p:blipFill>
        <p:spPr>
          <a:xfrm>
            <a:off x="7286107" y="2308167"/>
            <a:ext cx="3976352" cy="2646218"/>
          </a:xfrm>
          <a:prstGeom prst="rect">
            <a:avLst/>
          </a:prstGeom>
        </p:spPr>
      </p:pic>
    </p:spTree>
    <p:extLst>
      <p:ext uri="{BB962C8B-B14F-4D97-AF65-F5344CB8AC3E}">
        <p14:creationId xmlns:p14="http://schemas.microsoft.com/office/powerpoint/2010/main" val="3950434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Phenomenological</a:t>
            </a:r>
            <a:endParaRPr lang="en-US" dirty="0"/>
          </a:p>
        </p:txBody>
      </p:sp>
      <p:sp>
        <p:nvSpPr>
          <p:cNvPr id="3" name="Content Placeholder 2"/>
          <p:cNvSpPr>
            <a:spLocks noGrp="1"/>
          </p:cNvSpPr>
          <p:nvPr>
            <p:ph idx="1"/>
          </p:nvPr>
        </p:nvSpPr>
        <p:spPr>
          <a:xfrm>
            <a:off x="2013857" y="1650274"/>
            <a:ext cx="6063343" cy="4979126"/>
          </a:xfrm>
        </p:spPr>
        <p:txBody>
          <a:bodyPr>
            <a:normAutofit/>
          </a:bodyPr>
          <a:lstStyle/>
          <a:p>
            <a:r>
              <a:rPr lang="en-US" dirty="0" smtClean="0"/>
              <a:t>Researching people and places to capture how they react to a common thing. (i.e. disaster response research, food usage research)</a:t>
            </a:r>
          </a:p>
          <a:p>
            <a:r>
              <a:rPr lang="en-US" dirty="0" smtClean="0"/>
              <a:t>Several people’s lived experiences unearth results through coding. Thematic interpretation based on field research.</a:t>
            </a:r>
          </a:p>
          <a:p>
            <a:r>
              <a:rPr lang="en-US" dirty="0" smtClean="0"/>
              <a:t>One begins with a concept of what they want to research, a question, an idea, a fact, and then research locations that will supply data for it.</a:t>
            </a:r>
            <a:endParaRPr lang="en-US" dirty="0"/>
          </a:p>
        </p:txBody>
      </p:sp>
      <p:pic>
        <p:nvPicPr>
          <p:cNvPr id="4" name="Picture 3"/>
          <p:cNvPicPr>
            <a:picLocks noChangeAspect="1"/>
          </p:cNvPicPr>
          <p:nvPr/>
        </p:nvPicPr>
        <p:blipFill>
          <a:blip r:embed="rId2"/>
          <a:stretch>
            <a:fillRect/>
          </a:stretch>
        </p:blipFill>
        <p:spPr>
          <a:xfrm>
            <a:off x="8464225" y="2830800"/>
            <a:ext cx="2889575" cy="2131897"/>
          </a:xfrm>
          <a:prstGeom prst="rect">
            <a:avLst/>
          </a:prstGeom>
        </p:spPr>
      </p:pic>
    </p:spTree>
    <p:extLst>
      <p:ext uri="{BB962C8B-B14F-4D97-AF65-F5344CB8AC3E}">
        <p14:creationId xmlns:p14="http://schemas.microsoft.com/office/powerpoint/2010/main" val="1582476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Phenomenological</a:t>
            </a:r>
            <a:endParaRPr lang="en-US" dirty="0"/>
          </a:p>
        </p:txBody>
      </p:sp>
      <p:sp>
        <p:nvSpPr>
          <p:cNvPr id="3" name="Content Placeholder 2"/>
          <p:cNvSpPr>
            <a:spLocks noGrp="1"/>
          </p:cNvSpPr>
          <p:nvPr>
            <p:ph idx="1"/>
          </p:nvPr>
        </p:nvSpPr>
        <p:spPr/>
        <p:txBody>
          <a:bodyPr/>
          <a:lstStyle/>
          <a:p>
            <a:r>
              <a:rPr lang="en-US" dirty="0" smtClean="0"/>
              <a:t>Reflect on central themes</a:t>
            </a:r>
          </a:p>
          <a:p>
            <a:r>
              <a:rPr lang="en-US" dirty="0" smtClean="0"/>
              <a:t>Researcher makes an interpretation of the situation. Possibly prone to bias, but also if one is responsible in analysis can be a strong methodology for “third eye” perspective.</a:t>
            </a:r>
          </a:p>
          <a:p>
            <a:r>
              <a:rPr lang="en-US" dirty="0" smtClean="0"/>
              <a:t>One is in the “scene” but not “of it”.</a:t>
            </a:r>
          </a:p>
          <a:p>
            <a:r>
              <a:rPr lang="en-US" dirty="0" smtClean="0"/>
              <a:t>Deep description is necessary to gain empirical data for coding and theming.</a:t>
            </a:r>
            <a:endParaRPr lang="en-US" dirty="0"/>
          </a:p>
        </p:txBody>
      </p:sp>
    </p:spTree>
    <p:extLst>
      <p:ext uri="{BB962C8B-B14F-4D97-AF65-F5344CB8AC3E}">
        <p14:creationId xmlns:p14="http://schemas.microsoft.com/office/powerpoint/2010/main" val="1554771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Grounded Theory</a:t>
            </a:r>
            <a:endParaRPr lang="en-US" dirty="0"/>
          </a:p>
        </p:txBody>
      </p:sp>
      <p:sp>
        <p:nvSpPr>
          <p:cNvPr id="3" name="Content Placeholder 2"/>
          <p:cNvSpPr>
            <a:spLocks noGrp="1"/>
          </p:cNvSpPr>
          <p:nvPr>
            <p:ph idx="1"/>
          </p:nvPr>
        </p:nvSpPr>
        <p:spPr>
          <a:xfrm>
            <a:off x="1828800" y="1524001"/>
            <a:ext cx="6172200" cy="4525963"/>
          </a:xfrm>
        </p:spPr>
        <p:txBody>
          <a:bodyPr>
            <a:normAutofit fontScale="92500"/>
          </a:bodyPr>
          <a:lstStyle/>
          <a:p>
            <a:r>
              <a:rPr lang="en-US" dirty="0" smtClean="0"/>
              <a:t>Truth rises from the research. It emerges. Understanding of theory from below.</a:t>
            </a:r>
          </a:p>
          <a:p>
            <a:r>
              <a:rPr lang="en-US" dirty="0" smtClean="0"/>
              <a:t>The researcher AFTER the data collection creates a “proposition” based on what the </a:t>
            </a:r>
            <a:r>
              <a:rPr lang="en-US" b="1" dirty="0" smtClean="0">
                <a:solidFill>
                  <a:srgbClr val="FF0000"/>
                </a:solidFill>
              </a:rPr>
              <a:t>coding</a:t>
            </a:r>
            <a:r>
              <a:rPr lang="en-US" dirty="0" smtClean="0"/>
              <a:t> of the field notes unearths.</a:t>
            </a:r>
          </a:p>
          <a:p>
            <a:r>
              <a:rPr lang="en-US" dirty="0" smtClean="0"/>
              <a:t>One goes into the field with </a:t>
            </a:r>
            <a:r>
              <a:rPr lang="en-US" b="1" dirty="0" smtClean="0">
                <a:solidFill>
                  <a:srgbClr val="FF0000"/>
                </a:solidFill>
              </a:rPr>
              <a:t>very open </a:t>
            </a:r>
            <a:r>
              <a:rPr lang="en-US" dirty="0" smtClean="0"/>
              <a:t>approach. Really, one is available in their observations to see whatever “they see”, not being narrowed by a research idea as in Phenomenological Approach</a:t>
            </a:r>
          </a:p>
          <a:p>
            <a:r>
              <a:rPr lang="en-US" b="1" dirty="0" smtClean="0">
                <a:solidFill>
                  <a:srgbClr val="FF0000"/>
                </a:solidFill>
              </a:rPr>
              <a:t>Episodes</a:t>
            </a:r>
            <a:r>
              <a:rPr lang="en-US" dirty="0" smtClean="0"/>
              <a:t> become important.</a:t>
            </a:r>
            <a:endParaRPr lang="en-US" dirty="0"/>
          </a:p>
        </p:txBody>
      </p:sp>
      <p:pic>
        <p:nvPicPr>
          <p:cNvPr id="4" name="Picture 3"/>
          <p:cNvPicPr>
            <a:picLocks noChangeAspect="1"/>
          </p:cNvPicPr>
          <p:nvPr/>
        </p:nvPicPr>
        <p:blipFill>
          <a:blip r:embed="rId2"/>
          <a:stretch>
            <a:fillRect/>
          </a:stretch>
        </p:blipFill>
        <p:spPr>
          <a:xfrm>
            <a:off x="8098285" y="2727593"/>
            <a:ext cx="3378704" cy="2285465"/>
          </a:xfrm>
          <a:prstGeom prst="rect">
            <a:avLst/>
          </a:prstGeom>
        </p:spPr>
      </p:pic>
    </p:spTree>
    <p:extLst>
      <p:ext uri="{BB962C8B-B14F-4D97-AF65-F5344CB8AC3E}">
        <p14:creationId xmlns:p14="http://schemas.microsoft.com/office/powerpoint/2010/main" val="4232832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Grounded Theory</a:t>
            </a:r>
            <a:endParaRPr lang="en-US" dirty="0"/>
          </a:p>
        </p:txBody>
      </p:sp>
      <p:sp>
        <p:nvSpPr>
          <p:cNvPr id="3" name="Content Placeholder 2"/>
          <p:cNvSpPr>
            <a:spLocks noGrp="1"/>
          </p:cNvSpPr>
          <p:nvPr>
            <p:ph idx="1"/>
          </p:nvPr>
        </p:nvSpPr>
        <p:spPr>
          <a:xfrm>
            <a:off x="1981200" y="1600201"/>
            <a:ext cx="8229600" cy="3886200"/>
          </a:xfrm>
        </p:spPr>
        <p:txBody>
          <a:bodyPr>
            <a:normAutofit fontScale="92500" lnSpcReduction="20000"/>
          </a:bodyPr>
          <a:lstStyle/>
          <a:p>
            <a:r>
              <a:rPr lang="en-US" dirty="0" smtClean="0"/>
              <a:t>Generate or uncover a theory about what you are seeing.</a:t>
            </a:r>
          </a:p>
          <a:p>
            <a:r>
              <a:rPr lang="en-US" dirty="0" smtClean="0"/>
              <a:t>Seeing “</a:t>
            </a:r>
            <a:r>
              <a:rPr lang="en-US" b="1" dirty="0" smtClean="0">
                <a:solidFill>
                  <a:srgbClr val="FF0000"/>
                </a:solidFill>
              </a:rPr>
              <a:t>situations</a:t>
            </a:r>
            <a:r>
              <a:rPr lang="en-US" dirty="0" smtClean="0"/>
              <a:t>”. Situated research.</a:t>
            </a:r>
          </a:p>
          <a:p>
            <a:r>
              <a:rPr lang="en-US" dirty="0" smtClean="0"/>
              <a:t>Categorical field (different places with similarities)</a:t>
            </a:r>
          </a:p>
          <a:p>
            <a:r>
              <a:rPr lang="en-US" b="1" dirty="0" smtClean="0">
                <a:solidFill>
                  <a:srgbClr val="FF0000"/>
                </a:solidFill>
              </a:rPr>
              <a:t>Comparative fields </a:t>
            </a:r>
            <a:r>
              <a:rPr lang="en-US" dirty="0" smtClean="0"/>
              <a:t>(different places with variations. One looks to see the differences and the results of the differences)</a:t>
            </a:r>
          </a:p>
          <a:p>
            <a:r>
              <a:rPr lang="en-US" dirty="0" smtClean="0"/>
              <a:t>Theoretical fields (people interviewed or places observed have some common thread in theory, but may be different categories). (i.e. Death is the overarching theory. How do young people compared to elders deal with memorializing the dead?)</a:t>
            </a:r>
          </a:p>
          <a:p>
            <a:endParaRPr lang="en-US" dirty="0"/>
          </a:p>
        </p:txBody>
      </p:sp>
    </p:spTree>
    <p:extLst>
      <p:ext uri="{BB962C8B-B14F-4D97-AF65-F5344CB8AC3E}">
        <p14:creationId xmlns:p14="http://schemas.microsoft.com/office/powerpoint/2010/main" val="2075653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Ethnographic</a:t>
            </a:r>
            <a:endParaRPr lang="en-US" dirty="0"/>
          </a:p>
        </p:txBody>
      </p:sp>
      <p:sp>
        <p:nvSpPr>
          <p:cNvPr id="3" name="Content Placeholder 2"/>
          <p:cNvSpPr>
            <a:spLocks noGrp="1"/>
          </p:cNvSpPr>
          <p:nvPr>
            <p:ph idx="1"/>
          </p:nvPr>
        </p:nvSpPr>
        <p:spPr>
          <a:xfrm>
            <a:off x="838200" y="1825625"/>
            <a:ext cx="8289175" cy="4342419"/>
          </a:xfrm>
        </p:spPr>
        <p:txBody>
          <a:bodyPr/>
          <a:lstStyle/>
          <a:p>
            <a:r>
              <a:rPr lang="en-US" dirty="0" smtClean="0"/>
              <a:t>Emerged out of anthropology</a:t>
            </a:r>
          </a:p>
          <a:p>
            <a:r>
              <a:rPr lang="en-US" dirty="0" smtClean="0"/>
              <a:t>Technically: the study of a culture group through </a:t>
            </a:r>
            <a:r>
              <a:rPr lang="en-US" b="1" dirty="0" smtClean="0">
                <a:solidFill>
                  <a:srgbClr val="FF0000"/>
                </a:solidFill>
              </a:rPr>
              <a:t>participant observation</a:t>
            </a:r>
          </a:p>
          <a:p>
            <a:r>
              <a:rPr lang="en-US" dirty="0" smtClean="0"/>
              <a:t>Core is learning a culture both personally and collectively.</a:t>
            </a:r>
          </a:p>
          <a:p>
            <a:r>
              <a:rPr lang="en-US" dirty="0" smtClean="0"/>
              <a:t>Garfinkel: “</a:t>
            </a:r>
            <a:r>
              <a:rPr lang="en-US" dirty="0" err="1" smtClean="0"/>
              <a:t>ethnomeds</a:t>
            </a:r>
            <a:r>
              <a:rPr lang="en-US" dirty="0" smtClean="0"/>
              <a:t>”</a:t>
            </a:r>
          </a:p>
          <a:p>
            <a:endParaRPr lang="en-US" dirty="0" smtClean="0"/>
          </a:p>
        </p:txBody>
      </p:sp>
      <p:pic>
        <p:nvPicPr>
          <p:cNvPr id="7" name="Picture 6"/>
          <p:cNvPicPr>
            <a:picLocks noChangeAspect="1"/>
          </p:cNvPicPr>
          <p:nvPr/>
        </p:nvPicPr>
        <p:blipFill>
          <a:blip r:embed="rId2"/>
          <a:stretch>
            <a:fillRect/>
          </a:stretch>
        </p:blipFill>
        <p:spPr>
          <a:xfrm>
            <a:off x="8659328" y="1825625"/>
            <a:ext cx="2458793" cy="3278390"/>
          </a:xfrm>
          <a:prstGeom prst="rect">
            <a:avLst/>
          </a:prstGeom>
        </p:spPr>
      </p:pic>
    </p:spTree>
    <p:extLst>
      <p:ext uri="{BB962C8B-B14F-4D97-AF65-F5344CB8AC3E}">
        <p14:creationId xmlns:p14="http://schemas.microsoft.com/office/powerpoint/2010/main" val="3462627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Ethnography</a:t>
            </a:r>
            <a:endParaRPr lang="en-US" dirty="0"/>
          </a:p>
        </p:txBody>
      </p:sp>
      <p:sp>
        <p:nvSpPr>
          <p:cNvPr id="3" name="Content Placeholder 2"/>
          <p:cNvSpPr>
            <a:spLocks noGrp="1"/>
          </p:cNvSpPr>
          <p:nvPr>
            <p:ph idx="1"/>
          </p:nvPr>
        </p:nvSpPr>
        <p:spPr/>
        <p:txBody>
          <a:bodyPr>
            <a:normAutofit/>
          </a:bodyPr>
          <a:lstStyle/>
          <a:p>
            <a:r>
              <a:rPr lang="en-US" b="1" dirty="0" smtClean="0">
                <a:solidFill>
                  <a:srgbClr val="FF0000"/>
                </a:solidFill>
              </a:rPr>
              <a:t>Realist ethnography</a:t>
            </a:r>
            <a:r>
              <a:rPr lang="en-US" dirty="0" smtClean="0"/>
              <a:t>: Third Person reporting. Strong third eye posture. Weber: “value-free”</a:t>
            </a:r>
          </a:p>
          <a:p>
            <a:r>
              <a:rPr lang="en-US" dirty="0" smtClean="0"/>
              <a:t>Rational non-emotional involvement. One interprets the meaning based on engagement with key consultants and “the People”.</a:t>
            </a:r>
          </a:p>
          <a:p>
            <a:r>
              <a:rPr lang="en-US" b="1" dirty="0" smtClean="0">
                <a:solidFill>
                  <a:srgbClr val="FF0000"/>
                </a:solidFill>
              </a:rPr>
              <a:t>Critical ethnography</a:t>
            </a:r>
            <a:r>
              <a:rPr lang="en-US" dirty="0" smtClean="0"/>
              <a:t>: The goal is to criticize and challenge something (i.e. “the history from below”, “emergency medical care”)</a:t>
            </a:r>
          </a:p>
          <a:p>
            <a:r>
              <a:rPr lang="en-US" dirty="0" smtClean="0"/>
              <a:t>The field notes are passionate and engaged and one is focused on a particular issue</a:t>
            </a:r>
          </a:p>
          <a:p>
            <a:endParaRPr lang="en-US" dirty="0" smtClean="0"/>
          </a:p>
          <a:p>
            <a:endParaRPr lang="en-US" dirty="0" smtClean="0"/>
          </a:p>
          <a:p>
            <a:endParaRPr lang="en-US" dirty="0"/>
          </a:p>
        </p:txBody>
      </p:sp>
    </p:spTree>
    <p:extLst>
      <p:ext uri="{BB962C8B-B14F-4D97-AF65-F5344CB8AC3E}">
        <p14:creationId xmlns:p14="http://schemas.microsoft.com/office/powerpoint/2010/main" val="17003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809</Words>
  <Application>Microsoft Office PowerPoint</Application>
  <PresentationFormat>Widescreen</PresentationFormat>
  <Paragraphs>102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5 Types of Qualitative Research</vt:lpstr>
      <vt:lpstr>5 Approaches to Qualitative</vt:lpstr>
      <vt:lpstr>Narrative</vt:lpstr>
      <vt:lpstr>Phenomenological</vt:lpstr>
      <vt:lpstr>Phenomenological</vt:lpstr>
      <vt:lpstr>Grounded Theory</vt:lpstr>
      <vt:lpstr>Grounded Theory</vt:lpstr>
      <vt:lpstr>Ethnographic</vt:lpstr>
      <vt:lpstr>Ethnography</vt:lpstr>
      <vt:lpstr>Case Study</vt:lpstr>
      <vt:lpstr>Case Study</vt:lpstr>
      <vt:lpstr>Differentiating Approaches p. 94</vt:lpstr>
      <vt:lpstr>Your Research Proposal</vt:lpstr>
      <vt:lpstr>Research Proposals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Approaches to Qualitative Research</dc:title>
  <dc:creator>EC04</dc:creator>
  <cp:lastModifiedBy>EC04</cp:lastModifiedBy>
  <cp:revision>3</cp:revision>
  <dcterms:created xsi:type="dcterms:W3CDTF">2019-06-06T17:42:26Z</dcterms:created>
  <dcterms:modified xsi:type="dcterms:W3CDTF">2019-06-06T17:46:32Z</dcterms:modified>
</cp:coreProperties>
</file>