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2918400"/>
  <p:notesSz cx="6858000" cy="9144000"/>
  <p:defaultTextStyle>
    <a:defPPr>
      <a:defRPr lang="en-US"/>
    </a:defPPr>
    <a:lvl1pPr marL="0" algn="l" defTabSz="4075252" rtl="0" eaLnBrk="1" latinLnBrk="0" hangingPunct="1">
      <a:defRPr sz="8100" kern="1200">
        <a:solidFill>
          <a:schemeClr val="tx1"/>
        </a:solidFill>
        <a:latin typeface="+mn-lt"/>
        <a:ea typeface="+mn-ea"/>
        <a:cs typeface="+mn-cs"/>
      </a:defRPr>
    </a:lvl1pPr>
    <a:lvl2pPr marL="2037626" algn="l" defTabSz="4075252" rtl="0" eaLnBrk="1" latinLnBrk="0" hangingPunct="1">
      <a:defRPr sz="8100" kern="1200">
        <a:solidFill>
          <a:schemeClr val="tx1"/>
        </a:solidFill>
        <a:latin typeface="+mn-lt"/>
        <a:ea typeface="+mn-ea"/>
        <a:cs typeface="+mn-cs"/>
      </a:defRPr>
    </a:lvl2pPr>
    <a:lvl3pPr marL="4075252" algn="l" defTabSz="4075252" rtl="0" eaLnBrk="1" latinLnBrk="0" hangingPunct="1">
      <a:defRPr sz="8100" kern="1200">
        <a:solidFill>
          <a:schemeClr val="tx1"/>
        </a:solidFill>
        <a:latin typeface="+mn-lt"/>
        <a:ea typeface="+mn-ea"/>
        <a:cs typeface="+mn-cs"/>
      </a:defRPr>
    </a:lvl3pPr>
    <a:lvl4pPr marL="6112879" algn="l" defTabSz="4075252" rtl="0" eaLnBrk="1" latinLnBrk="0" hangingPunct="1">
      <a:defRPr sz="8100" kern="1200">
        <a:solidFill>
          <a:schemeClr val="tx1"/>
        </a:solidFill>
        <a:latin typeface="+mn-lt"/>
        <a:ea typeface="+mn-ea"/>
        <a:cs typeface="+mn-cs"/>
      </a:defRPr>
    </a:lvl4pPr>
    <a:lvl5pPr marL="8150506" algn="l" defTabSz="4075252" rtl="0" eaLnBrk="1" latinLnBrk="0" hangingPunct="1">
      <a:defRPr sz="8100" kern="1200">
        <a:solidFill>
          <a:schemeClr val="tx1"/>
        </a:solidFill>
        <a:latin typeface="+mn-lt"/>
        <a:ea typeface="+mn-ea"/>
        <a:cs typeface="+mn-cs"/>
      </a:defRPr>
    </a:lvl5pPr>
    <a:lvl6pPr marL="10188132" algn="l" defTabSz="4075252" rtl="0" eaLnBrk="1" latinLnBrk="0" hangingPunct="1">
      <a:defRPr sz="8100" kern="1200">
        <a:solidFill>
          <a:schemeClr val="tx1"/>
        </a:solidFill>
        <a:latin typeface="+mn-lt"/>
        <a:ea typeface="+mn-ea"/>
        <a:cs typeface="+mn-cs"/>
      </a:defRPr>
    </a:lvl6pPr>
    <a:lvl7pPr marL="12225758" algn="l" defTabSz="4075252" rtl="0" eaLnBrk="1" latinLnBrk="0" hangingPunct="1">
      <a:defRPr sz="8100" kern="1200">
        <a:solidFill>
          <a:schemeClr val="tx1"/>
        </a:solidFill>
        <a:latin typeface="+mn-lt"/>
        <a:ea typeface="+mn-ea"/>
        <a:cs typeface="+mn-cs"/>
      </a:defRPr>
    </a:lvl7pPr>
    <a:lvl8pPr marL="14263384" algn="l" defTabSz="4075252" rtl="0" eaLnBrk="1" latinLnBrk="0" hangingPunct="1">
      <a:defRPr sz="8100" kern="1200">
        <a:solidFill>
          <a:schemeClr val="tx1"/>
        </a:solidFill>
        <a:latin typeface="+mn-lt"/>
        <a:ea typeface="+mn-ea"/>
        <a:cs typeface="+mn-cs"/>
      </a:defRPr>
    </a:lvl8pPr>
    <a:lvl9pPr marL="16301010" algn="l" defTabSz="4075252"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992" autoAdjust="0"/>
    <p:restoredTop sz="95000" autoAdjust="0"/>
  </p:normalViewPr>
  <p:slideViewPr>
    <p:cSldViewPr>
      <p:cViewPr>
        <p:scale>
          <a:sx n="20" d="100"/>
          <a:sy n="20" d="100"/>
        </p:scale>
        <p:origin x="-978" y="786"/>
      </p:cViewPr>
      <p:guideLst>
        <p:guide orient="horz" pos="10368"/>
        <p:guide pos="1209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E6249-060F-4865-ACED-EEE5585A90E5}" type="datetimeFigureOut">
              <a:rPr lang="en-US" smtClean="0"/>
              <a:pPr/>
              <a:t>9/7/2012</a:t>
            </a:fld>
            <a:endParaRPr lang="en-US"/>
          </a:p>
        </p:txBody>
      </p:sp>
      <p:sp>
        <p:nvSpPr>
          <p:cNvPr id="4" name="Slide Image Placeholder 3"/>
          <p:cNvSpPr>
            <a:spLocks noGrp="1" noRot="1" noChangeAspect="1"/>
          </p:cNvSpPr>
          <p:nvPr>
            <p:ph type="sldImg" idx="2"/>
          </p:nvPr>
        </p:nvSpPr>
        <p:spPr>
          <a:xfrm>
            <a:off x="1428750" y="685800"/>
            <a:ext cx="4000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B553D-1E4A-458A-9826-83969B56BD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075252" rtl="0" eaLnBrk="1" latinLnBrk="0" hangingPunct="1">
      <a:defRPr sz="5400" kern="1200">
        <a:solidFill>
          <a:schemeClr val="tx1"/>
        </a:solidFill>
        <a:latin typeface="+mn-lt"/>
        <a:ea typeface="+mn-ea"/>
        <a:cs typeface="+mn-cs"/>
      </a:defRPr>
    </a:lvl1pPr>
    <a:lvl2pPr marL="2037626" algn="l" defTabSz="4075252" rtl="0" eaLnBrk="1" latinLnBrk="0" hangingPunct="1">
      <a:defRPr sz="5400" kern="1200">
        <a:solidFill>
          <a:schemeClr val="tx1"/>
        </a:solidFill>
        <a:latin typeface="+mn-lt"/>
        <a:ea typeface="+mn-ea"/>
        <a:cs typeface="+mn-cs"/>
      </a:defRPr>
    </a:lvl2pPr>
    <a:lvl3pPr marL="4075252" algn="l" defTabSz="4075252" rtl="0" eaLnBrk="1" latinLnBrk="0" hangingPunct="1">
      <a:defRPr sz="5400" kern="1200">
        <a:solidFill>
          <a:schemeClr val="tx1"/>
        </a:solidFill>
        <a:latin typeface="+mn-lt"/>
        <a:ea typeface="+mn-ea"/>
        <a:cs typeface="+mn-cs"/>
      </a:defRPr>
    </a:lvl3pPr>
    <a:lvl4pPr marL="6112879" algn="l" defTabSz="4075252" rtl="0" eaLnBrk="1" latinLnBrk="0" hangingPunct="1">
      <a:defRPr sz="5400" kern="1200">
        <a:solidFill>
          <a:schemeClr val="tx1"/>
        </a:solidFill>
        <a:latin typeface="+mn-lt"/>
        <a:ea typeface="+mn-ea"/>
        <a:cs typeface="+mn-cs"/>
      </a:defRPr>
    </a:lvl4pPr>
    <a:lvl5pPr marL="8150506" algn="l" defTabSz="4075252" rtl="0" eaLnBrk="1" latinLnBrk="0" hangingPunct="1">
      <a:defRPr sz="5400" kern="1200">
        <a:solidFill>
          <a:schemeClr val="tx1"/>
        </a:solidFill>
        <a:latin typeface="+mn-lt"/>
        <a:ea typeface="+mn-ea"/>
        <a:cs typeface="+mn-cs"/>
      </a:defRPr>
    </a:lvl5pPr>
    <a:lvl6pPr marL="10188132" algn="l" defTabSz="4075252" rtl="0" eaLnBrk="1" latinLnBrk="0" hangingPunct="1">
      <a:defRPr sz="5400" kern="1200">
        <a:solidFill>
          <a:schemeClr val="tx1"/>
        </a:solidFill>
        <a:latin typeface="+mn-lt"/>
        <a:ea typeface="+mn-ea"/>
        <a:cs typeface="+mn-cs"/>
      </a:defRPr>
    </a:lvl6pPr>
    <a:lvl7pPr marL="12225758" algn="l" defTabSz="4075252" rtl="0" eaLnBrk="1" latinLnBrk="0" hangingPunct="1">
      <a:defRPr sz="5400" kern="1200">
        <a:solidFill>
          <a:schemeClr val="tx1"/>
        </a:solidFill>
        <a:latin typeface="+mn-lt"/>
        <a:ea typeface="+mn-ea"/>
        <a:cs typeface="+mn-cs"/>
      </a:defRPr>
    </a:lvl7pPr>
    <a:lvl8pPr marL="14263384" algn="l" defTabSz="4075252" rtl="0" eaLnBrk="1" latinLnBrk="0" hangingPunct="1">
      <a:defRPr sz="5400" kern="1200">
        <a:solidFill>
          <a:schemeClr val="tx1"/>
        </a:solidFill>
        <a:latin typeface="+mn-lt"/>
        <a:ea typeface="+mn-ea"/>
        <a:cs typeface="+mn-cs"/>
      </a:defRPr>
    </a:lvl8pPr>
    <a:lvl9pPr marL="16301010" algn="l" defTabSz="4075252" rtl="0" eaLnBrk="1" latinLnBrk="0" hangingPunct="1">
      <a:defRPr sz="5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685800"/>
            <a:ext cx="4000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6B553D-1E4A-458A-9826-83969B56BDF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2"/>
            <a:ext cx="3264408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037626" indent="0" algn="ctr">
              <a:buNone/>
              <a:defRPr>
                <a:solidFill>
                  <a:schemeClr val="tx1">
                    <a:tint val="75000"/>
                  </a:schemeClr>
                </a:solidFill>
              </a:defRPr>
            </a:lvl2pPr>
            <a:lvl3pPr marL="4075252" indent="0" algn="ctr">
              <a:buNone/>
              <a:defRPr>
                <a:solidFill>
                  <a:schemeClr val="tx1">
                    <a:tint val="75000"/>
                  </a:schemeClr>
                </a:solidFill>
              </a:defRPr>
            </a:lvl3pPr>
            <a:lvl4pPr marL="6112879" indent="0" algn="ctr">
              <a:buNone/>
              <a:defRPr>
                <a:solidFill>
                  <a:schemeClr val="tx1">
                    <a:tint val="75000"/>
                  </a:schemeClr>
                </a:solidFill>
              </a:defRPr>
            </a:lvl4pPr>
            <a:lvl5pPr marL="8150506" indent="0" algn="ctr">
              <a:buNone/>
              <a:defRPr>
                <a:solidFill>
                  <a:schemeClr val="tx1">
                    <a:tint val="75000"/>
                  </a:schemeClr>
                </a:solidFill>
              </a:defRPr>
            </a:lvl5pPr>
            <a:lvl6pPr marL="10188132" indent="0" algn="ctr">
              <a:buNone/>
              <a:defRPr>
                <a:solidFill>
                  <a:schemeClr val="tx1">
                    <a:tint val="75000"/>
                  </a:schemeClr>
                </a:solidFill>
              </a:defRPr>
            </a:lvl6pPr>
            <a:lvl7pPr marL="12225758" indent="0" algn="ctr">
              <a:buNone/>
              <a:defRPr>
                <a:solidFill>
                  <a:schemeClr val="tx1">
                    <a:tint val="75000"/>
                  </a:schemeClr>
                </a:solidFill>
              </a:defRPr>
            </a:lvl7pPr>
            <a:lvl8pPr marL="14263384" indent="0" algn="ctr">
              <a:buNone/>
              <a:defRPr>
                <a:solidFill>
                  <a:schemeClr val="tx1">
                    <a:tint val="75000"/>
                  </a:schemeClr>
                </a:solidFill>
              </a:defRPr>
            </a:lvl8pPr>
            <a:lvl9pPr marL="163010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E57FC-F473-4827-96A1-1BB646017E7D}"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57FC-F473-4827-96A1-1BB646017E7D}"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318265"/>
            <a:ext cx="864108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318265"/>
            <a:ext cx="2528316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57FC-F473-4827-96A1-1BB646017E7D}"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E57FC-F473-4827-96A1-1BB646017E7D}"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1153122"/>
            <a:ext cx="32644080" cy="6537960"/>
          </a:xfrm>
        </p:spPr>
        <p:txBody>
          <a:bodyPr anchor="t"/>
          <a:lstStyle>
            <a:lvl1pPr algn="l">
              <a:defRPr sz="17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3952225"/>
            <a:ext cx="32644080" cy="7200898"/>
          </a:xfrm>
        </p:spPr>
        <p:txBody>
          <a:bodyPr anchor="b"/>
          <a:lstStyle>
            <a:lvl1pPr marL="0" indent="0">
              <a:buNone/>
              <a:defRPr sz="8900">
                <a:solidFill>
                  <a:schemeClr val="tx1">
                    <a:tint val="75000"/>
                  </a:schemeClr>
                </a:solidFill>
              </a:defRPr>
            </a:lvl1pPr>
            <a:lvl2pPr marL="2037626" indent="0">
              <a:buNone/>
              <a:defRPr sz="8100">
                <a:solidFill>
                  <a:schemeClr val="tx1">
                    <a:tint val="75000"/>
                  </a:schemeClr>
                </a:solidFill>
              </a:defRPr>
            </a:lvl2pPr>
            <a:lvl3pPr marL="4075252" indent="0">
              <a:buNone/>
              <a:defRPr sz="7100">
                <a:solidFill>
                  <a:schemeClr val="tx1">
                    <a:tint val="75000"/>
                  </a:schemeClr>
                </a:solidFill>
              </a:defRPr>
            </a:lvl3pPr>
            <a:lvl4pPr marL="6112879" indent="0">
              <a:buNone/>
              <a:defRPr sz="6200">
                <a:solidFill>
                  <a:schemeClr val="tx1">
                    <a:tint val="75000"/>
                  </a:schemeClr>
                </a:solidFill>
              </a:defRPr>
            </a:lvl4pPr>
            <a:lvl5pPr marL="8150506" indent="0">
              <a:buNone/>
              <a:defRPr sz="6200">
                <a:solidFill>
                  <a:schemeClr val="tx1">
                    <a:tint val="75000"/>
                  </a:schemeClr>
                </a:solidFill>
              </a:defRPr>
            </a:lvl5pPr>
            <a:lvl6pPr marL="10188132" indent="0">
              <a:buNone/>
              <a:defRPr sz="6200">
                <a:solidFill>
                  <a:schemeClr val="tx1">
                    <a:tint val="75000"/>
                  </a:schemeClr>
                </a:solidFill>
              </a:defRPr>
            </a:lvl6pPr>
            <a:lvl7pPr marL="12225758" indent="0">
              <a:buNone/>
              <a:defRPr sz="6200">
                <a:solidFill>
                  <a:schemeClr val="tx1">
                    <a:tint val="75000"/>
                  </a:schemeClr>
                </a:solidFill>
              </a:defRPr>
            </a:lvl7pPr>
            <a:lvl8pPr marL="14263384" indent="0">
              <a:buNone/>
              <a:defRPr sz="6200">
                <a:solidFill>
                  <a:schemeClr val="tx1">
                    <a:tint val="75000"/>
                  </a:schemeClr>
                </a:solidFill>
              </a:defRPr>
            </a:lvl8pPr>
            <a:lvl9pPr marL="16301010"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E57FC-F473-4827-96A1-1BB646017E7D}" type="datetimeFigureOut">
              <a:rPr lang="en-US" smtClean="0"/>
              <a:pPr/>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7680963"/>
            <a:ext cx="16962120" cy="21724622"/>
          </a:xfrm>
        </p:spPr>
        <p:txBody>
          <a:bodyPr/>
          <a:lstStyle>
            <a:lvl1pPr>
              <a:defRPr sz="12500"/>
            </a:lvl1pPr>
            <a:lvl2pPr>
              <a:defRPr sz="10700"/>
            </a:lvl2pPr>
            <a:lvl3pPr>
              <a:defRPr sz="89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7680963"/>
            <a:ext cx="16962120" cy="21724622"/>
          </a:xfrm>
        </p:spPr>
        <p:txBody>
          <a:bodyPr/>
          <a:lstStyle>
            <a:lvl1pPr>
              <a:defRPr sz="12500"/>
            </a:lvl1pPr>
            <a:lvl2pPr>
              <a:defRPr sz="10700"/>
            </a:lvl2pPr>
            <a:lvl3pPr>
              <a:defRPr sz="89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E57FC-F473-4827-96A1-1BB646017E7D}" type="datetimeFigureOut">
              <a:rPr lang="en-US" smtClean="0"/>
              <a:pPr/>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7368542"/>
            <a:ext cx="16968790" cy="3070858"/>
          </a:xfrm>
        </p:spPr>
        <p:txBody>
          <a:bodyPr anchor="b"/>
          <a:lstStyle>
            <a:lvl1pPr marL="0" indent="0">
              <a:buNone/>
              <a:defRPr sz="10700" b="1"/>
            </a:lvl1pPr>
            <a:lvl2pPr marL="2037626" indent="0">
              <a:buNone/>
              <a:defRPr sz="8900" b="1"/>
            </a:lvl2pPr>
            <a:lvl3pPr marL="4075252" indent="0">
              <a:buNone/>
              <a:defRPr sz="8100" b="1"/>
            </a:lvl3pPr>
            <a:lvl4pPr marL="6112879" indent="0">
              <a:buNone/>
              <a:defRPr sz="7100" b="1"/>
            </a:lvl4pPr>
            <a:lvl5pPr marL="8150506" indent="0">
              <a:buNone/>
              <a:defRPr sz="7100" b="1"/>
            </a:lvl5pPr>
            <a:lvl6pPr marL="10188132" indent="0">
              <a:buNone/>
              <a:defRPr sz="7100" b="1"/>
            </a:lvl6pPr>
            <a:lvl7pPr marL="12225758" indent="0">
              <a:buNone/>
              <a:defRPr sz="7100" b="1"/>
            </a:lvl7pPr>
            <a:lvl8pPr marL="14263384" indent="0">
              <a:buNone/>
              <a:defRPr sz="7100" b="1"/>
            </a:lvl8pPr>
            <a:lvl9pPr marL="16301010"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1920240" y="10439400"/>
            <a:ext cx="16968790" cy="18966182"/>
          </a:xfrm>
        </p:spPr>
        <p:txBody>
          <a:bodyPr/>
          <a:lstStyle>
            <a:lvl1pPr>
              <a:defRPr sz="10700"/>
            </a:lvl1pPr>
            <a:lvl2pPr>
              <a:defRPr sz="8900"/>
            </a:lvl2pPr>
            <a:lvl3pPr>
              <a:defRPr sz="81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8" y="7368542"/>
            <a:ext cx="16975455" cy="3070858"/>
          </a:xfrm>
        </p:spPr>
        <p:txBody>
          <a:bodyPr anchor="b"/>
          <a:lstStyle>
            <a:lvl1pPr marL="0" indent="0">
              <a:buNone/>
              <a:defRPr sz="10700" b="1"/>
            </a:lvl1pPr>
            <a:lvl2pPr marL="2037626" indent="0">
              <a:buNone/>
              <a:defRPr sz="8900" b="1"/>
            </a:lvl2pPr>
            <a:lvl3pPr marL="4075252" indent="0">
              <a:buNone/>
              <a:defRPr sz="8100" b="1"/>
            </a:lvl3pPr>
            <a:lvl4pPr marL="6112879" indent="0">
              <a:buNone/>
              <a:defRPr sz="7100" b="1"/>
            </a:lvl4pPr>
            <a:lvl5pPr marL="8150506" indent="0">
              <a:buNone/>
              <a:defRPr sz="7100" b="1"/>
            </a:lvl5pPr>
            <a:lvl6pPr marL="10188132" indent="0">
              <a:buNone/>
              <a:defRPr sz="7100" b="1"/>
            </a:lvl6pPr>
            <a:lvl7pPr marL="12225758" indent="0">
              <a:buNone/>
              <a:defRPr sz="7100" b="1"/>
            </a:lvl7pPr>
            <a:lvl8pPr marL="14263384" indent="0">
              <a:buNone/>
              <a:defRPr sz="7100" b="1"/>
            </a:lvl8pPr>
            <a:lvl9pPr marL="16301010"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9509108" y="10439400"/>
            <a:ext cx="16975455" cy="18966182"/>
          </a:xfrm>
        </p:spPr>
        <p:txBody>
          <a:bodyPr/>
          <a:lstStyle>
            <a:lvl1pPr>
              <a:defRPr sz="10700"/>
            </a:lvl1pPr>
            <a:lvl2pPr>
              <a:defRPr sz="8900"/>
            </a:lvl2pPr>
            <a:lvl3pPr>
              <a:defRPr sz="81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E57FC-F473-4827-96A1-1BB646017E7D}" type="datetimeFigureOut">
              <a:rPr lang="en-US" smtClean="0"/>
              <a:pPr/>
              <a:t>9/7/2012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E57FC-F473-4827-96A1-1BB646017E7D}" type="datetimeFigureOut">
              <a:rPr lang="en-US" smtClean="0"/>
              <a:pPr/>
              <a:t>9/7/2012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E57FC-F473-4827-96A1-1BB646017E7D}" type="datetimeFigureOut">
              <a:rPr lang="en-US" smtClean="0"/>
              <a:pPr/>
              <a:t>9/7/2012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310640"/>
            <a:ext cx="12634915" cy="557784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015210" y="1310643"/>
            <a:ext cx="21469350" cy="2809494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6888483"/>
            <a:ext cx="12634915" cy="22517102"/>
          </a:xfrm>
        </p:spPr>
        <p:txBody>
          <a:bodyPr/>
          <a:lstStyle>
            <a:lvl1pPr marL="0" indent="0">
              <a:buNone/>
              <a:defRPr sz="6200"/>
            </a:lvl1pPr>
            <a:lvl2pPr marL="2037626" indent="0">
              <a:buNone/>
              <a:defRPr sz="5400"/>
            </a:lvl2pPr>
            <a:lvl3pPr marL="4075252" indent="0">
              <a:buNone/>
              <a:defRPr sz="4400"/>
            </a:lvl3pPr>
            <a:lvl4pPr marL="6112879" indent="0">
              <a:buNone/>
              <a:defRPr sz="4000"/>
            </a:lvl4pPr>
            <a:lvl5pPr marL="8150506" indent="0">
              <a:buNone/>
              <a:defRPr sz="4000"/>
            </a:lvl5pPr>
            <a:lvl6pPr marL="10188132" indent="0">
              <a:buNone/>
              <a:defRPr sz="4000"/>
            </a:lvl6pPr>
            <a:lvl7pPr marL="12225758" indent="0">
              <a:buNone/>
              <a:defRPr sz="4000"/>
            </a:lvl7pPr>
            <a:lvl8pPr marL="14263384" indent="0">
              <a:buNone/>
              <a:defRPr sz="4000"/>
            </a:lvl8pPr>
            <a:lvl9pPr marL="1630101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E57FC-F473-4827-96A1-1BB646017E7D}" type="datetimeFigureOut">
              <a:rPr lang="en-US" smtClean="0"/>
              <a:pPr/>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3042880"/>
            <a:ext cx="23042880" cy="272034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527610" y="2941320"/>
            <a:ext cx="23042880" cy="19751040"/>
          </a:xfrm>
        </p:spPr>
        <p:txBody>
          <a:bodyPr/>
          <a:lstStyle>
            <a:lvl1pPr marL="0" indent="0">
              <a:buNone/>
              <a:defRPr sz="14300"/>
            </a:lvl1pPr>
            <a:lvl2pPr marL="2037626" indent="0">
              <a:buNone/>
              <a:defRPr sz="12500"/>
            </a:lvl2pPr>
            <a:lvl3pPr marL="4075252" indent="0">
              <a:buNone/>
              <a:defRPr sz="10700"/>
            </a:lvl3pPr>
            <a:lvl4pPr marL="6112879" indent="0">
              <a:buNone/>
              <a:defRPr sz="8900"/>
            </a:lvl4pPr>
            <a:lvl5pPr marL="8150506" indent="0">
              <a:buNone/>
              <a:defRPr sz="8900"/>
            </a:lvl5pPr>
            <a:lvl6pPr marL="10188132" indent="0">
              <a:buNone/>
              <a:defRPr sz="8900"/>
            </a:lvl6pPr>
            <a:lvl7pPr marL="12225758" indent="0">
              <a:buNone/>
              <a:defRPr sz="8900"/>
            </a:lvl7pPr>
            <a:lvl8pPr marL="14263384" indent="0">
              <a:buNone/>
              <a:defRPr sz="8900"/>
            </a:lvl8pPr>
            <a:lvl9pPr marL="16301010" indent="0">
              <a:buNone/>
              <a:defRPr sz="8900"/>
            </a:lvl9pPr>
          </a:lstStyle>
          <a:p>
            <a:endParaRPr lang="en-US"/>
          </a:p>
        </p:txBody>
      </p:sp>
      <p:sp>
        <p:nvSpPr>
          <p:cNvPr id="4" name="Text Placeholder 3"/>
          <p:cNvSpPr>
            <a:spLocks noGrp="1"/>
          </p:cNvSpPr>
          <p:nvPr>
            <p:ph type="body" sz="half" idx="2"/>
          </p:nvPr>
        </p:nvSpPr>
        <p:spPr>
          <a:xfrm>
            <a:off x="7527610" y="25763222"/>
            <a:ext cx="23042880" cy="3863338"/>
          </a:xfrm>
        </p:spPr>
        <p:txBody>
          <a:bodyPr/>
          <a:lstStyle>
            <a:lvl1pPr marL="0" indent="0">
              <a:buNone/>
              <a:defRPr sz="6200"/>
            </a:lvl1pPr>
            <a:lvl2pPr marL="2037626" indent="0">
              <a:buNone/>
              <a:defRPr sz="5400"/>
            </a:lvl2pPr>
            <a:lvl3pPr marL="4075252" indent="0">
              <a:buNone/>
              <a:defRPr sz="4400"/>
            </a:lvl3pPr>
            <a:lvl4pPr marL="6112879" indent="0">
              <a:buNone/>
              <a:defRPr sz="4000"/>
            </a:lvl4pPr>
            <a:lvl5pPr marL="8150506" indent="0">
              <a:buNone/>
              <a:defRPr sz="4000"/>
            </a:lvl5pPr>
            <a:lvl6pPr marL="10188132" indent="0">
              <a:buNone/>
              <a:defRPr sz="4000"/>
            </a:lvl6pPr>
            <a:lvl7pPr marL="12225758" indent="0">
              <a:buNone/>
              <a:defRPr sz="4000"/>
            </a:lvl7pPr>
            <a:lvl8pPr marL="14263384" indent="0">
              <a:buNone/>
              <a:defRPr sz="4000"/>
            </a:lvl8pPr>
            <a:lvl9pPr marL="1630101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E57FC-F473-4827-96A1-1BB646017E7D}" type="datetimeFigureOut">
              <a:rPr lang="en-US" smtClean="0"/>
              <a:pPr/>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47BEE-DE98-4418-BF8F-FE20702045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07526" tIns="203763" rIns="407526" bIns="2037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7680963"/>
            <a:ext cx="34564320" cy="21724622"/>
          </a:xfrm>
          <a:prstGeom prst="rect">
            <a:avLst/>
          </a:prstGeom>
        </p:spPr>
        <p:txBody>
          <a:bodyPr vert="horz" lIns="407526" tIns="203763" rIns="407526" bIns="2037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0510482"/>
            <a:ext cx="8961120" cy="1752600"/>
          </a:xfrm>
          <a:prstGeom prst="rect">
            <a:avLst/>
          </a:prstGeom>
        </p:spPr>
        <p:txBody>
          <a:bodyPr vert="horz" lIns="407526" tIns="203763" rIns="407526" bIns="203763" rtlCol="0" anchor="ctr"/>
          <a:lstStyle>
            <a:lvl1pPr algn="l">
              <a:defRPr sz="5400">
                <a:solidFill>
                  <a:schemeClr val="tx1">
                    <a:tint val="75000"/>
                  </a:schemeClr>
                </a:solidFill>
              </a:defRPr>
            </a:lvl1pPr>
          </a:lstStyle>
          <a:p>
            <a:fld id="{5D1E57FC-F473-4827-96A1-1BB646017E7D}" type="datetimeFigureOut">
              <a:rPr lang="en-US" smtClean="0"/>
              <a:pPr/>
              <a:t>9/7/2012</a:t>
            </a:fld>
            <a:endParaRPr lang="en-US"/>
          </a:p>
        </p:txBody>
      </p:sp>
      <p:sp>
        <p:nvSpPr>
          <p:cNvPr id="5" name="Footer Placeholder 4"/>
          <p:cNvSpPr>
            <a:spLocks noGrp="1"/>
          </p:cNvSpPr>
          <p:nvPr>
            <p:ph type="ftr" sz="quarter" idx="3"/>
          </p:nvPr>
        </p:nvSpPr>
        <p:spPr>
          <a:xfrm>
            <a:off x="13121640" y="30510482"/>
            <a:ext cx="12161520" cy="1752600"/>
          </a:xfrm>
          <a:prstGeom prst="rect">
            <a:avLst/>
          </a:prstGeom>
        </p:spPr>
        <p:txBody>
          <a:bodyPr vert="horz" lIns="407526" tIns="203763" rIns="407526" bIns="203763"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2"/>
            <a:ext cx="8961120" cy="1752600"/>
          </a:xfrm>
          <a:prstGeom prst="rect">
            <a:avLst/>
          </a:prstGeom>
        </p:spPr>
        <p:txBody>
          <a:bodyPr vert="horz" lIns="407526" tIns="203763" rIns="407526" bIns="203763" rtlCol="0" anchor="ctr"/>
          <a:lstStyle>
            <a:lvl1pPr algn="r">
              <a:defRPr sz="5400">
                <a:solidFill>
                  <a:schemeClr val="tx1">
                    <a:tint val="75000"/>
                  </a:schemeClr>
                </a:solidFill>
              </a:defRPr>
            </a:lvl1pPr>
          </a:lstStyle>
          <a:p>
            <a:fld id="{65147BEE-DE98-4418-BF8F-FE20702045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252" rtl="0" eaLnBrk="1" latinLnBrk="0" hangingPunct="1">
        <a:spcBef>
          <a:spcPct val="0"/>
        </a:spcBef>
        <a:buNone/>
        <a:defRPr sz="19600" kern="1200">
          <a:solidFill>
            <a:schemeClr val="tx1"/>
          </a:solidFill>
          <a:latin typeface="+mj-lt"/>
          <a:ea typeface="+mj-ea"/>
          <a:cs typeface="+mj-cs"/>
        </a:defRPr>
      </a:lvl1pPr>
    </p:titleStyle>
    <p:bodyStyle>
      <a:lvl1pPr marL="1528220" indent="-1528220" algn="l" defTabSz="407525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1143" indent="-1273516" algn="l" defTabSz="407525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4065" indent="-1018813" algn="l" defTabSz="407525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1692" indent="-1018813" algn="l" defTabSz="407525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69319" indent="-1018813" algn="l" defTabSz="407525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6945" indent="-1018813" algn="l" defTabSz="407525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4571" indent="-1018813" algn="l" defTabSz="407525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2197" indent="-1018813" algn="l" defTabSz="407525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19823" indent="-1018813" algn="l" defTabSz="407525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252" rtl="0" eaLnBrk="1" latinLnBrk="0" hangingPunct="1">
        <a:defRPr sz="8100" kern="1200">
          <a:solidFill>
            <a:schemeClr val="tx1"/>
          </a:solidFill>
          <a:latin typeface="+mn-lt"/>
          <a:ea typeface="+mn-ea"/>
          <a:cs typeface="+mn-cs"/>
        </a:defRPr>
      </a:lvl1pPr>
      <a:lvl2pPr marL="2037626" algn="l" defTabSz="4075252" rtl="0" eaLnBrk="1" latinLnBrk="0" hangingPunct="1">
        <a:defRPr sz="8100" kern="1200">
          <a:solidFill>
            <a:schemeClr val="tx1"/>
          </a:solidFill>
          <a:latin typeface="+mn-lt"/>
          <a:ea typeface="+mn-ea"/>
          <a:cs typeface="+mn-cs"/>
        </a:defRPr>
      </a:lvl2pPr>
      <a:lvl3pPr marL="4075252" algn="l" defTabSz="4075252" rtl="0" eaLnBrk="1" latinLnBrk="0" hangingPunct="1">
        <a:defRPr sz="8100" kern="1200">
          <a:solidFill>
            <a:schemeClr val="tx1"/>
          </a:solidFill>
          <a:latin typeface="+mn-lt"/>
          <a:ea typeface="+mn-ea"/>
          <a:cs typeface="+mn-cs"/>
        </a:defRPr>
      </a:lvl3pPr>
      <a:lvl4pPr marL="6112879" algn="l" defTabSz="4075252" rtl="0" eaLnBrk="1" latinLnBrk="0" hangingPunct="1">
        <a:defRPr sz="8100" kern="1200">
          <a:solidFill>
            <a:schemeClr val="tx1"/>
          </a:solidFill>
          <a:latin typeface="+mn-lt"/>
          <a:ea typeface="+mn-ea"/>
          <a:cs typeface="+mn-cs"/>
        </a:defRPr>
      </a:lvl4pPr>
      <a:lvl5pPr marL="8150506" algn="l" defTabSz="4075252" rtl="0" eaLnBrk="1" latinLnBrk="0" hangingPunct="1">
        <a:defRPr sz="8100" kern="1200">
          <a:solidFill>
            <a:schemeClr val="tx1"/>
          </a:solidFill>
          <a:latin typeface="+mn-lt"/>
          <a:ea typeface="+mn-ea"/>
          <a:cs typeface="+mn-cs"/>
        </a:defRPr>
      </a:lvl5pPr>
      <a:lvl6pPr marL="10188132" algn="l" defTabSz="4075252" rtl="0" eaLnBrk="1" latinLnBrk="0" hangingPunct="1">
        <a:defRPr sz="8100" kern="1200">
          <a:solidFill>
            <a:schemeClr val="tx1"/>
          </a:solidFill>
          <a:latin typeface="+mn-lt"/>
          <a:ea typeface="+mn-ea"/>
          <a:cs typeface="+mn-cs"/>
        </a:defRPr>
      </a:lvl6pPr>
      <a:lvl7pPr marL="12225758" algn="l" defTabSz="4075252" rtl="0" eaLnBrk="1" latinLnBrk="0" hangingPunct="1">
        <a:defRPr sz="8100" kern="1200">
          <a:solidFill>
            <a:schemeClr val="tx1"/>
          </a:solidFill>
          <a:latin typeface="+mn-lt"/>
          <a:ea typeface="+mn-ea"/>
          <a:cs typeface="+mn-cs"/>
        </a:defRPr>
      </a:lvl7pPr>
      <a:lvl8pPr marL="14263384" algn="l" defTabSz="4075252" rtl="0" eaLnBrk="1" latinLnBrk="0" hangingPunct="1">
        <a:defRPr sz="8100" kern="1200">
          <a:solidFill>
            <a:schemeClr val="tx1"/>
          </a:solidFill>
          <a:latin typeface="+mn-lt"/>
          <a:ea typeface="+mn-ea"/>
          <a:cs typeface="+mn-cs"/>
        </a:defRPr>
      </a:lvl8pPr>
      <a:lvl9pPr marL="16301010" algn="l" defTabSz="4075252"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298400" y="20193000"/>
            <a:ext cx="12268200" cy="8458200"/>
          </a:xfrm>
          <a:prstGeom prst="rect">
            <a:avLst/>
          </a:prstGeom>
          <a:solidFill>
            <a:schemeClr val="bg1"/>
          </a:solidFill>
          <a:ln w="152400"/>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numCol="2" anchor="ctr" anchorCtr="1"/>
          <a:lstStyle/>
          <a:p>
            <a:pPr algn="ctr">
              <a:buFont typeface="Arial" pitchFamily="34" charset="0"/>
              <a:buChar char="•"/>
              <a:defRPr/>
            </a:pPr>
            <a:r>
              <a:rPr lang="en-US" sz="2800" b="1" dirty="0" smtClean="0">
                <a:solidFill>
                  <a:schemeClr val="tx1"/>
                </a:solidFill>
              </a:rPr>
              <a:t> </a:t>
            </a:r>
            <a:r>
              <a:rPr lang="en-US" sz="2800" dirty="0" smtClean="0">
                <a:solidFill>
                  <a:schemeClr val="tx1"/>
                </a:solidFill>
              </a:rPr>
              <a:t>Simulated the light coupling of the optical bench components and effective beam size using a Ray Tracing module developed for MATLAB:  results are consistent with </a:t>
            </a:r>
            <a:r>
              <a:rPr lang="en-US" sz="2800" dirty="0" err="1" smtClean="0">
                <a:solidFill>
                  <a:schemeClr val="tx1"/>
                </a:solidFill>
              </a:rPr>
              <a:t>Zemax</a:t>
            </a:r>
            <a:r>
              <a:rPr lang="en-US" sz="2800" dirty="0" smtClean="0">
                <a:solidFill>
                  <a:schemeClr val="tx1"/>
                </a:solidFill>
              </a:rPr>
              <a:t> simulations (below). </a:t>
            </a: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defRPr/>
            </a:pPr>
            <a:endParaRPr lang="en-US" sz="2800" dirty="0" smtClean="0">
              <a:solidFill>
                <a:schemeClr val="tx1"/>
              </a:solidFill>
            </a:endParaRPr>
          </a:p>
          <a:p>
            <a:pPr algn="ctr">
              <a:buFont typeface="Arial" pitchFamily="34" charset="0"/>
              <a:buChar char="•"/>
              <a:defRPr/>
            </a:pPr>
            <a:endParaRPr lang="en-US" sz="2800" b="1" dirty="0" smtClean="0">
              <a:solidFill>
                <a:schemeClr val="tx1"/>
              </a:solidFill>
            </a:endParaRPr>
          </a:p>
          <a:p>
            <a:pPr algn="ctr">
              <a:defRPr/>
            </a:pPr>
            <a:endParaRPr lang="en-US" sz="2800" dirty="0" smtClean="0">
              <a:solidFill>
                <a:schemeClr val="tx1"/>
              </a:solidFill>
            </a:endParaRPr>
          </a:p>
          <a:p>
            <a:pPr algn="ctr">
              <a:buFont typeface="Arial" pitchFamily="34" charset="0"/>
              <a:buChar char="•"/>
              <a:defRPr/>
            </a:pPr>
            <a:endParaRPr lang="en-US" sz="2800" dirty="0" smtClean="0">
              <a:solidFill>
                <a:schemeClr val="tx1"/>
              </a:solidFill>
            </a:endParaRPr>
          </a:p>
          <a:p>
            <a:pPr algn="ctr">
              <a:buFont typeface="Arial" pitchFamily="34" charset="0"/>
              <a:buChar char="•"/>
              <a:defRPr/>
            </a:pPr>
            <a:r>
              <a:rPr lang="en-US" sz="2800" dirty="0" smtClean="0">
                <a:solidFill>
                  <a:schemeClr val="tx1"/>
                </a:solidFill>
              </a:rPr>
              <a:t> Observed transmission (8 </a:t>
            </a:r>
            <a:r>
              <a:rPr lang="el-GR" sz="2800" dirty="0" smtClean="0">
                <a:solidFill>
                  <a:schemeClr val="tx1"/>
                </a:solidFill>
              </a:rPr>
              <a:t>μ</a:t>
            </a:r>
            <a:r>
              <a:rPr lang="en-US" sz="2800" dirty="0" smtClean="0">
                <a:solidFill>
                  <a:schemeClr val="tx1"/>
                </a:solidFill>
              </a:rPr>
              <a:t>m–12 </a:t>
            </a:r>
            <a:r>
              <a:rPr lang="el-GR" sz="2800" dirty="0" smtClean="0">
                <a:solidFill>
                  <a:schemeClr val="tx1"/>
                </a:solidFill>
              </a:rPr>
              <a:t>μ</a:t>
            </a:r>
            <a:r>
              <a:rPr lang="en-US" sz="2800" dirty="0" smtClean="0">
                <a:solidFill>
                  <a:schemeClr val="tx1"/>
                </a:solidFill>
              </a:rPr>
              <a:t>m ) through the waveguide channels.</a:t>
            </a:r>
          </a:p>
          <a:p>
            <a:pPr algn="ctr">
              <a:defRPr/>
            </a:pPr>
            <a:endParaRPr lang="en-US" sz="2800" dirty="0" smtClean="0">
              <a:solidFill>
                <a:schemeClr val="tx1"/>
              </a:solidFill>
            </a:endParaRPr>
          </a:p>
          <a:p>
            <a:pPr algn="ctr">
              <a:buFont typeface="Arial" pitchFamily="34" charset="0"/>
              <a:buChar char="•"/>
              <a:defRPr/>
            </a:pPr>
            <a:r>
              <a:rPr lang="en-US" sz="2800" dirty="0" smtClean="0">
                <a:solidFill>
                  <a:schemeClr val="tx1"/>
                </a:solidFill>
              </a:rPr>
              <a:t> Developed a flexible IDL module for generating bitmaps for future MZI waveguide fabrication (below). </a:t>
            </a:r>
            <a:endParaRPr lang="en-US" sz="2800" b="1" dirty="0">
              <a:solidFill>
                <a:schemeClr val="tx1"/>
              </a:solidFill>
            </a:endParaRPr>
          </a:p>
        </p:txBody>
      </p:sp>
      <p:sp>
        <p:nvSpPr>
          <p:cNvPr id="13" name="Rectangle 12"/>
          <p:cNvSpPr/>
          <p:nvPr/>
        </p:nvSpPr>
        <p:spPr>
          <a:xfrm>
            <a:off x="25298400" y="29489400"/>
            <a:ext cx="12268200" cy="2514600"/>
          </a:xfrm>
          <a:prstGeom prst="rect">
            <a:avLst/>
          </a:prstGeom>
          <a:solidFill>
            <a:schemeClr val="bg1"/>
          </a:solidFill>
          <a:ln w="152400"/>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anchor="ctr" anchorCtr="1"/>
          <a:lstStyle/>
          <a:p>
            <a:pPr algn="ctr">
              <a:defRPr/>
            </a:pPr>
            <a:r>
              <a:rPr lang="en-US" sz="2400" dirty="0" smtClean="0">
                <a:solidFill>
                  <a:schemeClr val="tx1"/>
                </a:solidFill>
              </a:rPr>
              <a:t>Much thanks to Drs. </a:t>
            </a:r>
            <a:r>
              <a:rPr lang="en-US" sz="2400" dirty="0" err="1" smtClean="0">
                <a:solidFill>
                  <a:schemeClr val="tx1"/>
                </a:solidFill>
              </a:rPr>
              <a:t>Shahid</a:t>
            </a:r>
            <a:r>
              <a:rPr lang="en-US" sz="2400" dirty="0" smtClean="0">
                <a:solidFill>
                  <a:schemeClr val="tx1"/>
                </a:solidFill>
              </a:rPr>
              <a:t> </a:t>
            </a:r>
            <a:r>
              <a:rPr lang="en-US" sz="2400" dirty="0" err="1" smtClean="0">
                <a:solidFill>
                  <a:schemeClr val="tx1"/>
                </a:solidFill>
              </a:rPr>
              <a:t>Aslam</a:t>
            </a:r>
            <a:r>
              <a:rPr lang="en-US" sz="2400" dirty="0" smtClean="0">
                <a:solidFill>
                  <a:schemeClr val="tx1"/>
                </a:solidFill>
              </a:rPr>
              <a:t>, </a:t>
            </a:r>
            <a:r>
              <a:rPr lang="en-US" sz="2400" dirty="0" err="1" smtClean="0">
                <a:solidFill>
                  <a:schemeClr val="tx1"/>
                </a:solidFill>
              </a:rPr>
              <a:t>Tilak</a:t>
            </a:r>
            <a:r>
              <a:rPr lang="en-US" sz="2400" dirty="0" smtClean="0">
                <a:solidFill>
                  <a:schemeClr val="tx1"/>
                </a:solidFill>
              </a:rPr>
              <a:t> </a:t>
            </a:r>
            <a:r>
              <a:rPr lang="en-US" sz="2400" dirty="0" err="1" smtClean="0">
                <a:solidFill>
                  <a:schemeClr val="tx1"/>
                </a:solidFill>
              </a:rPr>
              <a:t>Hewagama</a:t>
            </a:r>
            <a:r>
              <a:rPr lang="en-US" sz="2400" dirty="0" smtClean="0">
                <a:solidFill>
                  <a:schemeClr val="tx1"/>
                </a:solidFill>
              </a:rPr>
              <a:t>, and  George Shaw for their guidance and exposing me to such an exciting research project and for assisting me in the lab. I would especially like to thank Dr. Cynthia Cheung, LPSA, and NASA for allowing me to have an enriching scientific experience.  Also, thanks is in order for Dr. Viviana Vladutescu (NYCCT), Arthur Sedlacek III and Ernie Lewis (DOE – BNL) for their approval of my research this summer and their assistance in securing this wonderful opportunity.</a:t>
            </a:r>
            <a:endParaRPr lang="en-US" sz="2400" dirty="0">
              <a:solidFill>
                <a:schemeClr val="tx1"/>
              </a:solidFill>
            </a:endParaRPr>
          </a:p>
        </p:txBody>
      </p:sp>
      <p:sp>
        <p:nvSpPr>
          <p:cNvPr id="18" name="TextBox 17"/>
          <p:cNvSpPr txBox="1"/>
          <p:nvPr/>
        </p:nvSpPr>
        <p:spPr>
          <a:xfrm>
            <a:off x="3200400" y="16475744"/>
            <a:ext cx="7467600" cy="1126456"/>
          </a:xfrm>
          <a:prstGeom prst="rect">
            <a:avLst/>
          </a:prstGeom>
          <a:noFill/>
        </p:spPr>
        <p:txBody>
          <a:bodyPr wrap="square" lIns="79242" tIns="39621" rIns="79242" bIns="39621" rtlCol="0">
            <a:spAutoFit/>
          </a:bodyPr>
          <a:lstStyle/>
          <a:p>
            <a:pPr algn="ctr"/>
            <a:r>
              <a:rPr lang="en-US" sz="6800" dirty="0" smtClean="0"/>
              <a:t>Introduction</a:t>
            </a:r>
            <a:endParaRPr lang="en-US" sz="6800" dirty="0"/>
          </a:p>
        </p:txBody>
      </p:sp>
      <p:sp>
        <p:nvSpPr>
          <p:cNvPr id="21" name="TextBox 20"/>
          <p:cNvSpPr txBox="1"/>
          <p:nvPr/>
        </p:nvSpPr>
        <p:spPr>
          <a:xfrm>
            <a:off x="27813000" y="19126200"/>
            <a:ext cx="7467600" cy="1126456"/>
          </a:xfrm>
          <a:prstGeom prst="rect">
            <a:avLst/>
          </a:prstGeom>
          <a:noFill/>
        </p:spPr>
        <p:txBody>
          <a:bodyPr wrap="square" lIns="79242" tIns="39621" rIns="79242" bIns="39621" rtlCol="0">
            <a:spAutoFit/>
          </a:bodyPr>
          <a:lstStyle/>
          <a:p>
            <a:pPr algn="ctr"/>
            <a:r>
              <a:rPr lang="en-US" sz="6800" dirty="0" smtClean="0"/>
              <a:t>Analytical Results</a:t>
            </a:r>
            <a:endParaRPr lang="en-US" sz="6800" dirty="0"/>
          </a:p>
        </p:txBody>
      </p:sp>
      <p:sp>
        <p:nvSpPr>
          <p:cNvPr id="22" name="TextBox 21"/>
          <p:cNvSpPr txBox="1"/>
          <p:nvPr/>
        </p:nvSpPr>
        <p:spPr>
          <a:xfrm>
            <a:off x="27965400" y="28716143"/>
            <a:ext cx="7467600" cy="849457"/>
          </a:xfrm>
          <a:prstGeom prst="rect">
            <a:avLst/>
          </a:prstGeom>
          <a:noFill/>
        </p:spPr>
        <p:txBody>
          <a:bodyPr wrap="square" lIns="79242" tIns="39621" rIns="79242" bIns="39621" rtlCol="0">
            <a:spAutoFit/>
          </a:bodyPr>
          <a:lstStyle/>
          <a:p>
            <a:pPr algn="ctr"/>
            <a:r>
              <a:rPr lang="en-US" sz="5000" b="1" dirty="0" smtClean="0"/>
              <a:t>Acknowledgments</a:t>
            </a:r>
            <a:endParaRPr lang="en-US" sz="5000" b="1" dirty="0"/>
          </a:p>
        </p:txBody>
      </p:sp>
      <p:grpSp>
        <p:nvGrpSpPr>
          <p:cNvPr id="69" name="Group 68"/>
          <p:cNvGrpSpPr/>
          <p:nvPr/>
        </p:nvGrpSpPr>
        <p:grpSpPr>
          <a:xfrm>
            <a:off x="762000" y="609600"/>
            <a:ext cx="37338000" cy="6248400"/>
            <a:chOff x="792480" y="721828"/>
            <a:chExt cx="37338000" cy="6248400"/>
          </a:xfrm>
        </p:grpSpPr>
        <p:pic>
          <p:nvPicPr>
            <p:cNvPr id="1026" name="Picture 2" descr="C:\Users\Tony\AppData\Local\Microsoft\Windows\Temporary Internet Files\Low\Content.IE5\G7EE0V3K\lpsa%20patch[1].jpg"/>
            <p:cNvPicPr>
              <a:picLocks noChangeAspect="1" noChangeArrowheads="1"/>
            </p:cNvPicPr>
            <p:nvPr/>
          </p:nvPicPr>
          <p:blipFill>
            <a:blip r:embed="rId3" cstate="print"/>
            <a:srcRect/>
            <a:stretch>
              <a:fillRect/>
            </a:stretch>
          </p:blipFill>
          <p:spPr bwMode="auto">
            <a:xfrm>
              <a:off x="31003240" y="1864828"/>
              <a:ext cx="4993640" cy="4572000"/>
            </a:xfrm>
            <a:prstGeom prst="rect">
              <a:avLst/>
            </a:prstGeom>
            <a:noFill/>
          </p:spPr>
        </p:pic>
        <p:sp>
          <p:nvSpPr>
            <p:cNvPr id="14" name="Rectangle 13"/>
            <p:cNvSpPr/>
            <p:nvPr/>
          </p:nvSpPr>
          <p:spPr>
            <a:xfrm>
              <a:off x="792480" y="721828"/>
              <a:ext cx="37338000" cy="1384995"/>
            </a:xfrm>
            <a:prstGeom prst="rect">
              <a:avLst/>
            </a:prstGeom>
          </p:spPr>
          <p:txBody>
            <a:bodyPr wrap="square">
              <a:spAutoFit/>
            </a:bodyPr>
            <a:lstStyle/>
            <a:p>
              <a:pPr algn="ctr">
                <a:spcAft>
                  <a:spcPts val="520"/>
                </a:spcAft>
              </a:pPr>
              <a:r>
                <a:rPr lang="en-US" sz="8400" b="1" dirty="0" smtClean="0"/>
                <a:t>Miniaturizing IR Spectrometers for Studying Planetary Atmospheres</a:t>
              </a:r>
            </a:p>
          </p:txBody>
        </p:sp>
        <p:pic>
          <p:nvPicPr>
            <p:cNvPr id="1027" name="Picture 3"/>
            <p:cNvPicPr>
              <a:picLocks noChangeAspect="1" noChangeArrowheads="1"/>
            </p:cNvPicPr>
            <p:nvPr/>
          </p:nvPicPr>
          <p:blipFill>
            <a:blip r:embed="rId4" cstate="print"/>
            <a:srcRect/>
            <a:stretch>
              <a:fillRect/>
            </a:stretch>
          </p:blipFill>
          <p:spPr bwMode="auto">
            <a:xfrm>
              <a:off x="2286000" y="2245828"/>
              <a:ext cx="4907280" cy="3810000"/>
            </a:xfrm>
            <a:prstGeom prst="rect">
              <a:avLst/>
            </a:prstGeom>
            <a:noFill/>
            <a:ln w="9525">
              <a:noFill/>
              <a:miter lim="800000"/>
              <a:headEnd/>
              <a:tailEnd/>
            </a:ln>
            <a:effectLst/>
          </p:spPr>
        </p:pic>
        <p:sp>
          <p:nvSpPr>
            <p:cNvPr id="68" name="TextBox 67"/>
            <p:cNvSpPr txBox="1"/>
            <p:nvPr/>
          </p:nvSpPr>
          <p:spPr>
            <a:xfrm>
              <a:off x="3962400" y="896770"/>
              <a:ext cx="30099000" cy="6073458"/>
            </a:xfrm>
            <a:prstGeom prst="rect">
              <a:avLst/>
            </a:prstGeom>
            <a:noFill/>
          </p:spPr>
          <p:txBody>
            <a:bodyPr wrap="square" rtlCol="0">
              <a:spAutoFit/>
            </a:bodyPr>
            <a:lstStyle/>
            <a:p>
              <a:pPr algn="ctr">
                <a:spcAft>
                  <a:spcPts val="520"/>
                </a:spcAft>
              </a:pPr>
              <a:endParaRPr lang="en-US" dirty="0" smtClean="0"/>
            </a:p>
            <a:p>
              <a:pPr algn="ctr">
                <a:spcAft>
                  <a:spcPts val="520"/>
                </a:spcAft>
              </a:pPr>
              <a:endParaRPr lang="en-US" sz="7000" dirty="0" smtClean="0"/>
            </a:p>
            <a:p>
              <a:pPr algn="ctr">
                <a:spcAft>
                  <a:spcPts val="520"/>
                </a:spcAft>
              </a:pPr>
              <a:r>
                <a:rPr lang="en-US" sz="7000" dirty="0" smtClean="0"/>
                <a:t>Antonio Aguirre – (CUNY) New York City College of Technology</a:t>
              </a:r>
            </a:p>
            <a:p>
              <a:pPr algn="ctr">
                <a:spcAft>
                  <a:spcPts val="520"/>
                </a:spcAft>
              </a:pPr>
              <a:r>
                <a:rPr lang="en-US" sz="7000" dirty="0" smtClean="0"/>
                <a:t>Dr. </a:t>
              </a:r>
              <a:r>
                <a:rPr lang="en-US" sz="7000" dirty="0" err="1" smtClean="0"/>
                <a:t>Shahid</a:t>
              </a:r>
              <a:r>
                <a:rPr lang="en-US" sz="7000" dirty="0" smtClean="0"/>
                <a:t> </a:t>
              </a:r>
              <a:r>
                <a:rPr lang="en-US" sz="7000" dirty="0" err="1" smtClean="0"/>
                <a:t>Aslam</a:t>
              </a:r>
              <a:r>
                <a:rPr lang="en-US" sz="7000" dirty="0" smtClean="0"/>
                <a:t> and Dr. </a:t>
              </a:r>
              <a:r>
                <a:rPr lang="en-US" sz="7000" dirty="0" err="1" smtClean="0"/>
                <a:t>Tilak</a:t>
              </a:r>
              <a:r>
                <a:rPr lang="en-US" sz="7000" dirty="0" smtClean="0"/>
                <a:t> </a:t>
              </a:r>
              <a:r>
                <a:rPr lang="en-US" sz="7000" dirty="0" err="1" smtClean="0"/>
                <a:t>Hewagama</a:t>
              </a:r>
              <a:r>
                <a:rPr lang="en-US" sz="7000" dirty="0" smtClean="0"/>
                <a:t> (Code 693)</a:t>
              </a:r>
            </a:p>
            <a:p>
              <a:endParaRPr lang="en-US" dirty="0"/>
            </a:p>
          </p:txBody>
        </p:sp>
      </p:grpSp>
      <p:grpSp>
        <p:nvGrpSpPr>
          <p:cNvPr id="141" name="Group 140"/>
          <p:cNvGrpSpPr/>
          <p:nvPr/>
        </p:nvGrpSpPr>
        <p:grpSpPr>
          <a:xfrm>
            <a:off x="12877800" y="19126200"/>
            <a:ext cx="12039600" cy="12877800"/>
            <a:chOff x="12573000" y="19354800"/>
            <a:chExt cx="12039600" cy="12649200"/>
          </a:xfrm>
        </p:grpSpPr>
        <p:sp>
          <p:nvSpPr>
            <p:cNvPr id="11" name="Rectangle 10"/>
            <p:cNvSpPr/>
            <p:nvPr/>
          </p:nvSpPr>
          <p:spPr>
            <a:xfrm>
              <a:off x="12573000" y="20421600"/>
              <a:ext cx="12039600" cy="11582400"/>
            </a:xfrm>
            <a:prstGeom prst="rect">
              <a:avLst/>
            </a:prstGeom>
            <a:solidFill>
              <a:schemeClr val="bg1"/>
            </a:solidFill>
            <a:ln w="152400"/>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anchor="ctr" anchorCtr="1"/>
            <a:lstStyle/>
            <a:p>
              <a:pPr algn="ctr">
                <a:defRPr/>
              </a:pPr>
              <a:endParaRPr lang="en-US" sz="3000" b="1" dirty="0">
                <a:solidFill>
                  <a:schemeClr val="tx1"/>
                </a:solidFill>
              </a:endParaRPr>
            </a:p>
          </p:txBody>
        </p:sp>
        <p:grpSp>
          <p:nvGrpSpPr>
            <p:cNvPr id="140" name="Group 139"/>
            <p:cNvGrpSpPr/>
            <p:nvPr/>
          </p:nvGrpSpPr>
          <p:grpSpPr>
            <a:xfrm>
              <a:off x="12725400" y="19354800"/>
              <a:ext cx="11734800" cy="12573000"/>
              <a:chOff x="12725400" y="19354800"/>
              <a:chExt cx="11734800" cy="12573000"/>
            </a:xfrm>
          </p:grpSpPr>
          <p:sp>
            <p:nvSpPr>
              <p:cNvPr id="20" name="TextBox 19"/>
              <p:cNvSpPr txBox="1"/>
              <p:nvPr/>
            </p:nvSpPr>
            <p:spPr>
              <a:xfrm>
                <a:off x="14630400" y="19354800"/>
                <a:ext cx="8686800" cy="1126456"/>
              </a:xfrm>
              <a:prstGeom prst="rect">
                <a:avLst/>
              </a:prstGeom>
              <a:noFill/>
            </p:spPr>
            <p:txBody>
              <a:bodyPr wrap="square" lIns="79242" tIns="39621" rIns="79242" bIns="39621" rtlCol="0">
                <a:spAutoFit/>
              </a:bodyPr>
              <a:lstStyle/>
              <a:p>
                <a:pPr algn="ctr"/>
                <a:r>
                  <a:rPr lang="en-US" sz="6800" dirty="0" smtClean="0"/>
                  <a:t>Experimental Results</a:t>
                </a:r>
                <a:endParaRPr lang="en-US" sz="6800" dirty="0"/>
              </a:p>
            </p:txBody>
          </p:sp>
          <p:sp>
            <p:nvSpPr>
              <p:cNvPr id="82" name="TextBox 81"/>
              <p:cNvSpPr txBox="1"/>
              <p:nvPr/>
            </p:nvSpPr>
            <p:spPr>
              <a:xfrm>
                <a:off x="12801600" y="30142696"/>
                <a:ext cx="11658600" cy="1785104"/>
              </a:xfrm>
              <a:prstGeom prst="rect">
                <a:avLst/>
              </a:prstGeom>
              <a:noFill/>
            </p:spPr>
            <p:txBody>
              <a:bodyPr wrap="square" rtlCol="0">
                <a:spAutoFit/>
              </a:bodyPr>
              <a:lstStyle/>
              <a:p>
                <a:r>
                  <a:rPr lang="en-US" sz="2600" b="1" dirty="0" smtClean="0"/>
                  <a:t>Figure 4. </a:t>
                </a:r>
                <a:r>
                  <a:rPr lang="en-US" sz="2600" dirty="0" smtClean="0"/>
                  <a:t>Initial infrared (8 – 12 </a:t>
                </a:r>
                <a:r>
                  <a:rPr lang="el-GR" sz="2800" dirty="0" smtClean="0"/>
                  <a:t>μ</a:t>
                </a:r>
                <a:r>
                  <a:rPr lang="en-US" sz="2800" dirty="0" smtClean="0"/>
                  <a:t>m)</a:t>
                </a:r>
                <a:r>
                  <a:rPr lang="en-US" sz="2600" dirty="0" smtClean="0"/>
                  <a:t> transmission results for a straight waveguide with a 6mm path length. The strong signal near 42.5 mm is the transmission through the alignment channel (10</a:t>
                </a:r>
                <a:r>
                  <a:rPr lang="el-GR" sz="2400" dirty="0" smtClean="0"/>
                  <a:t> </a:t>
                </a:r>
                <a:r>
                  <a:rPr lang="el-GR" sz="2800" dirty="0" smtClean="0"/>
                  <a:t>μ</a:t>
                </a:r>
                <a:r>
                  <a:rPr lang="en-US" sz="2800" dirty="0" smtClean="0"/>
                  <a:t>m </a:t>
                </a:r>
                <a:r>
                  <a:rPr lang="en-US" sz="2600" dirty="0" smtClean="0"/>
                  <a:t>x 1000 </a:t>
                </a:r>
                <a:r>
                  <a:rPr lang="el-GR" sz="2800" dirty="0" smtClean="0"/>
                  <a:t>μ</a:t>
                </a:r>
                <a:r>
                  <a:rPr lang="en-US" sz="2800" dirty="0" smtClean="0"/>
                  <a:t>m), which by itself is a significant result in that mid-infrared is transmitted through a waveguide of 10 </a:t>
                </a:r>
                <a:r>
                  <a:rPr lang="el-GR" sz="2800" dirty="0" smtClean="0"/>
                  <a:t>μ</a:t>
                </a:r>
                <a:r>
                  <a:rPr lang="en-US" sz="2800" dirty="0" smtClean="0"/>
                  <a:t>m dimensions.</a:t>
                </a:r>
                <a:endParaRPr lang="en-US" sz="2800" dirty="0"/>
              </a:p>
            </p:txBody>
          </p:sp>
          <p:pic>
            <p:nvPicPr>
              <p:cNvPr id="1029" name="Picture 5" descr="C:\Users\Tony\Desktop\Transmission Plot.jpg"/>
              <p:cNvPicPr>
                <a:picLocks noChangeAspect="1" noChangeArrowheads="1"/>
              </p:cNvPicPr>
              <p:nvPr/>
            </p:nvPicPr>
            <p:blipFill>
              <a:blip r:embed="rId5" cstate="print"/>
              <a:srcRect/>
              <a:stretch>
                <a:fillRect/>
              </a:stretch>
            </p:blipFill>
            <p:spPr bwMode="auto">
              <a:xfrm>
                <a:off x="12725400" y="20574000"/>
                <a:ext cx="11734800" cy="9601200"/>
              </a:xfrm>
              <a:prstGeom prst="rect">
                <a:avLst/>
              </a:prstGeom>
              <a:noFill/>
            </p:spPr>
          </p:pic>
        </p:grpSp>
      </p:grpSp>
      <p:grpSp>
        <p:nvGrpSpPr>
          <p:cNvPr id="62" name="Group 61"/>
          <p:cNvGrpSpPr/>
          <p:nvPr/>
        </p:nvGrpSpPr>
        <p:grpSpPr>
          <a:xfrm>
            <a:off x="1066800" y="17449800"/>
            <a:ext cx="11430000" cy="14554200"/>
            <a:chOff x="1371600" y="17449800"/>
            <a:chExt cx="10515599" cy="14478000"/>
          </a:xfrm>
        </p:grpSpPr>
        <p:grpSp>
          <p:nvGrpSpPr>
            <p:cNvPr id="67" name="Group 66"/>
            <p:cNvGrpSpPr/>
            <p:nvPr/>
          </p:nvGrpSpPr>
          <p:grpSpPr>
            <a:xfrm>
              <a:off x="1371600" y="17449800"/>
              <a:ext cx="10515599" cy="14478000"/>
              <a:chOff x="1564641" y="18105438"/>
              <a:chExt cx="9949556" cy="13517562"/>
            </a:xfrm>
          </p:grpSpPr>
          <p:sp>
            <p:nvSpPr>
              <p:cNvPr id="9" name="Rectangle 8"/>
              <p:cNvSpPr/>
              <p:nvPr/>
            </p:nvSpPr>
            <p:spPr>
              <a:xfrm>
                <a:off x="1564641" y="18135599"/>
                <a:ext cx="9949556" cy="13487401"/>
              </a:xfrm>
              <a:prstGeom prst="rect">
                <a:avLst/>
              </a:prstGeom>
              <a:solidFill>
                <a:schemeClr val="bg1"/>
              </a:solidFill>
              <a:ln w="152400"/>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anchor="t" anchorCtr="1"/>
              <a:lstStyle/>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smtClean="0">
                  <a:solidFill>
                    <a:schemeClr val="tx1"/>
                  </a:solidFill>
                </a:endParaRPr>
              </a:p>
              <a:p>
                <a:pPr algn="ctr">
                  <a:defRPr/>
                </a:pPr>
                <a:endParaRPr lang="en-US" sz="2300" b="1" dirty="0">
                  <a:solidFill>
                    <a:schemeClr val="tx1"/>
                  </a:solidFill>
                </a:endParaRPr>
              </a:p>
            </p:txBody>
          </p:sp>
          <p:sp>
            <p:nvSpPr>
              <p:cNvPr id="33" name="Title 1"/>
              <p:cNvSpPr txBox="1">
                <a:spLocks/>
              </p:cNvSpPr>
              <p:nvPr/>
            </p:nvSpPr>
            <p:spPr>
              <a:xfrm>
                <a:off x="2514600" y="18105438"/>
                <a:ext cx="8077200" cy="868362"/>
              </a:xfrm>
              <a:prstGeom prst="rect">
                <a:avLst/>
              </a:prstGeom>
            </p:spPr>
            <p:txBody>
              <a:bodyPr vert="horz" lIns="407526" tIns="203763" rIns="407526" bIns="203763" rtlCol="0" anchor="ctr">
                <a:normAutofit/>
              </a:bodyPr>
              <a:lstStyle/>
              <a:p>
                <a:pPr marL="0" marR="0" lvl="0" indent="0" algn="ctr" defTabSz="4075252"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What is a Waveguide?</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Content Placeholder 2"/>
              <p:cNvSpPr txBox="1">
                <a:spLocks/>
              </p:cNvSpPr>
              <p:nvPr/>
            </p:nvSpPr>
            <p:spPr>
              <a:xfrm>
                <a:off x="1853034" y="18669000"/>
                <a:ext cx="9516968" cy="3687763"/>
              </a:xfrm>
              <a:prstGeom prst="rect">
                <a:avLst/>
              </a:prstGeom>
            </p:spPr>
            <p:txBody>
              <a:bodyPr vert="horz" lIns="407526" tIns="203763" rIns="407526" bIns="203763" rtlCol="0">
                <a:noAutofit/>
              </a:bodyPr>
              <a:lstStyle/>
              <a:p>
                <a:pPr marL="0" marR="0" lvl="0" indent="0" algn="ctr" defTabSz="4075252"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 A type of line pipe for transporting electromagnetic radiation</a:t>
                </a:r>
                <a:r>
                  <a:rPr kumimoji="0" lang="en-US" sz="2800" b="0" i="0" u="none" strike="noStrike" kern="1200" cap="none" spc="0" normalizeH="0" noProof="0" dirty="0" smtClean="0">
                    <a:ln>
                      <a:noFill/>
                    </a:ln>
                    <a:effectLst/>
                    <a:uLnTx/>
                    <a:uFillTx/>
                    <a:latin typeface="+mj-lt"/>
                    <a:ea typeface="Tahoma" pitchFamily="34" charset="0"/>
                    <a:cs typeface="Tahoma" pitchFamily="34" charset="0"/>
                  </a:rPr>
                  <a:t> </a:t>
                </a: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from one point to another.</a:t>
                </a:r>
              </a:p>
              <a:p>
                <a:pPr marL="0" marR="0" lvl="0" indent="0" algn="ctr" defTabSz="4075252"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 Propagation modes depend on the operating wavelength and the shape and size of the guide.</a:t>
                </a:r>
              </a:p>
              <a:p>
                <a:pPr marL="0" marR="0" lvl="0" indent="0" algn="ctr" defTabSz="4075252"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(Cutoff wavelength = </a:t>
                </a:r>
                <a:r>
                  <a:rPr kumimoji="0" lang="el-GR" sz="2800" b="0" i="0" u="none" strike="noStrike" kern="1200" cap="none" spc="0" normalizeH="0" baseline="0" noProof="0" dirty="0" smtClean="0">
                    <a:ln>
                      <a:noFill/>
                    </a:ln>
                    <a:effectLst/>
                    <a:uLnTx/>
                    <a:uFillTx/>
                    <a:latin typeface="+mj-lt"/>
                    <a:ea typeface="Tahoma" pitchFamily="34" charset="0"/>
                    <a:cs typeface="Tahoma" pitchFamily="34" charset="0"/>
                  </a:rPr>
                  <a:t>λ</a:t>
                </a:r>
                <a:r>
                  <a:rPr lang="en-US" sz="2800" noProof="0" dirty="0" smtClean="0">
                    <a:latin typeface="+mj-lt"/>
                    <a:ea typeface="Tahoma" pitchFamily="34" charset="0"/>
                    <a:cs typeface="Tahoma" pitchFamily="34" charset="0"/>
                  </a:rPr>
                  <a:t>c</a:t>
                </a: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 ≈ waveguide</a:t>
                </a:r>
                <a:r>
                  <a:rPr kumimoji="0" lang="en-US" sz="2800" b="0" i="0" u="none" strike="noStrike" kern="1200" cap="none" spc="0" normalizeH="0" noProof="0" dirty="0" smtClean="0">
                    <a:ln>
                      <a:noFill/>
                    </a:ln>
                    <a:effectLst/>
                    <a:uLnTx/>
                    <a:uFillTx/>
                    <a:latin typeface="+mj-lt"/>
                    <a:ea typeface="Tahoma" pitchFamily="34" charset="0"/>
                    <a:cs typeface="Tahoma" pitchFamily="34" charset="0"/>
                  </a:rPr>
                  <a:t> dimension</a:t>
                </a: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/2)</a:t>
                </a:r>
              </a:p>
              <a:p>
                <a:pPr marL="0" marR="0" lvl="0" indent="0" algn="ctr" defTabSz="4075252"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j-lt"/>
                    <a:ea typeface="Tahoma" pitchFamily="34" charset="0"/>
                    <a:cs typeface="Tahoma" pitchFamily="34" charset="0"/>
                  </a:rPr>
                  <a:t> Typically, the higher the frequency the smaller the waveguide (Earth forms a waveguide resonant at ~7.83 Hz).</a:t>
                </a:r>
              </a:p>
            </p:txBody>
          </p:sp>
          <p:grpSp>
            <p:nvGrpSpPr>
              <p:cNvPr id="63" name="Group 62"/>
              <p:cNvGrpSpPr/>
              <p:nvPr/>
            </p:nvGrpSpPr>
            <p:grpSpPr>
              <a:xfrm>
                <a:off x="1636739" y="24650784"/>
                <a:ext cx="9733261" cy="6972215"/>
                <a:chOff x="14057339" y="8606576"/>
                <a:chExt cx="9733261" cy="6972215"/>
              </a:xfrm>
            </p:grpSpPr>
            <p:sp>
              <p:nvSpPr>
                <p:cNvPr id="64" name="Title 1"/>
                <p:cNvSpPr txBox="1">
                  <a:spLocks/>
                </p:cNvSpPr>
                <p:nvPr/>
              </p:nvSpPr>
              <p:spPr>
                <a:xfrm>
                  <a:off x="15011400" y="8606576"/>
                  <a:ext cx="8229600" cy="914400"/>
                </a:xfrm>
                <a:prstGeom prst="rect">
                  <a:avLst/>
                </a:prstGeom>
              </p:spPr>
              <p:txBody>
                <a:bodyPr vert="horz" lIns="407526" tIns="203763" rIns="407526" bIns="203763" rtlCol="0" anchor="ctr">
                  <a:normAutofit/>
                </a:bodyPr>
                <a:lstStyle/>
                <a:p>
                  <a:pPr marL="0" marR="0" lvl="0" indent="0" algn="ctr" defTabSz="4075252"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Mimicking an Interferometer</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66" name="TextBox 65"/>
                <p:cNvSpPr txBox="1"/>
                <p:nvPr/>
              </p:nvSpPr>
              <p:spPr>
                <a:xfrm>
                  <a:off x="14057339" y="13492051"/>
                  <a:ext cx="9733261" cy="2086740"/>
                </a:xfrm>
                <a:prstGeom prst="rect">
                  <a:avLst/>
                </a:prstGeom>
                <a:noFill/>
              </p:spPr>
              <p:txBody>
                <a:bodyPr wrap="square" rtlCol="0">
                  <a:spAutoFit/>
                </a:bodyPr>
                <a:lstStyle/>
                <a:p>
                  <a:pPr algn="ctr"/>
                  <a:r>
                    <a:rPr lang="en-US" sz="2800" b="1" dirty="0" smtClean="0">
                      <a:latin typeface="Calibri"/>
                    </a:rPr>
                    <a:t>d</a:t>
                  </a:r>
                  <a:r>
                    <a:rPr lang="en-US" sz="2800" dirty="0" smtClean="0">
                      <a:latin typeface="Calibri"/>
                    </a:rPr>
                    <a:t> = Optical path difference between the Movable Mirror and the Fixed Mirror = </a:t>
                  </a:r>
                  <a:r>
                    <a:rPr lang="el-GR" sz="2800" b="1" dirty="0" smtClean="0">
                      <a:latin typeface="Calibri"/>
                    </a:rPr>
                    <a:t>δ</a:t>
                  </a:r>
                  <a:r>
                    <a:rPr lang="en-US" sz="2800" dirty="0" smtClean="0">
                      <a:latin typeface="Calibri"/>
                    </a:rPr>
                    <a:t> = </a:t>
                  </a:r>
                  <a:r>
                    <a:rPr lang="en-US" sz="2800" dirty="0" smtClean="0"/>
                    <a:t>2d (</a:t>
                  </a:r>
                  <a:r>
                    <a:rPr lang="en-US" sz="2800" i="1" dirty="0" smtClean="0"/>
                    <a:t>Also called Retardation)</a:t>
                  </a:r>
                  <a:endParaRPr lang="en-US" sz="2800" b="1" dirty="0" smtClean="0"/>
                </a:p>
                <a:p>
                  <a:pPr algn="ctr">
                    <a:buFont typeface="Arial" pitchFamily="34" charset="0"/>
                    <a:buChar char="•"/>
                  </a:pPr>
                  <a:r>
                    <a:rPr lang="en-US" sz="2800" b="1" dirty="0" smtClean="0">
                      <a:latin typeface="Calibri"/>
                    </a:rPr>
                    <a:t> Constructive Interference :</a:t>
                  </a:r>
                  <a:r>
                    <a:rPr lang="en-US" sz="2800" dirty="0" smtClean="0">
                      <a:latin typeface="Calibri"/>
                    </a:rPr>
                    <a:t> </a:t>
                  </a:r>
                  <a:r>
                    <a:rPr lang="el-GR" sz="2800" b="1" dirty="0" smtClean="0"/>
                    <a:t>δ</a:t>
                  </a:r>
                  <a:r>
                    <a:rPr lang="en-US" sz="2800" dirty="0" smtClean="0"/>
                    <a:t> = n</a:t>
                  </a:r>
                  <a:r>
                    <a:rPr lang="el-GR" sz="2800" dirty="0" smtClean="0">
                      <a:latin typeface="Calibri"/>
                    </a:rPr>
                    <a:t>λ</a:t>
                  </a:r>
                  <a:r>
                    <a:rPr lang="en-US" sz="2800" dirty="0" smtClean="0">
                      <a:latin typeface="Calibri"/>
                    </a:rPr>
                    <a:t> = 2d</a:t>
                  </a:r>
                </a:p>
                <a:p>
                  <a:pPr algn="ctr">
                    <a:buFont typeface="Arial" pitchFamily="34" charset="0"/>
                    <a:buChar char="•"/>
                  </a:pPr>
                  <a:r>
                    <a:rPr lang="en-US" sz="2800" b="1" dirty="0" smtClean="0">
                      <a:latin typeface="Calibri"/>
                    </a:rPr>
                    <a:t> Destructive Interference : </a:t>
                  </a:r>
                  <a:r>
                    <a:rPr lang="el-GR" sz="2800" b="1" dirty="0" smtClean="0"/>
                    <a:t>δ</a:t>
                  </a:r>
                  <a:r>
                    <a:rPr lang="en-US" sz="2800" b="1" dirty="0" smtClean="0"/>
                    <a:t> </a:t>
                  </a:r>
                  <a:r>
                    <a:rPr lang="en-US" sz="2800" dirty="0" smtClean="0"/>
                    <a:t>= </a:t>
                  </a:r>
                  <a:r>
                    <a:rPr lang="el-GR" sz="2800" dirty="0" smtClean="0"/>
                    <a:t>λ</a:t>
                  </a:r>
                  <a:r>
                    <a:rPr lang="en-US" sz="2800" smtClean="0"/>
                    <a:t>/2 = 2d</a:t>
                  </a:r>
                  <a:endParaRPr lang="en-US" sz="2800" dirty="0" smtClean="0"/>
                </a:p>
                <a:p>
                  <a:pPr algn="ctr">
                    <a:buFont typeface="Arial" pitchFamily="34" charset="0"/>
                    <a:buChar char="•"/>
                  </a:pPr>
                  <a:r>
                    <a:rPr lang="en-US" sz="2800" b="1" dirty="0" smtClean="0"/>
                    <a:t> All other values of </a:t>
                  </a:r>
                  <a:r>
                    <a:rPr lang="el-GR" sz="2800" b="1" dirty="0" smtClean="0"/>
                    <a:t>δ</a:t>
                  </a:r>
                  <a:r>
                    <a:rPr lang="en-US" sz="2800" b="1" dirty="0" smtClean="0"/>
                    <a:t> :</a:t>
                  </a:r>
                  <a:r>
                    <a:rPr lang="en-US" sz="2800" dirty="0" smtClean="0"/>
                    <a:t> Fully samples the </a:t>
                  </a:r>
                  <a:r>
                    <a:rPr lang="en-US" sz="2800" dirty="0" err="1" smtClean="0"/>
                    <a:t>interferogram</a:t>
                  </a:r>
                  <a:r>
                    <a:rPr lang="en-US" sz="2800" dirty="0" smtClean="0"/>
                    <a:t>.</a:t>
                  </a:r>
                  <a:endParaRPr lang="en-US" sz="2800" b="1" dirty="0"/>
                </a:p>
              </p:txBody>
            </p:sp>
          </p:grpSp>
        </p:grpSp>
        <p:pic>
          <p:nvPicPr>
            <p:cNvPr id="2" name="Picture 2" descr="C:\Users\Tony\Desktop\Mzi.jpg"/>
            <p:cNvPicPr>
              <a:picLocks noChangeAspect="1" noChangeArrowheads="1"/>
            </p:cNvPicPr>
            <p:nvPr/>
          </p:nvPicPr>
          <p:blipFill>
            <a:blip r:embed="rId6" cstate="print"/>
            <a:srcRect/>
            <a:stretch>
              <a:fillRect/>
            </a:stretch>
          </p:blipFill>
          <p:spPr bwMode="auto">
            <a:xfrm>
              <a:off x="3219450" y="25298400"/>
              <a:ext cx="6991350" cy="4057650"/>
            </a:xfrm>
            <a:prstGeom prst="rect">
              <a:avLst/>
            </a:prstGeom>
            <a:noFill/>
          </p:spPr>
        </p:pic>
      </p:grpSp>
      <p:grpSp>
        <p:nvGrpSpPr>
          <p:cNvPr id="77" name="Group 76"/>
          <p:cNvGrpSpPr/>
          <p:nvPr/>
        </p:nvGrpSpPr>
        <p:grpSpPr>
          <a:xfrm>
            <a:off x="13636507" y="6096000"/>
            <a:ext cx="23853893" cy="12707659"/>
            <a:chOff x="12573000" y="6494742"/>
            <a:chExt cx="24612600" cy="12707659"/>
          </a:xfrm>
        </p:grpSpPr>
        <p:grpSp>
          <p:nvGrpSpPr>
            <p:cNvPr id="76" name="Group 75"/>
            <p:cNvGrpSpPr/>
            <p:nvPr/>
          </p:nvGrpSpPr>
          <p:grpSpPr>
            <a:xfrm>
              <a:off x="12573000" y="6494742"/>
              <a:ext cx="24612600" cy="12707659"/>
              <a:chOff x="12725400" y="7312807"/>
              <a:chExt cx="24612600" cy="11203794"/>
            </a:xfrm>
          </p:grpSpPr>
          <p:grpSp>
            <p:nvGrpSpPr>
              <p:cNvPr id="75" name="Group 74"/>
              <p:cNvGrpSpPr/>
              <p:nvPr/>
            </p:nvGrpSpPr>
            <p:grpSpPr>
              <a:xfrm>
                <a:off x="12725400" y="7312807"/>
                <a:ext cx="24612600" cy="11203794"/>
                <a:chOff x="12725400" y="7312807"/>
                <a:chExt cx="24612600" cy="11203794"/>
              </a:xfrm>
            </p:grpSpPr>
            <p:sp>
              <p:nvSpPr>
                <p:cNvPr id="10" name="Rectangle 9"/>
                <p:cNvSpPr/>
                <p:nvPr/>
              </p:nvSpPr>
              <p:spPr>
                <a:xfrm>
                  <a:off x="12725400" y="8237717"/>
                  <a:ext cx="24612600" cy="10278884"/>
                </a:xfrm>
                <a:prstGeom prst="rect">
                  <a:avLst/>
                </a:prstGeom>
                <a:solidFill>
                  <a:schemeClr val="bg1"/>
                </a:solidFill>
                <a:ln w="152400"/>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anchor="ctr" anchorCtr="1"/>
                <a:lstStyle/>
                <a:p>
                  <a:pPr algn="ctr">
                    <a:defRPr/>
                  </a:pPr>
                  <a:endParaRPr lang="en-US" sz="4300" b="1" dirty="0">
                    <a:solidFill>
                      <a:schemeClr val="tx1"/>
                    </a:solidFill>
                  </a:endParaRPr>
                </a:p>
              </p:txBody>
            </p:sp>
            <p:sp>
              <p:nvSpPr>
                <p:cNvPr id="19" name="TextBox 18"/>
                <p:cNvSpPr txBox="1"/>
                <p:nvPr/>
              </p:nvSpPr>
              <p:spPr>
                <a:xfrm>
                  <a:off x="21107400" y="7312807"/>
                  <a:ext cx="7467600" cy="1126456"/>
                </a:xfrm>
                <a:prstGeom prst="rect">
                  <a:avLst/>
                </a:prstGeom>
                <a:noFill/>
              </p:spPr>
              <p:txBody>
                <a:bodyPr wrap="square" lIns="79242" tIns="39621" rIns="79242" bIns="39621" rtlCol="0">
                  <a:spAutoFit/>
                </a:bodyPr>
                <a:lstStyle/>
                <a:p>
                  <a:pPr algn="ctr"/>
                  <a:r>
                    <a:rPr lang="en-US" sz="6800" dirty="0" smtClean="0"/>
                    <a:t>Method</a:t>
                  </a:r>
                  <a:endParaRPr lang="en-US" sz="6800" dirty="0"/>
                </a:p>
              </p:txBody>
            </p:sp>
            <p:sp>
              <p:nvSpPr>
                <p:cNvPr id="58" name="Title 1"/>
                <p:cNvSpPr txBox="1">
                  <a:spLocks/>
                </p:cNvSpPr>
                <p:nvPr/>
              </p:nvSpPr>
              <p:spPr>
                <a:xfrm>
                  <a:off x="24522345" y="7870288"/>
                  <a:ext cx="12420600" cy="1711073"/>
                </a:xfrm>
                <a:prstGeom prst="rect">
                  <a:avLst/>
                </a:prstGeom>
              </p:spPr>
              <p:txBody>
                <a:bodyPr vert="horz" lIns="407526" tIns="203763" rIns="407526" bIns="203763" rtlCol="0" anchor="ctr">
                  <a:normAutofit/>
                </a:bodyPr>
                <a:lstStyle/>
                <a:p>
                  <a:pPr marL="0" marR="0" lvl="0" indent="0" algn="ctr" defTabSz="4075252" rtl="0" eaLnBrk="1" fontAlgn="auto" latinLnBrk="0" hangingPunct="1">
                    <a:lnSpc>
                      <a:spcPct val="100000"/>
                    </a:lnSpc>
                    <a:spcBef>
                      <a:spcPct val="0"/>
                    </a:spcBef>
                    <a:spcAft>
                      <a:spcPts val="0"/>
                    </a:spcAft>
                    <a:buClrTx/>
                    <a:buSzTx/>
                    <a:buFontTx/>
                    <a:buNone/>
                    <a:tabLst/>
                    <a:defRPr/>
                  </a:pPr>
                  <a:r>
                    <a:rPr lang="en-US" sz="3800" dirty="0" smtClean="0">
                      <a:latin typeface="+mj-lt"/>
                      <a:ea typeface="+mj-ea"/>
                      <a:cs typeface="+mj-cs"/>
                    </a:rPr>
                    <a:t>Transmission Testing</a:t>
                  </a: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59" name="Title 1"/>
                <p:cNvSpPr txBox="1">
                  <a:spLocks/>
                </p:cNvSpPr>
                <p:nvPr/>
              </p:nvSpPr>
              <p:spPr>
                <a:xfrm>
                  <a:off x="12888124" y="7984629"/>
                  <a:ext cx="12192000" cy="1376424"/>
                </a:xfrm>
                <a:prstGeom prst="rect">
                  <a:avLst/>
                </a:prstGeom>
              </p:spPr>
              <p:txBody>
                <a:bodyPr vert="horz" lIns="407526" tIns="203763" rIns="407526" bIns="203763" rtlCol="0" anchor="ctr">
                  <a:noAutofit/>
                </a:bodyPr>
                <a:lstStyle/>
                <a:p>
                  <a:pPr marL="0" marR="0" lvl="0" indent="0" algn="ctr" defTabSz="4075252" rtl="0" eaLnBrk="1" fontAlgn="auto" latinLnBrk="0" hangingPunct="1">
                    <a:lnSpc>
                      <a:spcPct val="100000"/>
                    </a:lnSpc>
                    <a:spcBef>
                      <a:spcPct val="0"/>
                    </a:spcBef>
                    <a:spcAft>
                      <a:spcPts val="0"/>
                    </a:spcAft>
                    <a:buClrTx/>
                    <a:buSzTx/>
                    <a:buFontTx/>
                    <a:buNone/>
                    <a:tabLst/>
                    <a:defRPr/>
                  </a:pPr>
                  <a:r>
                    <a:rPr lang="en-US" sz="3800" dirty="0" smtClean="0">
                      <a:latin typeface="+mj-lt"/>
                      <a:ea typeface="+mj-ea"/>
                      <a:cs typeface="+mj-cs"/>
                    </a:rPr>
                    <a:t>Waveguide Structure</a:t>
                  </a: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grpSp>
          <p:sp>
            <p:nvSpPr>
              <p:cNvPr id="71" name="TextBox 70"/>
              <p:cNvSpPr txBox="1"/>
              <p:nvPr/>
            </p:nvSpPr>
            <p:spPr>
              <a:xfrm>
                <a:off x="14097000" y="17552188"/>
                <a:ext cx="9677400" cy="786925"/>
              </a:xfrm>
              <a:prstGeom prst="rect">
                <a:avLst/>
              </a:prstGeom>
              <a:noFill/>
            </p:spPr>
            <p:txBody>
              <a:bodyPr wrap="square" rtlCol="0">
                <a:spAutoFit/>
              </a:bodyPr>
              <a:lstStyle/>
              <a:p>
                <a:r>
                  <a:rPr lang="en-US" sz="2600" b="1" dirty="0" smtClean="0"/>
                  <a:t>Figure 2.</a:t>
                </a:r>
                <a:r>
                  <a:rPr lang="en-US" sz="2600" dirty="0" smtClean="0"/>
                  <a:t> Shows multiple waveguide geometries involved in the constructing an interferometer.</a:t>
                </a:r>
                <a:endParaRPr lang="en-US" sz="2600" dirty="0"/>
              </a:p>
            </p:txBody>
          </p:sp>
          <p:sp>
            <p:nvSpPr>
              <p:cNvPr id="73" name="TextBox 72"/>
              <p:cNvSpPr txBox="1"/>
              <p:nvPr/>
            </p:nvSpPr>
            <p:spPr>
              <a:xfrm>
                <a:off x="26723807" y="17600667"/>
                <a:ext cx="8991600" cy="461300"/>
              </a:xfrm>
              <a:prstGeom prst="rect">
                <a:avLst/>
              </a:prstGeom>
              <a:noFill/>
            </p:spPr>
            <p:txBody>
              <a:bodyPr wrap="square" rtlCol="0">
                <a:spAutoFit/>
              </a:bodyPr>
              <a:lstStyle/>
              <a:p>
                <a:r>
                  <a:rPr lang="en-US" sz="2800" b="1" dirty="0" smtClean="0"/>
                  <a:t>Figure 3</a:t>
                </a:r>
                <a:r>
                  <a:rPr lang="en-US" sz="2800" dirty="0" smtClean="0"/>
                  <a:t>. Schematic  of the optical bench components.</a:t>
                </a:r>
                <a:endParaRPr lang="en-US" sz="2800" dirty="0"/>
              </a:p>
            </p:txBody>
          </p:sp>
          <p:sp>
            <p:nvSpPr>
              <p:cNvPr id="70" name="TextBox 69"/>
              <p:cNvSpPr txBox="1"/>
              <p:nvPr/>
            </p:nvSpPr>
            <p:spPr>
              <a:xfrm>
                <a:off x="14020800" y="13864825"/>
                <a:ext cx="9906000" cy="1139684"/>
              </a:xfrm>
              <a:prstGeom prst="rect">
                <a:avLst/>
              </a:prstGeom>
              <a:noFill/>
            </p:spPr>
            <p:txBody>
              <a:bodyPr wrap="square" rtlCol="0">
                <a:spAutoFit/>
              </a:bodyPr>
              <a:lstStyle/>
              <a:p>
                <a:r>
                  <a:rPr lang="en-US" sz="2600" b="1" dirty="0" smtClean="0"/>
                  <a:t>Figure 1</a:t>
                </a:r>
                <a:r>
                  <a:rPr lang="en-US" sz="2600" dirty="0" smtClean="0"/>
                  <a:t>. Front View: Zoomed in view showing the entry point of the waveguide for the injected EM signal. Also, the figure illustrates the materials of which the waveguide is composed. </a:t>
                </a:r>
                <a:endParaRPr lang="en-US" sz="2600" dirty="0"/>
              </a:p>
            </p:txBody>
          </p:sp>
        </p:grpSp>
        <p:pic>
          <p:nvPicPr>
            <p:cNvPr id="1030" name="Picture 6"/>
            <p:cNvPicPr>
              <a:picLocks noChangeAspect="1" noChangeArrowheads="1"/>
            </p:cNvPicPr>
            <p:nvPr/>
          </p:nvPicPr>
          <p:blipFill>
            <a:blip r:embed="rId7" cstate="print"/>
            <a:srcRect/>
            <a:stretch>
              <a:fillRect/>
            </a:stretch>
          </p:blipFill>
          <p:spPr bwMode="auto">
            <a:xfrm>
              <a:off x="14097000" y="15420212"/>
              <a:ext cx="9144000" cy="2639188"/>
            </a:xfrm>
            <a:prstGeom prst="rect">
              <a:avLst/>
            </a:prstGeom>
            <a:noFill/>
            <a:ln w="9525">
              <a:noFill/>
              <a:miter lim="800000"/>
              <a:headEnd/>
              <a:tailEnd/>
            </a:ln>
          </p:spPr>
        </p:pic>
      </p:grpSp>
      <p:pic>
        <p:nvPicPr>
          <p:cNvPr id="1034" name="Picture 10"/>
          <p:cNvPicPr>
            <a:picLocks noChangeAspect="1" noChangeArrowheads="1"/>
          </p:cNvPicPr>
          <p:nvPr/>
        </p:nvPicPr>
        <p:blipFill>
          <a:blip r:embed="rId8" cstate="print"/>
          <a:srcRect/>
          <a:stretch>
            <a:fillRect/>
          </a:stretch>
        </p:blipFill>
        <p:spPr bwMode="auto">
          <a:xfrm>
            <a:off x="3124200" y="21766854"/>
            <a:ext cx="7924799" cy="2845746"/>
          </a:xfrm>
          <a:prstGeom prst="rect">
            <a:avLst/>
          </a:prstGeom>
          <a:noFill/>
          <a:ln w="9525">
            <a:noFill/>
            <a:miter lim="800000"/>
            <a:headEnd/>
            <a:tailEnd/>
          </a:ln>
        </p:spPr>
      </p:pic>
      <p:pic>
        <p:nvPicPr>
          <p:cNvPr id="1037" name="Picture 13" descr="C:\Users\Tony\Desktop\NASA\NASA_poster images\Ray trace_42_13_135.jpg"/>
          <p:cNvPicPr>
            <a:picLocks noChangeAspect="1" noChangeArrowheads="1"/>
          </p:cNvPicPr>
          <p:nvPr/>
        </p:nvPicPr>
        <p:blipFill>
          <a:blip r:embed="rId9" cstate="print"/>
          <a:srcRect l="5333" r="5333"/>
          <a:stretch>
            <a:fillRect/>
          </a:stretch>
        </p:blipFill>
        <p:spPr bwMode="auto">
          <a:xfrm>
            <a:off x="25450800" y="23012400"/>
            <a:ext cx="6172200" cy="5457962"/>
          </a:xfrm>
          <a:prstGeom prst="rect">
            <a:avLst/>
          </a:prstGeom>
          <a:noFill/>
        </p:spPr>
      </p:pic>
      <p:cxnSp>
        <p:nvCxnSpPr>
          <p:cNvPr id="80" name="Straight Arrow Connector 79"/>
          <p:cNvCxnSpPr/>
          <p:nvPr/>
        </p:nvCxnSpPr>
        <p:spPr>
          <a:xfrm flipV="1">
            <a:off x="47269084" y="6851036"/>
            <a:ext cx="785078" cy="2940664"/>
          </a:xfrm>
          <a:prstGeom prst="straightConnector1">
            <a:avLst/>
          </a:prstGeom>
          <a:ln w="63500" cmpd="sng">
            <a:noFill/>
            <a:tailEnd type="arrow"/>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24917400" y="7924800"/>
            <a:ext cx="12039600" cy="9906000"/>
            <a:chOff x="38404800" y="8077200"/>
            <a:chExt cx="9144000" cy="6858000"/>
          </a:xfrm>
        </p:grpSpPr>
        <p:pic>
          <p:nvPicPr>
            <p:cNvPr id="1038" name="Picture 14" descr="C:\Users\Tony\Desktop\NASA\NASA_poster images\optical_bench.jpg"/>
            <p:cNvPicPr>
              <a:picLocks noChangeAspect="1" noChangeArrowheads="1"/>
            </p:cNvPicPr>
            <p:nvPr/>
          </p:nvPicPr>
          <p:blipFill>
            <a:blip r:embed="rId10" cstate="print"/>
            <a:srcRect/>
            <a:stretch>
              <a:fillRect/>
            </a:stretch>
          </p:blipFill>
          <p:spPr bwMode="auto">
            <a:xfrm>
              <a:off x="38404800" y="8077200"/>
              <a:ext cx="9144000" cy="6858000"/>
            </a:xfrm>
            <a:prstGeom prst="rect">
              <a:avLst/>
            </a:prstGeom>
            <a:noFill/>
          </p:spPr>
        </p:pic>
        <p:sp>
          <p:nvSpPr>
            <p:cNvPr id="96" name="Rectangle 95"/>
            <p:cNvSpPr/>
            <p:nvPr/>
          </p:nvSpPr>
          <p:spPr>
            <a:xfrm>
              <a:off x="39090600" y="9067800"/>
              <a:ext cx="167639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Detector</a:t>
              </a:r>
              <a:endParaRPr lang="en-US" sz="3000" b="1" dirty="0">
                <a:solidFill>
                  <a:srgbClr val="FF0000"/>
                </a:solidFill>
              </a:endParaRPr>
            </a:p>
          </p:txBody>
        </p:sp>
        <p:cxnSp>
          <p:nvCxnSpPr>
            <p:cNvPr id="98" name="Straight Arrow Connector 97"/>
            <p:cNvCxnSpPr/>
            <p:nvPr/>
          </p:nvCxnSpPr>
          <p:spPr>
            <a:xfrm>
              <a:off x="39776400" y="9601200"/>
              <a:ext cx="1447800" cy="6858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41148001" y="8610600"/>
              <a:ext cx="1600200" cy="990600"/>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Focusing Beam</a:t>
              </a:r>
              <a:endParaRPr lang="en-US" sz="3000" b="1" dirty="0">
                <a:solidFill>
                  <a:srgbClr val="FF0000"/>
                </a:solidFill>
              </a:endParaRPr>
            </a:p>
          </p:txBody>
        </p:sp>
        <p:cxnSp>
          <p:nvCxnSpPr>
            <p:cNvPr id="103" name="Straight Arrow Connector 102"/>
            <p:cNvCxnSpPr>
              <a:stCxn id="102" idx="2"/>
            </p:cNvCxnSpPr>
            <p:nvPr/>
          </p:nvCxnSpPr>
          <p:spPr>
            <a:xfrm flipH="1">
              <a:off x="41833800" y="9601200"/>
              <a:ext cx="114301" cy="6858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9471600" y="11201400"/>
              <a:ext cx="2006285" cy="1273278"/>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Beam Collimator</a:t>
              </a:r>
              <a:endParaRPr lang="en-US" sz="3000" b="1" dirty="0">
                <a:solidFill>
                  <a:srgbClr val="FF0000"/>
                </a:solidFill>
              </a:endParaRPr>
            </a:p>
          </p:txBody>
        </p:sp>
        <p:cxnSp>
          <p:nvCxnSpPr>
            <p:cNvPr id="106" name="Straight Arrow Connector 105"/>
            <p:cNvCxnSpPr/>
            <p:nvPr/>
          </p:nvCxnSpPr>
          <p:spPr>
            <a:xfrm flipV="1">
              <a:off x="40995600" y="10515600"/>
              <a:ext cx="1066800" cy="10668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2672001" y="9296400"/>
              <a:ext cx="2057399" cy="609600"/>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Waveguide</a:t>
              </a:r>
              <a:endParaRPr lang="en-US" sz="3000" b="1" dirty="0">
                <a:solidFill>
                  <a:srgbClr val="FF0000"/>
                </a:solidFill>
              </a:endParaRPr>
            </a:p>
          </p:txBody>
        </p:sp>
        <p:cxnSp>
          <p:nvCxnSpPr>
            <p:cNvPr id="111" name="Straight Arrow Connector 110"/>
            <p:cNvCxnSpPr/>
            <p:nvPr/>
          </p:nvCxnSpPr>
          <p:spPr>
            <a:xfrm flipH="1">
              <a:off x="42443400" y="9677400"/>
              <a:ext cx="395054" cy="6096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41376600" y="12573000"/>
              <a:ext cx="1600200" cy="990600"/>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Focusing Beam</a:t>
              </a:r>
              <a:endParaRPr lang="en-US" sz="3000" b="1" dirty="0">
                <a:solidFill>
                  <a:srgbClr val="FF0000"/>
                </a:solidFill>
              </a:endParaRPr>
            </a:p>
          </p:txBody>
        </p:sp>
        <p:cxnSp>
          <p:nvCxnSpPr>
            <p:cNvPr id="114" name="Straight Arrow Connector 113"/>
            <p:cNvCxnSpPr>
              <a:stCxn id="113" idx="0"/>
            </p:cNvCxnSpPr>
            <p:nvPr/>
          </p:nvCxnSpPr>
          <p:spPr>
            <a:xfrm flipV="1">
              <a:off x="42176700" y="10820400"/>
              <a:ext cx="495300" cy="17526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2443400" y="11223522"/>
              <a:ext cx="2006285" cy="1273278"/>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Beam Collimator</a:t>
              </a:r>
              <a:endParaRPr lang="en-US" sz="3000" b="1" dirty="0">
                <a:solidFill>
                  <a:srgbClr val="FF0000"/>
                </a:solidFill>
              </a:endParaRPr>
            </a:p>
          </p:txBody>
        </p:sp>
        <p:cxnSp>
          <p:nvCxnSpPr>
            <p:cNvPr id="120" name="Straight Arrow Connector 119"/>
            <p:cNvCxnSpPr/>
            <p:nvPr/>
          </p:nvCxnSpPr>
          <p:spPr>
            <a:xfrm flipV="1">
              <a:off x="43510200" y="10744200"/>
              <a:ext cx="304800" cy="6858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3434000" y="12649200"/>
              <a:ext cx="2006285" cy="1273278"/>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8 </a:t>
              </a:r>
              <a:r>
                <a:rPr lang="el-GR" sz="3000" b="1" dirty="0" smtClean="0">
                  <a:solidFill>
                    <a:srgbClr val="FF0000"/>
                  </a:solidFill>
                  <a:latin typeface="Calibri"/>
                </a:rPr>
                <a:t>μ</a:t>
              </a:r>
              <a:r>
                <a:rPr lang="en-US" sz="3000" b="1" dirty="0" smtClean="0">
                  <a:solidFill>
                    <a:srgbClr val="FF0000"/>
                  </a:solidFill>
                  <a:latin typeface="Calibri"/>
                </a:rPr>
                <a:t>m – 12 </a:t>
              </a:r>
              <a:r>
                <a:rPr lang="el-GR" sz="3000" b="1" dirty="0" smtClean="0">
                  <a:solidFill>
                    <a:srgbClr val="FF0000"/>
                  </a:solidFill>
                </a:rPr>
                <a:t>μ</a:t>
              </a:r>
              <a:r>
                <a:rPr lang="en-US" sz="3000" b="1" dirty="0" smtClean="0">
                  <a:solidFill>
                    <a:srgbClr val="FF0000"/>
                  </a:solidFill>
                </a:rPr>
                <a:t>m Filter</a:t>
              </a:r>
              <a:endParaRPr lang="en-US" sz="3000" b="1" dirty="0">
                <a:solidFill>
                  <a:srgbClr val="FF0000"/>
                </a:solidFill>
              </a:endParaRPr>
            </a:p>
          </p:txBody>
        </p:sp>
        <p:cxnSp>
          <p:nvCxnSpPr>
            <p:cNvPr id="123" name="Straight Arrow Connector 122"/>
            <p:cNvCxnSpPr/>
            <p:nvPr/>
          </p:nvCxnSpPr>
          <p:spPr>
            <a:xfrm flipV="1">
              <a:off x="44500800" y="10896600"/>
              <a:ext cx="76200" cy="1981200"/>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5110400" y="10058400"/>
              <a:ext cx="2006285" cy="1273278"/>
            </a:xfrm>
            <a:prstGeom prst="rect">
              <a:avLst/>
            </a:prstGeom>
            <a:no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Blackbody</a:t>
              </a:r>
              <a:endParaRPr lang="en-US" sz="3000" b="1" dirty="0">
                <a:solidFill>
                  <a:srgbClr val="FF0000"/>
                </a:solidFill>
              </a:endParaRPr>
            </a:p>
          </p:txBody>
        </p:sp>
      </p:grpSp>
      <p:pic>
        <p:nvPicPr>
          <p:cNvPr id="1039" name="Picture 15" descr="C:\Users\Tony\Desktop\NASA\NASA_poster images\Bitmap.jpg"/>
          <p:cNvPicPr>
            <a:picLocks noChangeAspect="1" noChangeArrowheads="1"/>
          </p:cNvPicPr>
          <p:nvPr/>
        </p:nvPicPr>
        <p:blipFill>
          <a:blip r:embed="rId11" cstate="print"/>
          <a:srcRect l="-4651" t="12865" b="9942"/>
          <a:stretch>
            <a:fillRect/>
          </a:stretch>
        </p:blipFill>
        <p:spPr bwMode="auto">
          <a:xfrm>
            <a:off x="33299400" y="23088600"/>
            <a:ext cx="2438400" cy="5410200"/>
          </a:xfrm>
          <a:prstGeom prst="rect">
            <a:avLst/>
          </a:prstGeom>
          <a:noFill/>
        </p:spPr>
      </p:pic>
      <p:pic>
        <p:nvPicPr>
          <p:cNvPr id="1040" name="Picture 16"/>
          <p:cNvPicPr>
            <a:picLocks noChangeAspect="1" noChangeArrowheads="1"/>
          </p:cNvPicPr>
          <p:nvPr/>
        </p:nvPicPr>
        <p:blipFill>
          <a:blip r:embed="rId12" cstate="print"/>
          <a:srcRect/>
          <a:stretch>
            <a:fillRect/>
          </a:stretch>
        </p:blipFill>
        <p:spPr bwMode="auto">
          <a:xfrm>
            <a:off x="14554200" y="8077200"/>
            <a:ext cx="9372600" cy="5390459"/>
          </a:xfrm>
          <a:prstGeom prst="rect">
            <a:avLst/>
          </a:prstGeom>
          <a:noFill/>
          <a:ln w="9525">
            <a:noFill/>
            <a:miter lim="800000"/>
            <a:headEnd/>
            <a:tailEnd/>
          </a:ln>
        </p:spPr>
      </p:pic>
      <p:grpSp>
        <p:nvGrpSpPr>
          <p:cNvPr id="72" name="Group 71"/>
          <p:cNvGrpSpPr/>
          <p:nvPr/>
        </p:nvGrpSpPr>
        <p:grpSpPr>
          <a:xfrm>
            <a:off x="1066800" y="6071950"/>
            <a:ext cx="11963400" cy="10311049"/>
            <a:chOff x="1371600" y="6148151"/>
            <a:chExt cx="11963400" cy="10311049"/>
          </a:xfrm>
        </p:grpSpPr>
        <p:grpSp>
          <p:nvGrpSpPr>
            <p:cNvPr id="74" name="Group 73"/>
            <p:cNvGrpSpPr/>
            <p:nvPr/>
          </p:nvGrpSpPr>
          <p:grpSpPr>
            <a:xfrm>
              <a:off x="1371600" y="6148151"/>
              <a:ext cx="11963400" cy="10311049"/>
              <a:chOff x="1564640" y="7409475"/>
              <a:chExt cx="10322559" cy="9342406"/>
            </a:xfrm>
          </p:grpSpPr>
          <p:sp>
            <p:nvSpPr>
              <p:cNvPr id="8" name="Rectangle 7"/>
              <p:cNvSpPr/>
              <p:nvPr/>
            </p:nvSpPr>
            <p:spPr>
              <a:xfrm>
                <a:off x="1564640" y="8351520"/>
                <a:ext cx="10322559" cy="8400361"/>
              </a:xfrm>
              <a:prstGeom prst="rect">
                <a:avLst/>
              </a:prstGeom>
              <a:solidFill>
                <a:schemeClr val="bg1"/>
              </a:solidFill>
              <a:ln w="152400"/>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numCol="1" anchor="t" anchorCtr="1"/>
              <a:lstStyle/>
              <a:p>
                <a:pPr>
                  <a:defRPr/>
                </a:pPr>
                <a:endParaRPr lang="en-US" sz="2800" dirty="0" smtClean="0">
                  <a:solidFill>
                    <a:schemeClr val="tx1"/>
                  </a:solidFill>
                </a:endParaRPr>
              </a:p>
              <a:p>
                <a:pPr>
                  <a:defRPr/>
                </a:pPr>
                <a:r>
                  <a:rPr lang="en-US" sz="2800" dirty="0" smtClean="0">
                    <a:solidFill>
                      <a:schemeClr val="tx1"/>
                    </a:solidFill>
                  </a:rPr>
                  <a:t>A Fourier transform spectrometer is being developed using an ensemble of rectangular waveguides in a Mach-</a:t>
                </a:r>
                <a:r>
                  <a:rPr lang="en-US" sz="2800" dirty="0" err="1" smtClean="0">
                    <a:solidFill>
                      <a:schemeClr val="tx1"/>
                    </a:solidFill>
                  </a:rPr>
                  <a:t>Zehnder</a:t>
                </a:r>
                <a:r>
                  <a:rPr lang="en-US" sz="2800" dirty="0" smtClean="0">
                    <a:solidFill>
                      <a:schemeClr val="tx1"/>
                    </a:solidFill>
                  </a:rPr>
                  <a:t> configuration. Each waveguide channel has dimensions (10 – 100 </a:t>
                </a:r>
                <a:r>
                  <a:rPr lang="el-GR" sz="2800" dirty="0" smtClean="0">
                    <a:solidFill>
                      <a:schemeClr val="tx1"/>
                    </a:solidFill>
                    <a:latin typeface="Calibri"/>
                  </a:rPr>
                  <a:t>μ</a:t>
                </a:r>
                <a:r>
                  <a:rPr lang="en-US" sz="2800" dirty="0" smtClean="0">
                    <a:solidFill>
                      <a:schemeClr val="tx1"/>
                    </a:solidFill>
                  </a:rPr>
                  <a:t>m) – on the scale of the operating wavelength (10 </a:t>
                </a:r>
                <a:r>
                  <a:rPr lang="el-GR" sz="2800" dirty="0" smtClean="0">
                    <a:solidFill>
                      <a:schemeClr val="tx1"/>
                    </a:solidFill>
                  </a:rPr>
                  <a:t>μ</a:t>
                </a:r>
                <a:r>
                  <a:rPr lang="en-US" sz="2800" dirty="0" smtClean="0">
                    <a:solidFill>
                      <a:schemeClr val="tx1"/>
                    </a:solidFill>
                  </a:rPr>
                  <a:t>m). Currently, spectrometers for planetary exploration are bulky, expensive, and take a significant amount of time to fabricate. The proposed method for spectroscopy bares the possibility of reducing the cost, size, and fabrication time. Specifically, our immediate tasks involve measuring the transmission efficiency of the waveguide structures, improving micro-electromechanical  systems (MEMS) fabrication techniques,  and controlling the desired propagation mode. </a:t>
                </a:r>
                <a:endParaRPr lang="en-US" sz="2800" b="1" dirty="0">
                  <a:solidFill>
                    <a:schemeClr val="tx1"/>
                  </a:solidFill>
                </a:endParaRPr>
              </a:p>
            </p:txBody>
          </p:sp>
          <p:sp>
            <p:nvSpPr>
              <p:cNvPr id="17" name="TextBox 16"/>
              <p:cNvSpPr txBox="1"/>
              <p:nvPr/>
            </p:nvSpPr>
            <p:spPr>
              <a:xfrm>
                <a:off x="2915920" y="7409475"/>
                <a:ext cx="7467600" cy="1126456"/>
              </a:xfrm>
              <a:prstGeom prst="rect">
                <a:avLst/>
              </a:prstGeom>
              <a:noFill/>
            </p:spPr>
            <p:txBody>
              <a:bodyPr wrap="square" lIns="79242" tIns="39621" rIns="79242" bIns="39621" rtlCol="0">
                <a:spAutoFit/>
              </a:bodyPr>
              <a:lstStyle/>
              <a:p>
                <a:pPr algn="ctr"/>
                <a:r>
                  <a:rPr lang="en-US" sz="6800" dirty="0" smtClean="0"/>
                  <a:t>Abstract</a:t>
                </a:r>
                <a:endParaRPr lang="en-US" sz="6800" dirty="0"/>
              </a:p>
            </p:txBody>
          </p:sp>
        </p:grpSp>
        <p:pic>
          <p:nvPicPr>
            <p:cNvPr id="137" name="Picture 8" descr="C:\Users\Tony\Desktop\NASA\NASA_poster images\Tony-2012\DSCN3799.jpg"/>
            <p:cNvPicPr>
              <a:picLocks noChangeAspect="1" noChangeArrowheads="1"/>
            </p:cNvPicPr>
            <p:nvPr/>
          </p:nvPicPr>
          <p:blipFill>
            <a:blip r:embed="rId13" cstate="print"/>
            <a:srcRect/>
            <a:stretch>
              <a:fillRect/>
            </a:stretch>
          </p:blipFill>
          <p:spPr bwMode="auto">
            <a:xfrm>
              <a:off x="7391400" y="11506200"/>
              <a:ext cx="5715000" cy="4800600"/>
            </a:xfrm>
            <a:prstGeom prst="rect">
              <a:avLst/>
            </a:prstGeom>
            <a:noFill/>
          </p:spPr>
        </p:pic>
        <p:sp>
          <p:nvSpPr>
            <p:cNvPr id="139" name="TextBox 138"/>
            <p:cNvSpPr txBox="1"/>
            <p:nvPr/>
          </p:nvSpPr>
          <p:spPr>
            <a:xfrm>
              <a:off x="1371600" y="11398508"/>
              <a:ext cx="5943600" cy="4832092"/>
            </a:xfrm>
            <a:prstGeom prst="rect">
              <a:avLst/>
            </a:prstGeom>
            <a:noFill/>
          </p:spPr>
          <p:txBody>
            <a:bodyPr wrap="square" rtlCol="0">
              <a:spAutoFit/>
            </a:bodyPr>
            <a:lstStyle/>
            <a:p>
              <a:r>
                <a:rPr lang="en-US" sz="2800" dirty="0" smtClean="0"/>
                <a:t>A blackbody source with a 8-12 </a:t>
              </a:r>
              <a:r>
                <a:rPr lang="el-GR" sz="2800" dirty="0" smtClean="0"/>
                <a:t>μ</a:t>
              </a:r>
              <a:r>
                <a:rPr lang="en-US" sz="2800" dirty="0" smtClean="0"/>
                <a:t>m filter was used to illuminate the waveguides and a HgCdTe detector was used to detect the light transmitted through the waveguides. A MATLAB ray tracing code was used to verify the optimum coupling of light between the emitter, transport optics, and the waveguide.  Currently, we are in the process of characterizing waveguide transmission properties.</a:t>
              </a:r>
              <a:endParaRPr lang="en-US" sz="28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665</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Aguirre</dc:creator>
  <cp:lastModifiedBy>NYCCT</cp:lastModifiedBy>
  <cp:revision>106</cp:revision>
  <dcterms:created xsi:type="dcterms:W3CDTF">2012-07-14T20:27:01Z</dcterms:created>
  <dcterms:modified xsi:type="dcterms:W3CDTF">2012-09-07T18:30:16Z</dcterms:modified>
</cp:coreProperties>
</file>