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5" r:id="rId3"/>
    <p:sldId id="292" r:id="rId4"/>
    <p:sldId id="293" r:id="rId5"/>
    <p:sldId id="286" r:id="rId6"/>
    <p:sldId id="288" r:id="rId7"/>
    <p:sldId id="294" r:id="rId8"/>
    <p:sldId id="281" r:id="rId9"/>
    <p:sldId id="275" r:id="rId10"/>
    <p:sldId id="272" r:id="rId11"/>
    <p:sldId id="268" r:id="rId12"/>
    <p:sldId id="276" r:id="rId13"/>
    <p:sldId id="289" r:id="rId14"/>
    <p:sldId id="277" r:id="rId15"/>
    <p:sldId id="282" r:id="rId16"/>
    <p:sldId id="280" r:id="rId17"/>
    <p:sldId id="29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6600"/>
    <a:srgbClr val="30ECA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4" autoAdjust="0"/>
    <p:restoredTop sz="92254" autoAdjust="0"/>
  </p:normalViewPr>
  <p:slideViewPr>
    <p:cSldViewPr>
      <p:cViewPr>
        <p:scale>
          <a:sx n="70" d="100"/>
          <a:sy n="70" d="100"/>
        </p:scale>
        <p:origin x="-46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38FCFA-4E7F-48D8-AEC8-860AA9FF8B5E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6A9E652-3343-46C9-AD08-01B836F5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48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8CF6A8-CBB5-4E2D-8265-5499F7A7005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AGOSSA</a:t>
            </a:r>
          </a:p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41E35E-5AA3-43CA-99C6-516912C14F8C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TONY</a:t>
            </a: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BB7076-879F-4887-8FF9-8CF70D690827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AGOSSA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F4E618-3E88-451D-9168-9DD808B28D91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C6A18B-5A2B-43BB-80F0-03840F1E76BC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DF0A7-CCDD-41CA-B189-2F5FC6CF48C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Agossa</a:t>
            </a: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A6C351-FC6C-4F66-A6E7-015D6A8C467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Volcanoes</a:t>
            </a:r>
            <a:r>
              <a:rPr lang="en-US" baseline="0" dirty="0" smtClean="0"/>
              <a:t> and industrial emissions</a:t>
            </a: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D3200F-AC03-494C-B10D-2DB1FAB41E14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Agossa</a:t>
            </a: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B7FF8C-64C8-4E52-94DB-BD83BD2F831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Tony</a:t>
            </a: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4E2317-6180-4C62-94C6-66FB487C3288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AGOSSA</a:t>
            </a: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5FC056-2A26-4113-A5DC-1EB67C5815C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TONY</a:t>
            </a: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F1BACE-ADA6-4860-82B8-0323E1DE7ED2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TONY</a:t>
            </a: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D59B91-E2EF-421A-8F5B-B7099BDD914D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AGOSSA</a:t>
            </a: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0DC750-523D-4BDE-A08F-F27518987A05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A611E-0D58-4155-8737-A17F94636692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F589E-DCAC-4118-8F7F-C8450064B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BD95D-046F-4A5A-8250-528FD464254A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3E164-14E6-4580-832A-6F0804959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C9CD6-FE7F-49E1-9A2D-0E1B0ACC9BD0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0EC2-58E3-4A34-8303-02A17ABF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F843B-A6C9-45F6-84EC-206EE2B96707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BC51F-7A75-4CC1-B265-5A40A499E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0819B-5C60-4C6F-A1AA-978D05CD37E6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B76B9-32DB-431D-971C-159FAA423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A8C7-F714-49E0-8C00-249D87B0E611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8B45-7EDA-4249-B905-87928161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3E37D-1BD4-4361-9FB5-E821F38D2920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4054-F3B3-459F-8661-98D018422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3AD62-F99C-4E38-BFD4-B8B0CAE21E1B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5EE93-E8B5-42F7-A9CB-F374DE73A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7A45B-349B-4686-894F-CF5C64A6CD0C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0F355-591F-493E-9AAF-09969938E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88CD7-3AE4-4369-8BC5-01EA9731B0E9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9C0B6-E612-4C47-85FC-05E8039CC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2131C-EE1B-4095-B86F-C2900CF6B8C2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F03A2-72AD-41DE-8AD5-189BD606E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BA1D1E-B020-47C1-91CD-6F8DABECA796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D42C29-8822-4E24-AB81-8E315A997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yc-amp.cuny.edu/Default.aspx?base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citytech.cuny.edu/index.asp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077200" cy="1012825"/>
          </a:xfrm>
        </p:spPr>
        <p:txBody>
          <a:bodyPr/>
          <a:lstStyle/>
          <a:p>
            <a:pPr eaLnBrk="1" hangingPunct="1"/>
            <a:r>
              <a:rPr lang="en-US" sz="3200" b="1" smtClean="0"/>
              <a:t>Determining Aerosol Optical Depth Utilizing A Multi-Filter Rotating Shadowband Radiometer, Microtops. Inter-Comparison With A CIMEL Sunphotometer</a:t>
            </a: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1295400" y="2743200"/>
            <a:ext cx="6324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>
                <a:latin typeface="Calibri" pitchFamily="34" charset="0"/>
              </a:rPr>
              <a:t>Antonio Aguirre and Agossa Segla</a:t>
            </a:r>
          </a:p>
          <a:p>
            <a:pPr algn="ctr"/>
            <a:r>
              <a:rPr lang="en-US" sz="3000">
                <a:latin typeface="Calibri" pitchFamily="34" charset="0"/>
              </a:rPr>
              <a:t>Mentor Viviana Vladutescu</a:t>
            </a:r>
          </a:p>
          <a:p>
            <a:pPr algn="ctr"/>
            <a:r>
              <a:rPr lang="en-US" sz="1600">
                <a:latin typeface="Calibri" pitchFamily="34" charset="0"/>
              </a:rPr>
              <a:t>ETET Department, NYCCT/CUNY</a:t>
            </a:r>
          </a:p>
        </p:txBody>
      </p:sp>
      <p:sp>
        <p:nvSpPr>
          <p:cNvPr id="2052" name="AutoShape 4" descr="ProjectSTEM">
            <a:hlinkClick r:id="rId3" tooltip="ProjectSTEM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762000" y="4292600"/>
            <a:ext cx="731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/>
              <a:t>Electrical Engineering Technology Departmental Meeting</a:t>
            </a:r>
          </a:p>
          <a:p>
            <a:pPr algn="ctr"/>
            <a:r>
              <a:rPr lang="en-US" sz="1600" dirty="0" smtClean="0"/>
              <a:t>9/27/2011</a:t>
            </a:r>
            <a:endParaRPr lang="en-US" sz="1600" dirty="0"/>
          </a:p>
        </p:txBody>
      </p:sp>
      <p:pic>
        <p:nvPicPr>
          <p:cNvPr id="2054" name="Picture 2" descr="New York City College of Technology - the college of technology of The City University of New York">
            <a:hlinkClick r:id="rId4" tooltip="New York City College of Technology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984875"/>
            <a:ext cx="1981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60198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5943600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Contributions</a:t>
            </a:r>
            <a:r>
              <a:rPr lang="en-US" dirty="0" smtClean="0"/>
              <a:t> To Optical Depth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600" smtClean="0"/>
              <a:t>Rayleigh Scattering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800" smtClean="0"/>
              <a:t>Scattering by air molecules      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800" smtClean="0"/>
              <a:t>Why sky is blue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sz="1800" smtClean="0"/>
          </a:p>
          <a:p>
            <a:pPr eaLnBrk="1" hangingPunct="1"/>
            <a:r>
              <a:rPr lang="en-US" sz="2600" smtClean="0"/>
              <a:t>Gaseous Absorption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800" smtClean="0"/>
              <a:t> 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800" smtClean="0"/>
              <a:t>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sz="1800" smtClean="0"/>
          </a:p>
          <a:p>
            <a:pPr eaLnBrk="1" hangingPunct="1"/>
            <a:r>
              <a:rPr lang="en-US" sz="2600" smtClean="0"/>
              <a:t>Aerosols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800" smtClean="0"/>
              <a:t>Aerosol Optical Depth	          is the contribution of aerosols to the total optical depth</a:t>
            </a:r>
          </a:p>
        </p:txBody>
      </p:sp>
      <p:pic>
        <p:nvPicPr>
          <p:cNvPr id="8196" name="Picture 10" descr="C:\Users\Tony\Desktop\presentation\kdf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410200"/>
            <a:ext cx="13144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C:\Users\Tony\Desktop\presentation\fw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267200"/>
            <a:ext cx="3810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 descr="C:\Users\Tony\Desktop\presentation\wd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962400"/>
            <a:ext cx="457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C:\Users\Tony\Desktop\presentation\nownwnon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1219200"/>
            <a:ext cx="627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Langley Plot at 496nm</a:t>
            </a:r>
            <a:endParaRPr lang="en-US" dirty="0"/>
          </a:p>
        </p:txBody>
      </p:sp>
      <p:pic>
        <p:nvPicPr>
          <p:cNvPr id="9219" name="Picture 9" descr="C:\Users\Tony\Desktop\presentation\dq3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9" descr="C:\Users\Tony\Desktop\presentation\nwonwon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953000"/>
            <a:ext cx="37877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C:\Users\Tony\Desktop\presentation\39j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1905000"/>
            <a:ext cx="26066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z="3800" dirty="0" smtClean="0"/>
              <a:t>AOD Dependence On Wavelength</a:t>
            </a:r>
            <a:endParaRPr lang="en-US" sz="3800" dirty="0" smtClean="0">
              <a:solidFill>
                <a:srgbClr val="FF0000"/>
              </a:solidFill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0" y="5257800"/>
            <a:ext cx="883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/>
              <a:t> </a:t>
            </a:r>
            <a:r>
              <a:rPr lang="en-US" sz="1600"/>
              <a:t>AOD is dependant on wavelength</a:t>
            </a:r>
          </a:p>
          <a:p>
            <a:pPr>
              <a:buFont typeface="Arial" charset="0"/>
              <a:buChar char="•"/>
            </a:pPr>
            <a:endParaRPr lang="en-US" sz="1600"/>
          </a:p>
          <a:p>
            <a:pPr algn="ctr">
              <a:buFont typeface="Arial" charset="0"/>
              <a:buChar char="•"/>
            </a:pPr>
            <a:r>
              <a:rPr lang="en-US" sz="1600"/>
              <a:t> AOD typically </a:t>
            </a:r>
            <a:r>
              <a:rPr lang="en-US" sz="1600" i="1"/>
              <a:t>decreases </a:t>
            </a:r>
            <a:r>
              <a:rPr lang="en-US" sz="1600"/>
              <a:t>as wavelength </a:t>
            </a:r>
            <a:r>
              <a:rPr lang="en-US" sz="1600" i="1"/>
              <a:t>increases</a:t>
            </a:r>
          </a:p>
          <a:p>
            <a:pPr>
              <a:buFont typeface="Arial" charset="0"/>
              <a:buChar char="•"/>
            </a:pPr>
            <a:endParaRPr lang="en-US" sz="1600" i="1"/>
          </a:p>
          <a:p>
            <a:pPr algn="ctr">
              <a:buFont typeface="Arial" charset="0"/>
              <a:buChar char="•"/>
            </a:pPr>
            <a:r>
              <a:rPr lang="en-US" sz="1600"/>
              <a:t> Wavelength dependence of AOD provides information on the sizes of aerosol particles responsible for the majority of the extinction.</a:t>
            </a:r>
          </a:p>
        </p:txBody>
      </p:sp>
      <p:pic>
        <p:nvPicPr>
          <p:cNvPr id="10244" name="Picture 5" descr="C:\Users\Tony\Desktop\presentation\1qs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0"/>
            <a:ext cx="7086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7620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52400" y="5135940"/>
            <a:ext cx="87868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200" b="1" dirty="0"/>
              <a:t>AOD varies as function  of wavelength  and </a:t>
            </a:r>
          </a:p>
          <a:p>
            <a:pPr marL="457200" indent="-457200" algn="ctr">
              <a:spcAft>
                <a:spcPts val="1800"/>
              </a:spcAft>
            </a:pPr>
            <a:r>
              <a:rPr lang="en-US" sz="2200" b="1" dirty="0"/>
              <a:t>illustrates variability over time  and day due  to </a:t>
            </a:r>
          </a:p>
          <a:p>
            <a:pPr marL="457200" indent="-457200" algn="ctr">
              <a:spcAft>
                <a:spcPts val="1800"/>
              </a:spcAft>
            </a:pPr>
            <a:r>
              <a:rPr lang="en-US" sz="2200" b="1" dirty="0"/>
              <a:t>fluctuation in aerosol concentration and size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22860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Time Series AOD for MICROTOPS II Across All Channels</a:t>
            </a:r>
            <a:endParaRPr lang="en-US" sz="2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533400"/>
          </a:xfrm>
        </p:spPr>
        <p:txBody>
          <a:bodyPr/>
          <a:lstStyle/>
          <a:p>
            <a:r>
              <a:rPr lang="en-US" sz="4000" dirty="0" smtClean="0"/>
              <a:t>MFRSR vs. CIMEL and MICROTOPS II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12293" name="TextBox 11"/>
          <p:cNvSpPr txBox="1">
            <a:spLocks noChangeArrowheads="1"/>
          </p:cNvSpPr>
          <p:nvPr/>
        </p:nvSpPr>
        <p:spPr bwMode="auto">
          <a:xfrm>
            <a:off x="5334000" y="4514671"/>
            <a:ext cx="381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Agreement throughout the day.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Agreement across multiple days.</a:t>
            </a:r>
          </a:p>
          <a:p>
            <a:endParaRPr lang="en-US" dirty="0"/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828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Tony\Desktop\868n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"/>
            <a:ext cx="4953000" cy="3124965"/>
          </a:xfrm>
          <a:prstGeom prst="rect">
            <a:avLst/>
          </a:prstGeom>
          <a:noFill/>
        </p:spPr>
      </p:pic>
      <p:pic>
        <p:nvPicPr>
          <p:cNvPr id="12" name="Picture 5" descr="C:\Users\Tony\Desktop\496n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10000"/>
            <a:ext cx="4953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77200" cy="563562"/>
          </a:xfrm>
        </p:spPr>
        <p:txBody>
          <a:bodyPr/>
          <a:lstStyle/>
          <a:p>
            <a:r>
              <a:rPr lang="en-US" sz="4000" dirty="0" smtClean="0"/>
              <a:t>MFRSR/CIMEL Angstrom Comparison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1524000"/>
            <a:ext cx="10134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C:\Users\Tony\Documents\BNL\presentation\Angstrom Coeffici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609600"/>
            <a:ext cx="1600200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r>
              <a:rPr lang="en-US" smtClean="0"/>
              <a:t>MFRSR/CIMEL AOD Comparison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1422400"/>
            <a:ext cx="97536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304800" y="306388"/>
            <a:ext cx="4040188" cy="809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en-US" sz="3200" dirty="0"/>
              <a:t>What is an aerosol</a:t>
            </a:r>
            <a:r>
              <a:rPr lang="en-US" sz="3200" dirty="0" smtClean="0"/>
              <a:t>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400" dirty="0"/>
              <a:t>An aerosol is a suspension of fine solid or liquid particles in air, ranging from a few nanometers to several tens of </a:t>
            </a:r>
            <a:r>
              <a:rPr lang="en-US" sz="2400" dirty="0" smtClean="0"/>
              <a:t>micrometers.</a:t>
            </a:r>
            <a:endParaRPr lang="en-US" sz="2400" dirty="0"/>
          </a:p>
          <a:p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Fine </a:t>
            </a:r>
            <a:r>
              <a:rPr lang="en-US" sz="2400" dirty="0" smtClean="0"/>
              <a:t>aerosols impact </a:t>
            </a:r>
            <a:r>
              <a:rPr lang="en-US" sz="2400" dirty="0"/>
              <a:t>health by getting </a:t>
            </a:r>
            <a:r>
              <a:rPr lang="en-US" sz="2400" dirty="0" smtClean="0"/>
              <a:t>into </a:t>
            </a:r>
            <a:r>
              <a:rPr lang="en-US" sz="2400" dirty="0"/>
              <a:t>the lung and blood </a:t>
            </a:r>
            <a:r>
              <a:rPr lang="en-US" sz="2400" dirty="0" smtClean="0"/>
              <a:t>stream.</a:t>
            </a:r>
          </a:p>
          <a:p>
            <a:pPr>
              <a:buFont typeface="Arial" charset="0"/>
              <a:buChar char="•"/>
            </a:pPr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400" dirty="0" smtClean="0"/>
              <a:t>Aerosols affect climate and climate change by absorbing and scattering </a:t>
            </a:r>
          </a:p>
          <a:p>
            <a:r>
              <a:rPr lang="en-US" sz="2400" dirty="0" smtClean="0"/>
              <a:t>incoming solar radiation.</a:t>
            </a:r>
          </a:p>
          <a:p>
            <a:endParaRPr lang="en-US" sz="24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4478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0"/>
            <a:ext cx="6553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/>
              <a:t>Solar Radiation Extinction</a:t>
            </a:r>
            <a:endParaRPr lang="en-US" sz="3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609600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Extinction = Absorption + Scattering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066800"/>
            <a:ext cx="8458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600" dirty="0" smtClean="0"/>
              <a:t>Absorption and Scattering of sunlight = </a:t>
            </a:r>
            <a:r>
              <a:rPr lang="en-US" sz="1600" i="1" dirty="0" smtClean="0"/>
              <a:t>Direct Effect of Aerosols</a:t>
            </a:r>
          </a:p>
          <a:p>
            <a:pPr algn="ctr">
              <a:buFont typeface="Arial" pitchFamily="34" charset="0"/>
              <a:buChar char="•"/>
            </a:pP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r>
              <a:rPr lang="en-US" sz="1600" i="1" dirty="0" smtClean="0"/>
              <a:t> </a:t>
            </a:r>
            <a:r>
              <a:rPr lang="en-US" sz="1600" dirty="0" smtClean="0"/>
              <a:t>Different aerosols scatter or absorb sunlight depending on their physical properties (i.e. color and composition).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Pure sulfates and nitrates reflect nearly all radiation, cooling the atmosphere. 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Black carbon absorbs radiation, warming the atmosphere but also shading the surface.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i="1" dirty="0" smtClean="0"/>
          </a:p>
          <a:p>
            <a:pPr>
              <a:buFont typeface="Arial" pitchFamily="34" charset="0"/>
              <a:buChar char="•"/>
            </a:pPr>
            <a:endParaRPr lang="en-US" i="1" dirty="0"/>
          </a:p>
        </p:txBody>
      </p:sp>
      <p:pic>
        <p:nvPicPr>
          <p:cNvPr id="1027" name="Picture 3" descr="C:\Users\Tony\Desktop\aeroso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276600"/>
            <a:ext cx="7696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0"/>
            <a:ext cx="7086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Scattering Theories</a:t>
            </a:r>
            <a:endParaRPr lang="en-US" sz="3800" dirty="0"/>
          </a:p>
        </p:txBody>
      </p:sp>
      <p:pic>
        <p:nvPicPr>
          <p:cNvPr id="1026" name="Picture 2" descr="C:\Users\Tony\Desktop\scattering chart B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2000"/>
            <a:ext cx="5829711" cy="3657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4495800"/>
            <a:ext cx="845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Rayleigh Scattering </a:t>
            </a:r>
            <a:r>
              <a:rPr lang="en-US" dirty="0" smtClean="0"/>
              <a:t>: Occurs when the </a:t>
            </a:r>
            <a:r>
              <a:rPr lang="el-GR" dirty="0" smtClean="0">
                <a:latin typeface="Calibri"/>
              </a:rPr>
              <a:t>λ</a:t>
            </a:r>
            <a:r>
              <a:rPr lang="en-US" dirty="0" smtClean="0">
                <a:latin typeface="Calibri"/>
              </a:rPr>
              <a:t> of incident radiation is proportionally larger than the particle/molecule diameter.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libri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libri"/>
              </a:rPr>
              <a:t> Mie Scattering </a:t>
            </a:r>
            <a:r>
              <a:rPr lang="en-US" dirty="0" smtClean="0">
                <a:latin typeface="Calibri"/>
              </a:rPr>
              <a:t>: Occurs when the </a:t>
            </a:r>
            <a:r>
              <a:rPr lang="el-GR" dirty="0" smtClean="0">
                <a:latin typeface="Calibri"/>
              </a:rPr>
              <a:t>λ</a:t>
            </a:r>
            <a:r>
              <a:rPr lang="en-US" dirty="0" smtClean="0">
                <a:latin typeface="Calibri"/>
              </a:rPr>
              <a:t> of incident radiation is approximately the same as the particle/molecule diameter.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libri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/>
              </a:rPr>
              <a:t> </a:t>
            </a:r>
            <a:r>
              <a:rPr lang="en-US" b="1" dirty="0" smtClean="0">
                <a:latin typeface="Calibri"/>
              </a:rPr>
              <a:t>Geometric Scattering</a:t>
            </a:r>
            <a:r>
              <a:rPr lang="en-US" dirty="0" smtClean="0">
                <a:latin typeface="Calibri"/>
              </a:rPr>
              <a:t> : Occurs when the </a:t>
            </a:r>
            <a:r>
              <a:rPr lang="el-GR" dirty="0" smtClean="0">
                <a:latin typeface="Calibri"/>
              </a:rPr>
              <a:t>λ</a:t>
            </a:r>
            <a:r>
              <a:rPr lang="en-US" dirty="0" smtClean="0">
                <a:latin typeface="Calibri"/>
              </a:rPr>
              <a:t> of incident radiation is proportionally smaller than the particle/molecule diameter.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295400" y="0"/>
            <a:ext cx="67051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Direct and Indirect Effects of Aerosols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49676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Direct Effect – </a:t>
            </a:r>
            <a:r>
              <a:rPr lang="en-US" dirty="0" smtClean="0"/>
              <a:t>responsible for fluctuations in the radiation budget of the Earth, due to the scattering and absorption of solar radiation</a:t>
            </a:r>
            <a:r>
              <a:rPr lang="en-US" b="1" dirty="0" smtClean="0"/>
              <a:t> </a:t>
            </a:r>
          </a:p>
          <a:p>
            <a:endParaRPr lang="en-US" b="1" dirty="0"/>
          </a:p>
          <a:p>
            <a:r>
              <a:rPr lang="en-US" b="1" dirty="0" smtClean="0"/>
              <a:t>* </a:t>
            </a:r>
            <a:r>
              <a:rPr lang="en-US" dirty="0" smtClean="0"/>
              <a:t>The net effect of </a:t>
            </a:r>
            <a:r>
              <a:rPr lang="en-US" dirty="0" err="1" smtClean="0"/>
              <a:t>tropospheric</a:t>
            </a:r>
            <a:r>
              <a:rPr lang="en-US" dirty="0" smtClean="0"/>
              <a:t> aerosols is the cooling of the atmosphere.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4572000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Indirect Effect: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dirty="0" smtClean="0"/>
              <a:t>Effects cloud lifetime.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dirty="0" smtClean="0"/>
              <a:t>Effects probability of precipitation.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Effects radiation budget of Earth.</a:t>
            </a:r>
            <a:endParaRPr lang="en-US" dirty="0"/>
          </a:p>
        </p:txBody>
      </p:sp>
      <p:pic>
        <p:nvPicPr>
          <p:cNvPr id="4102" name="Picture 6" descr="http://stratus.astr.ucl.ac.be/textbook/images/image4x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685800"/>
            <a:ext cx="768554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IMG_0276.JPG"/>
          <p:cNvPicPr>
            <a:picLocks noChangeAspect="1"/>
          </p:cNvPicPr>
          <p:nvPr/>
        </p:nvPicPr>
        <p:blipFill>
          <a:blip r:embed="rId3" cstate="print"/>
          <a:srcRect l="25655" r="22865"/>
          <a:stretch>
            <a:fillRect/>
          </a:stretch>
        </p:blipFill>
        <p:spPr bwMode="auto">
          <a:xfrm>
            <a:off x="2917825" y="1985963"/>
            <a:ext cx="3255963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2486025" y="3235325"/>
            <a:ext cx="2484438" cy="1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157163" y="2901950"/>
            <a:ext cx="27606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Bull’s-eye of the</a:t>
            </a:r>
          </a:p>
          <a:p>
            <a:r>
              <a:rPr lang="en-US"/>
              <a:t>Sun target</a:t>
            </a:r>
          </a:p>
        </p:txBody>
      </p:sp>
      <p:sp>
        <p:nvSpPr>
          <p:cNvPr id="5125" name="TextBox 11"/>
          <p:cNvSpPr txBox="1">
            <a:spLocks noChangeArrowheads="1"/>
          </p:cNvSpPr>
          <p:nvPr/>
        </p:nvSpPr>
        <p:spPr bwMode="auto">
          <a:xfrm>
            <a:off x="157163" y="41275"/>
            <a:ext cx="898683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Times New Roman" charset="0"/>
                <a:cs typeface="Times New Roman" charset="0"/>
              </a:rPr>
              <a:t>MICROTOPS II 5 Channel Sun-photometer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latin typeface="Times New Roman" charset="0"/>
                <a:cs typeface="Times New Roman" charset="0"/>
              </a:rPr>
              <a:t>Aerosol optical depth (AOD)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latin typeface="Times New Roman" charset="0"/>
                <a:cs typeface="Times New Roman" charset="0"/>
              </a:rPr>
              <a:t>Direct solar irradiance (in W/m^2)      </a:t>
            </a:r>
          </a:p>
          <a:p>
            <a:endParaRPr lang="en-US" sz="2800" b="1" dirty="0">
              <a:latin typeface="Times New Roman" charset="0"/>
              <a:cs typeface="Times New Roman" charset="0"/>
            </a:endParaRP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10800000" flipV="1">
            <a:off x="5659438" y="2005013"/>
            <a:ext cx="838200" cy="2841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6484938" y="1712913"/>
            <a:ext cx="2941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Optical Collimator</a:t>
            </a:r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rot="10800000">
            <a:off x="5151438" y="2881313"/>
            <a:ext cx="1198562" cy="355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29" name="TextBox 21"/>
          <p:cNvSpPr txBox="1">
            <a:spLocks noChangeArrowheads="1"/>
          </p:cNvSpPr>
          <p:nvPr/>
        </p:nvSpPr>
        <p:spPr bwMode="auto">
          <a:xfrm>
            <a:off x="6497638" y="2936875"/>
            <a:ext cx="2646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LCD Screen</a:t>
            </a:r>
          </a:p>
        </p:txBody>
      </p:sp>
      <p:sp>
        <p:nvSpPr>
          <p:cNvPr id="5130" name="TextBox 10"/>
          <p:cNvSpPr txBox="1">
            <a:spLocks noChangeArrowheads="1"/>
          </p:cNvSpPr>
          <p:nvPr/>
        </p:nvSpPr>
        <p:spPr bwMode="auto">
          <a:xfrm>
            <a:off x="463550" y="5911850"/>
            <a:ext cx="79724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charset="0"/>
                <a:cs typeface="Times New Roman" charset="0"/>
              </a:rPr>
              <a:t>Wavelengths: 340, 500, 870, 936 and 1020 nm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76400" y="228600"/>
            <a:ext cx="6211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600" dirty="0"/>
              <a:t>CIMEL SUN- PHOTOMETER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76200" y="1143000"/>
            <a:ext cx="795602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3600" dirty="0" smtClean="0"/>
              <a:t> </a:t>
            </a:r>
            <a:r>
              <a:rPr lang="en-US" sz="2800" dirty="0" smtClean="0"/>
              <a:t>Control </a:t>
            </a:r>
            <a:r>
              <a:rPr lang="en-US" sz="2800" dirty="0"/>
              <a:t>and measuring unit (the electronic box)</a:t>
            </a:r>
          </a:p>
          <a:p>
            <a:pPr eaLnBrk="1" hangingPunct="1">
              <a:buFontTx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T</a:t>
            </a:r>
            <a:r>
              <a:rPr lang="en-US" sz="2800" dirty="0" smtClean="0"/>
              <a:t>wo </a:t>
            </a:r>
            <a:r>
              <a:rPr lang="en-US" sz="2800" dirty="0"/>
              <a:t>axis motorized system </a:t>
            </a:r>
          </a:p>
          <a:p>
            <a:pPr eaLnBrk="1" hangingPunct="1">
              <a:buFontTx/>
              <a:buChar char="•"/>
            </a:pPr>
            <a:r>
              <a:rPr lang="en-US" sz="2800" dirty="0" smtClean="0"/>
              <a:t> Sensor </a:t>
            </a:r>
            <a:r>
              <a:rPr lang="en-US" sz="2800" dirty="0"/>
              <a:t>head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5892800"/>
            <a:ext cx="8194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/>
              <a:t> </a:t>
            </a:r>
            <a:r>
              <a:rPr lang="en-US" sz="3200" b="1"/>
              <a:t>Wavelengths: 440, 670, 870, 936,1020 nm</a:t>
            </a: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0"/>
            <a:ext cx="49276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0" y="914400"/>
            <a:ext cx="5679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Different parts of the instrument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17374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Multi-Filter Rotating Shadowband Radiometer</a:t>
            </a:r>
            <a:br>
              <a:rPr lang="en-US" sz="3600" dirty="0" smtClean="0"/>
            </a:b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28600" y="1066800"/>
            <a:ext cx="8763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 Measures total and diffuse solar irradiance.</a:t>
            </a:r>
          </a:p>
          <a:p>
            <a:pPr>
              <a:buFont typeface="Arial" charset="0"/>
              <a:buChar char="•"/>
            </a:pPr>
            <a:endParaRPr lang="en-US" sz="2200">
              <a:latin typeface="Calibri" pitchFamily="34" charset="0"/>
            </a:endParaRPr>
          </a:p>
          <a:p>
            <a:pPr algn="ctr"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 Wavelengths: </a:t>
            </a:r>
            <a:r>
              <a:rPr lang="en-US" sz="2200" b="1">
                <a:solidFill>
                  <a:srgbClr val="CC00CC"/>
                </a:solidFill>
              </a:rPr>
              <a:t>410</a:t>
            </a:r>
            <a:r>
              <a:rPr lang="en-US" sz="2200" b="1"/>
              <a:t>, </a:t>
            </a:r>
            <a:r>
              <a:rPr lang="en-US" sz="2200" b="1">
                <a:solidFill>
                  <a:srgbClr val="30ECA0"/>
                </a:solidFill>
              </a:rPr>
              <a:t>500</a:t>
            </a:r>
            <a:r>
              <a:rPr lang="en-US" sz="2200" b="1"/>
              <a:t>, </a:t>
            </a:r>
            <a:r>
              <a:rPr lang="en-US" sz="2200" b="1">
                <a:solidFill>
                  <a:srgbClr val="FF6600"/>
                </a:solidFill>
              </a:rPr>
              <a:t>615</a:t>
            </a:r>
            <a:r>
              <a:rPr lang="en-US" sz="2200" b="1"/>
              <a:t>, </a:t>
            </a:r>
            <a:r>
              <a:rPr lang="en-US" sz="2200" b="1">
                <a:solidFill>
                  <a:srgbClr val="FF0000"/>
                </a:solidFill>
              </a:rPr>
              <a:t>675</a:t>
            </a:r>
            <a:r>
              <a:rPr lang="en-US" sz="2200" b="1"/>
              <a:t>, 870 nm.</a:t>
            </a:r>
            <a:r>
              <a:rPr lang="en-US" sz="2400"/>
              <a:t> </a:t>
            </a:r>
          </a:p>
        </p:txBody>
      </p:sp>
      <p:pic>
        <p:nvPicPr>
          <p:cNvPr id="614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004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004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0" y="55626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Measuring Total Irradiance</a:t>
            </a: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6019800" y="55626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Measuring Diffuse Irradiance</a:t>
            </a:r>
          </a:p>
        </p:txBody>
      </p:sp>
      <p:pic>
        <p:nvPicPr>
          <p:cNvPr id="6152" name="Picture 8" descr="C:\Users\Tony\Desktop\presentation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5146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7"/>
          <p:cNvSpPr txBox="1">
            <a:spLocks noChangeArrowheads="1"/>
          </p:cNvSpPr>
          <p:nvPr/>
        </p:nvSpPr>
        <p:spPr bwMode="auto">
          <a:xfrm>
            <a:off x="3048000" y="5029200"/>
            <a:ext cx="2895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/>
              <a:t>MFRSR</a:t>
            </a:r>
          </a:p>
        </p:txBody>
      </p:sp>
      <p:sp>
        <p:nvSpPr>
          <p:cNvPr id="6154" name="TextBox 9"/>
          <p:cNvSpPr txBox="1">
            <a:spLocks noChangeArrowheads="1"/>
          </p:cNvSpPr>
          <p:nvPr/>
        </p:nvSpPr>
        <p:spPr bwMode="auto">
          <a:xfrm>
            <a:off x="762000" y="6248400"/>
            <a:ext cx="769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Direct Irradiance = Total Irradiance – Diffuse Irradiance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r>
              <a:rPr lang="en-US" sz="4000" dirty="0" smtClean="0"/>
              <a:t>Atmospheric</a:t>
            </a:r>
            <a:r>
              <a:rPr lang="en-US" dirty="0" smtClean="0"/>
              <a:t> Extinction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7171" name="Picture 6" descr="C:\Users\Tony\Desktop\presentation\ielhfk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953000"/>
            <a:ext cx="1882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C:\Users\Tony\Desktop\presentation\sds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029200"/>
            <a:ext cx="14430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11"/>
          <p:cNvSpPr txBox="1">
            <a:spLocks noChangeArrowheads="1"/>
          </p:cNvSpPr>
          <p:nvPr/>
        </p:nvSpPr>
        <p:spPr bwMode="auto">
          <a:xfrm>
            <a:off x="228600" y="5638800"/>
            <a:ext cx="8686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/>
              <a:t>Total Optical Depth         </a:t>
            </a:r>
            <a:r>
              <a:rPr lang="en-US"/>
              <a:t>is a measure of the extinction (absorption and scattering) of solar radiation through the atmosphere.</a:t>
            </a:r>
          </a:p>
          <a:p>
            <a:pPr>
              <a:buFont typeface="Arial" charset="0"/>
              <a:buChar char="•"/>
            </a:pP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      depends on wavelength (</a:t>
            </a:r>
            <a:r>
              <a:rPr lang="el-GR">
                <a:latin typeface="Calibri" pitchFamily="34" charset="0"/>
              </a:rPr>
              <a:t>λ</a:t>
            </a:r>
            <a:r>
              <a:rPr lang="en-US"/>
              <a:t>).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endParaRPr lang="en-US"/>
          </a:p>
          <a:p>
            <a:endParaRPr lang="en-US"/>
          </a:p>
        </p:txBody>
      </p:sp>
      <p:pic>
        <p:nvPicPr>
          <p:cNvPr id="7174" name="Picture 10" descr="C:\Users\Tony\Desktop\presentation\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5638800"/>
            <a:ext cx="5334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" descr="C:\Users\Tony\Desktop\presentation\as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6448425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C:\Users\Tony\Desktop\presentation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685800"/>
            <a:ext cx="838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581</Words>
  <Application>Microsoft Office PowerPoint</Application>
  <PresentationFormat>On-screen Show (4:3)</PresentationFormat>
  <Paragraphs>128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Determining Aerosol Optical Depth Utilizing A Multi-Filter Rotating Shadowband Radiometer, Microtops. Inter-Comparison With A CIMEL Sunphotometer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Multi-Filter Rotating Shadowband Radiometer </vt:lpstr>
      <vt:lpstr>Atmospheric Extinction</vt:lpstr>
      <vt:lpstr>Contributions To Optical Depth</vt:lpstr>
      <vt:lpstr>Langley Plot at 496nm</vt:lpstr>
      <vt:lpstr>AOD Dependence On Wavelength</vt:lpstr>
      <vt:lpstr>PowerPoint Presentation</vt:lpstr>
      <vt:lpstr>MFRSR vs. CIMEL and MICROTOPS II</vt:lpstr>
      <vt:lpstr>MFRSR/CIMEL Angstrom Comparison</vt:lpstr>
      <vt:lpstr>END</vt:lpstr>
      <vt:lpstr>MFRSR/CIMEL AOD Comparison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Multi-Filter Rotating Shadowband Radiometer (MFRSR)</dc:title>
  <dc:creator>Tony Aguirre</dc:creator>
  <cp:lastModifiedBy>Student</cp:lastModifiedBy>
  <cp:revision>241</cp:revision>
  <dcterms:created xsi:type="dcterms:W3CDTF">2011-07-16T15:07:30Z</dcterms:created>
  <dcterms:modified xsi:type="dcterms:W3CDTF">2011-09-27T17:49:06Z</dcterms:modified>
</cp:coreProperties>
</file>