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7" r:id="rId7"/>
    <p:sldId id="269" r:id="rId8"/>
    <p:sldId id="270" r:id="rId9"/>
    <p:sldId id="261" r:id="rId10"/>
    <p:sldId id="263" r:id="rId11"/>
    <p:sldId id="262" r:id="rId12"/>
    <p:sldId id="264" r:id="rId13"/>
    <p:sldId id="265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" initials="A" lastIdx="1" clrIdx="0">
    <p:extLst>
      <p:ext uri="{19B8F6BF-5375-455C-9EA6-DF929625EA0E}">
        <p15:presenceInfo xmlns:p15="http://schemas.microsoft.com/office/powerpoint/2012/main" userId="Aman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F76F4-0308-4111-B42F-4C9E5348BAFF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4E577-7466-4F67-A8CF-E1FA24515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2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Split participants into four groups and assign each group a strategy to review and discuss. (10 minutes)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E577-7466-4F67-A8CF-E1FA24515A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47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 minutes, use following slides as visual illustration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E577-7466-4F67-A8CF-E1FA24515A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42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anticipation guide asks students to respond</a:t>
            </a:r>
            <a:r>
              <a:rPr lang="en-US" baseline="0" dirty="0" smtClean="0"/>
              <a:t> to content-specific claims before and after reading a text. They are asked to judge each claim as “true or false” before reading a text, and then to reflect on and potentially change their answer after reading a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E577-7466-4F67-A8CF-E1FA24515A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76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Reflections on a specific text OR after a specific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E577-7466-4F67-A8CF-E1FA24515A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An </a:t>
            </a:r>
            <a:r>
              <a:rPr lang="en-US" dirty="0" err="1" smtClean="0"/>
              <a:t>KWL</a:t>
            </a:r>
            <a:r>
              <a:rPr lang="en-US" dirty="0" smtClean="0"/>
              <a:t> chart guides students through the research process by asking them what they want to know (before reading a text) and what they’ve learned (after reading a text)</a:t>
            </a:r>
          </a:p>
          <a:p>
            <a:pPr fontAlgn="base"/>
            <a:r>
              <a:rPr lang="en-US" dirty="0" smtClean="0"/>
              <a:t>In a three-column format, students are prompted to think about</a:t>
            </a:r>
          </a:p>
          <a:p>
            <a:pPr marL="577850" lvl="1" indent="-254000" defTabSz="381000" fontAlgn="base">
              <a:tabLst>
                <a:tab pos="577850" algn="l"/>
              </a:tabLst>
            </a:pPr>
            <a:r>
              <a:rPr lang="en-US" dirty="0" smtClean="0"/>
              <a:t>K		Column 1: What they already </a:t>
            </a:r>
            <a:r>
              <a:rPr lang="en-US" b="1" dirty="0" smtClean="0"/>
              <a:t>know</a:t>
            </a:r>
          </a:p>
          <a:p>
            <a:pPr marL="577850" lvl="1" indent="-254000" defTabSz="381000" fontAlgn="base">
              <a:tabLst>
                <a:tab pos="577850" algn="l"/>
              </a:tabLst>
            </a:pPr>
            <a:r>
              <a:rPr lang="en-US" dirty="0" smtClean="0"/>
              <a:t>W	Column 2: What they </a:t>
            </a:r>
            <a:r>
              <a:rPr lang="en-US" b="1" dirty="0" smtClean="0"/>
              <a:t>want </a:t>
            </a:r>
            <a:r>
              <a:rPr lang="en-US" dirty="0" smtClean="0"/>
              <a:t>to know</a:t>
            </a:r>
          </a:p>
          <a:p>
            <a:pPr marL="577850" lvl="1" indent="-254000" defTabSz="381000" fontAlgn="base">
              <a:tabLst>
                <a:tab pos="577850" algn="l"/>
              </a:tabLst>
            </a:pPr>
            <a:r>
              <a:rPr lang="en-US" dirty="0" smtClean="0"/>
              <a:t>L		Column 3: What they </a:t>
            </a:r>
            <a:r>
              <a:rPr lang="en-US" b="1" dirty="0" smtClean="0"/>
              <a:t>learned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E577-7466-4F67-A8CF-E1FA24515A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2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method for taking notes on reading OR in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E577-7466-4F67-A8CF-E1FA24515A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98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Tool for focusing in on a specific word, concept,</a:t>
            </a:r>
            <a:r>
              <a:rPr lang="en-US" baseline="0" dirty="0" smtClean="0"/>
              <a:t> or term. Offers multiple modalities of gaining familiarity with a single concept.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E577-7466-4F67-A8CF-E1FA24515A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22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</a:t>
            </a:r>
            <a:r>
              <a:rPr lang="en-US" baseline="0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4E577-7466-4F67-A8CF-E1FA24515A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11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Strategies in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Rob Ostrom			reading effectively across the disciplines faculty lead</a:t>
            </a:r>
          </a:p>
          <a:p>
            <a:r>
              <a:rPr lang="en-US" dirty="0" smtClean="0"/>
              <a:t>Amanda Huminski		Writing Across the Curriculum Fellow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1507" y="6024283"/>
            <a:ext cx="172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April 26, 2018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2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758" y="2171700"/>
            <a:ext cx="10058400" cy="412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KWL</a:t>
            </a:r>
            <a:r>
              <a:rPr lang="en-US" dirty="0" smtClean="0"/>
              <a:t> CHART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288" y="2111096"/>
            <a:ext cx="8832273" cy="440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SPLIT-PAGE NOTETAKING (E.G., THE CORNELL METHOD)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696" y="1958241"/>
            <a:ext cx="6366606" cy="477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9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FRAYER</a:t>
            </a:r>
            <a:r>
              <a:rPr lang="en-US" dirty="0" smtClean="0"/>
              <a:t> MODEL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57" y="2146923"/>
            <a:ext cx="11131087" cy="433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FRAYER</a:t>
            </a:r>
            <a:r>
              <a:rPr lang="en-US" dirty="0" smtClean="0"/>
              <a:t> MODEL EXAMPLE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903" y="1950651"/>
            <a:ext cx="6521618" cy="47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8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42" y="2180496"/>
            <a:ext cx="8286714" cy="3678303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4400" dirty="0" smtClean="0"/>
              <a:t>What content-specific reading strategy/strategies will you implement in your classes?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intensive certification</a:t>
            </a:r>
          </a:p>
          <a:p>
            <a:r>
              <a:rPr lang="en-US" dirty="0" smtClean="0"/>
              <a:t>Reading Effectively Across the Disciplines (READ) overview</a:t>
            </a:r>
          </a:p>
          <a:p>
            <a:r>
              <a:rPr lang="en-US" dirty="0" smtClean="0"/>
              <a:t>Freewriting prompt</a:t>
            </a:r>
          </a:p>
          <a:p>
            <a:r>
              <a:rPr lang="en-US" dirty="0"/>
              <a:t>R</a:t>
            </a:r>
            <a:r>
              <a:rPr lang="en-US" dirty="0" smtClean="0"/>
              <a:t>eading strategy implementation discussion</a:t>
            </a:r>
          </a:p>
          <a:p>
            <a:r>
              <a:rPr lang="en-US" dirty="0" smtClean="0"/>
              <a:t>Summary and 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WAC CERTIFICATION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 end of the Spring 2018 semester, participate in six WAC workshops (in person or online): Designing Effective Assignments, Avoiding Plagiarism, Effective Grading / Minimal Marking, Creative Classrooms, Writing Intensive Syllabus, and Reading Strategies in the Classroom</a:t>
            </a:r>
          </a:p>
          <a:p>
            <a:r>
              <a:rPr lang="en-US" dirty="0" smtClean="0"/>
              <a:t>Meet regularly with your paired writing fellow</a:t>
            </a:r>
          </a:p>
          <a:p>
            <a:r>
              <a:rPr lang="en-US" dirty="0" smtClean="0"/>
              <a:t>Develop and revise teaching materials following WAC principles to prepare a WAC portfolio that includes:</a:t>
            </a:r>
          </a:p>
          <a:p>
            <a:pPr lvl="1"/>
            <a:r>
              <a:rPr lang="en-US" dirty="0" smtClean="0"/>
              <a:t>Revised syllabus highlighting the role of writing in your course</a:t>
            </a:r>
          </a:p>
          <a:p>
            <a:pPr lvl="1"/>
            <a:r>
              <a:rPr lang="en-US" dirty="0" smtClean="0"/>
              <a:t>At least one </a:t>
            </a:r>
            <a:r>
              <a:rPr lang="en-US" dirty="0" err="1" smtClean="0"/>
              <a:t>scaffolded</a:t>
            </a:r>
            <a:r>
              <a:rPr lang="en-US" dirty="0" smtClean="0"/>
              <a:t> assignment</a:t>
            </a:r>
          </a:p>
          <a:p>
            <a:r>
              <a:rPr lang="en-US" dirty="0" smtClean="0"/>
              <a:t>Present your experiences and materials at the year-end colloquium on May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location forthcoming)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READ is a multi-component, multi-disciplinary project in which reading and content area faculty collaborate to design discipline-specific reading strategies to improve student learning in selected </a:t>
            </a:r>
            <a:r>
              <a:rPr lang="en-US" dirty="0" smtClean="0"/>
              <a:t>courses</a:t>
            </a:r>
            <a:endParaRPr lang="en-US" dirty="0"/>
          </a:p>
          <a:p>
            <a:r>
              <a:rPr lang="en-US" dirty="0" smtClean="0"/>
              <a:t>Four key program components</a:t>
            </a:r>
          </a:p>
          <a:p>
            <a:pPr marL="324000" lvl="1" indent="0">
              <a:buNone/>
            </a:pPr>
            <a:r>
              <a:rPr lang="en-US" dirty="0"/>
              <a:t>1. Faculty development – Through workshops and mentoring</a:t>
            </a:r>
            <a:br>
              <a:rPr lang="en-US" dirty="0"/>
            </a:br>
            <a:r>
              <a:rPr lang="en-US" dirty="0"/>
              <a:t>2. Peer-Led Team Learning (</a:t>
            </a:r>
            <a:r>
              <a:rPr lang="en-US" dirty="0" err="1"/>
              <a:t>PLTL</a:t>
            </a:r>
            <a:r>
              <a:rPr lang="en-US" dirty="0"/>
              <a:t>) – Workshops facilitated by undergraduates</a:t>
            </a:r>
            <a:br>
              <a:rPr lang="en-US" dirty="0"/>
            </a:br>
            <a:r>
              <a:rPr lang="en-US" dirty="0"/>
              <a:t>3. Reading assessments – Administered pre and post interventions</a:t>
            </a:r>
            <a:br>
              <a:rPr lang="en-US" dirty="0"/>
            </a:br>
            <a:r>
              <a:rPr lang="en-US" dirty="0"/>
              <a:t>4. READ Open Lab – To disseminate the project output and outcomes</a:t>
            </a:r>
          </a:p>
        </p:txBody>
      </p:sp>
    </p:spTree>
    <p:extLst>
      <p:ext uri="{BB962C8B-B14F-4D97-AF65-F5344CB8AC3E}">
        <p14:creationId xmlns:p14="http://schemas.microsoft.com/office/powerpoint/2010/main" val="4350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FREEWRITING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4400" dirty="0" smtClean="0"/>
              <a:t>In your own experience (not that of students), what is so difficult about reading?</a:t>
            </a:r>
          </a:p>
          <a:p>
            <a:pPr marL="0" indent="0" algn="ctr" fontAlgn="base">
              <a:buNone/>
            </a:pPr>
            <a:endParaRPr lang="en-US" sz="2400" dirty="0"/>
          </a:p>
          <a:p>
            <a:pPr marL="0" indent="0" algn="ctr" fontAlgn="base">
              <a:buNone/>
            </a:pPr>
            <a:r>
              <a:rPr lang="en-US" dirty="0" smtClean="0"/>
              <a:t>Free write for </a:t>
            </a:r>
            <a:r>
              <a:rPr lang="en-US" dirty="0" smtClean="0"/>
              <a:t>2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642" y="2180496"/>
            <a:ext cx="8286714" cy="3678303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4400" dirty="0" smtClean="0"/>
              <a:t>How would you acquaint your students with this book?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strategies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In your small group, discuss your strategy and how each of you might be able to use it in a course</a:t>
            </a:r>
          </a:p>
          <a:p>
            <a:pPr fontAlgn="base"/>
            <a:r>
              <a:rPr lang="en-US" dirty="0" smtClean="0"/>
              <a:t>Strategy assignment</a:t>
            </a:r>
          </a:p>
          <a:p>
            <a:pPr lvl="1" fontAlgn="base"/>
            <a:r>
              <a:rPr lang="en-US" dirty="0" smtClean="0"/>
              <a:t>Group 1: Anticipation Guide (Chapter 3, p. 12)</a:t>
            </a:r>
          </a:p>
          <a:p>
            <a:pPr lvl="1" fontAlgn="base"/>
            <a:r>
              <a:rPr lang="en-US" dirty="0" smtClean="0"/>
              <a:t>Group 2: Exit Slips (Chapter 9, p. 28)</a:t>
            </a:r>
          </a:p>
          <a:p>
            <a:pPr lvl="1" fontAlgn="base"/>
            <a:r>
              <a:rPr lang="en-US" dirty="0" smtClean="0"/>
              <a:t>Group 3: </a:t>
            </a:r>
            <a:r>
              <a:rPr lang="en-US" dirty="0" err="1" smtClean="0"/>
              <a:t>KWL</a:t>
            </a:r>
            <a:r>
              <a:rPr lang="en-US" dirty="0" smtClean="0"/>
              <a:t> (Chapter 17, p. 51)</a:t>
            </a:r>
          </a:p>
          <a:p>
            <a:pPr lvl="1" fontAlgn="base"/>
            <a:r>
              <a:rPr lang="en-US" dirty="0" smtClean="0"/>
              <a:t>Group 4: Split-Page Notetaking (Chapter 35, p. 101)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8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538" y="2180496"/>
            <a:ext cx="10026923" cy="3678303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dirty="0" smtClean="0"/>
              <a:t>For each small group to share with the room:</a:t>
            </a:r>
          </a:p>
          <a:p>
            <a:pPr marL="0" indent="0" algn="ctr" fontAlgn="base">
              <a:buNone/>
            </a:pPr>
            <a:r>
              <a:rPr lang="en-US" sz="4400" dirty="0" smtClean="0"/>
              <a:t>Explain your strategy and how it could benefit your students. What are some different ways your group thought about implementing this strategy?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ANTICIPATION GUIDE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202" y="1942354"/>
            <a:ext cx="7570986" cy="477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3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60</TotalTime>
  <Words>544</Words>
  <Application>Microsoft Office PowerPoint</Application>
  <PresentationFormat>Widescreen</PresentationFormat>
  <Paragraphs>65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Gill Sans MT</vt:lpstr>
      <vt:lpstr>Wingdings 2</vt:lpstr>
      <vt:lpstr>Dividend</vt:lpstr>
      <vt:lpstr>Reading Strategies in the classroom</vt:lpstr>
      <vt:lpstr>Workshop outline</vt:lpstr>
      <vt:lpstr>WAC CERTIFICATION PROCESS</vt:lpstr>
      <vt:lpstr>READ OVERVIEW</vt:lpstr>
      <vt:lpstr>FREEWRITING AND DISCUSSION</vt:lpstr>
      <vt:lpstr>Text preview</vt:lpstr>
      <vt:lpstr>Reading strategies implementation</vt:lpstr>
      <vt:lpstr>Text preview</vt:lpstr>
      <vt:lpstr>ANTICIPATION GUIDE</vt:lpstr>
      <vt:lpstr>EXIT SLIPS</vt:lpstr>
      <vt:lpstr>KWL CHART</vt:lpstr>
      <vt:lpstr>SPLIT-PAGE NOTETAKING (E.G., THE CORNELL METHOD)</vt:lpstr>
      <vt:lpstr>FRAYER MODEL</vt:lpstr>
      <vt:lpstr>FRAYER MODEL EXAMPLE</vt:lpstr>
      <vt:lpstr>REFLECTION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Strategies in the classroom</dc:title>
  <dc:creator>Amanda</dc:creator>
  <cp:lastModifiedBy>Amanda</cp:lastModifiedBy>
  <cp:revision>7</cp:revision>
  <dcterms:created xsi:type="dcterms:W3CDTF">2018-04-17T21:13:42Z</dcterms:created>
  <dcterms:modified xsi:type="dcterms:W3CDTF">2018-04-18T15:41:22Z</dcterms:modified>
</cp:coreProperties>
</file>