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notesMasterIdLst>
    <p:notesMasterId r:id="rId21"/>
  </p:notesMasterIdLst>
  <p:sldIdLst>
    <p:sldId id="256" r:id="rId2"/>
    <p:sldId id="272" r:id="rId3"/>
    <p:sldId id="259" r:id="rId4"/>
    <p:sldId id="261" r:id="rId5"/>
    <p:sldId id="264" r:id="rId6"/>
    <p:sldId id="265" r:id="rId7"/>
    <p:sldId id="267" r:id="rId8"/>
    <p:sldId id="286" r:id="rId9"/>
    <p:sldId id="258" r:id="rId10"/>
    <p:sldId id="274" r:id="rId11"/>
    <p:sldId id="276" r:id="rId12"/>
    <p:sldId id="277" r:id="rId13"/>
    <p:sldId id="279" r:id="rId14"/>
    <p:sldId id="280" r:id="rId15"/>
    <p:sldId id="285" r:id="rId16"/>
    <p:sldId id="283" r:id="rId17"/>
    <p:sldId id="284" r:id="rId18"/>
    <p:sldId id="271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8E00"/>
    <a:srgbClr val="FD9C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8" autoAdjust="0"/>
    <p:restoredTop sz="94711" autoAdjust="0"/>
  </p:normalViewPr>
  <p:slideViewPr>
    <p:cSldViewPr>
      <p:cViewPr>
        <p:scale>
          <a:sx n="50" d="100"/>
          <a:sy n="50" d="100"/>
        </p:scale>
        <p:origin x="-1740" y="-6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5807F-F125-4FA5-BEEC-73C97D2BC46D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DC35D-E463-4C82-9141-8D412E28F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5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C35D-E463-4C82-9141-8D412E28F7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38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6543A58-7449-4A20-B354-AED905E726A5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F9C46C9-C2E4-41E3-A411-D4A7BCD423CA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3A58-7449-4A20-B354-AED905E726A5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C46C9-C2E4-41E3-A411-D4A7BCD423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3A58-7449-4A20-B354-AED905E726A5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C46C9-C2E4-41E3-A411-D4A7BCD423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3A58-7449-4A20-B354-AED905E726A5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C46C9-C2E4-41E3-A411-D4A7BCD423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3A58-7449-4A20-B354-AED905E726A5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C46C9-C2E4-41E3-A411-D4A7BCD423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3A58-7449-4A20-B354-AED905E726A5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C46C9-C2E4-41E3-A411-D4A7BCD423C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3A58-7449-4A20-B354-AED905E726A5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C46C9-C2E4-41E3-A411-D4A7BCD423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3A58-7449-4A20-B354-AED905E726A5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C46C9-C2E4-41E3-A411-D4A7BCD423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3A58-7449-4A20-B354-AED905E726A5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C46C9-C2E4-41E3-A411-D4A7BCD423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3A58-7449-4A20-B354-AED905E726A5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C46C9-C2E4-41E3-A411-D4A7BCD423CA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3A58-7449-4A20-B354-AED905E726A5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C46C9-C2E4-41E3-A411-D4A7BCD423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6543A58-7449-4A20-B354-AED905E726A5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F9C46C9-C2E4-41E3-A411-D4A7BCD423C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657" y="1369929"/>
            <a:ext cx="3886200" cy="526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638774"/>
            <a:ext cx="535294" cy="57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4191000" y="2438400"/>
            <a:ext cx="3581399" cy="3124200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5255" y="3069114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latin typeface="Agency FB" panose="020B0503020202020204" pitchFamily="34" charset="0"/>
                <a:cs typeface="Aharoni" panose="02010803020104030203" pitchFamily="2" charset="-79"/>
              </a:rPr>
              <a:t>Acute </a:t>
            </a:r>
            <a:endParaRPr lang="en-US" sz="4800" b="1" dirty="0" smtClean="0">
              <a:solidFill>
                <a:schemeClr val="accent3">
                  <a:lumMod val="50000"/>
                </a:schemeClr>
              </a:solidFill>
              <a:latin typeface="Agency FB" panose="020B05030202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4800" b="1" dirty="0" err="1" smtClean="0">
                <a:solidFill>
                  <a:schemeClr val="accent3">
                    <a:lumMod val="50000"/>
                  </a:schemeClr>
                </a:solidFill>
                <a:latin typeface="Agency FB" panose="020B0503020202020204" pitchFamily="34" charset="0"/>
                <a:cs typeface="Aharoni" panose="02010803020104030203" pitchFamily="2" charset="-79"/>
              </a:rPr>
              <a:t>Cholecystitis</a:t>
            </a:r>
            <a:endParaRPr lang="en-US" sz="4800" b="1" dirty="0">
              <a:solidFill>
                <a:schemeClr val="accent3">
                  <a:lumMod val="50000"/>
                </a:schemeClr>
              </a:solidFill>
              <a:latin typeface="Agency FB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5279" y="1600200"/>
            <a:ext cx="7437120" cy="1028700"/>
          </a:xfrm>
        </p:spPr>
        <p:txBody>
          <a:bodyPr>
            <a:noAutofit/>
          </a:bodyPr>
          <a:lstStyle/>
          <a:p>
            <a:r>
              <a:rPr lang="en-US" sz="6600" b="1" u="sng" dirty="0" smtClean="0">
                <a:solidFill>
                  <a:srgbClr val="EE8E00"/>
                </a:solidFill>
                <a:latin typeface="Agency FB" panose="020B0503020202020204" pitchFamily="34" charset="0"/>
              </a:rPr>
              <a:t>Inter-hospital</a:t>
            </a:r>
            <a:br>
              <a:rPr lang="en-US" sz="6600" b="1" u="sng" dirty="0" smtClean="0">
                <a:solidFill>
                  <a:srgbClr val="EE8E00"/>
                </a:solidFill>
                <a:latin typeface="Agency FB" panose="020B0503020202020204" pitchFamily="34" charset="0"/>
              </a:rPr>
            </a:br>
            <a:r>
              <a:rPr lang="en-US" sz="6600" b="1" u="sng" dirty="0" smtClean="0">
                <a:solidFill>
                  <a:srgbClr val="EE8E00"/>
                </a:solidFill>
                <a:latin typeface="Agency FB" panose="020B0503020202020204" pitchFamily="34" charset="0"/>
              </a:rPr>
              <a:t> </a:t>
            </a:r>
            <a:r>
              <a:rPr lang="en-US" sz="6600" b="1" u="sng" dirty="0">
                <a:solidFill>
                  <a:srgbClr val="EE8E00"/>
                </a:solidFill>
                <a:latin typeface="Agency FB" panose="020B0503020202020204" pitchFamily="34" charset="0"/>
              </a:rPr>
              <a:t>Case Study</a:t>
            </a:r>
            <a:endParaRPr lang="en-US" sz="6600" b="1" dirty="0">
              <a:solidFill>
                <a:srgbClr val="EE8E00"/>
              </a:solidFill>
              <a:latin typeface="Agency FB" panose="020B0503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66745" y="-381000"/>
            <a:ext cx="3862552" cy="1671147"/>
          </a:xfrm>
          <a:prstGeom prst="rect">
            <a:avLst/>
          </a:prstGeom>
        </p:spPr>
        <p:txBody>
          <a:bodyPr vert="horz" lIns="91440" tIns="45720" rIns="91440" bIns="45720" numCol="2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500" dirty="0" smtClean="0">
              <a:solidFill>
                <a:schemeClr val="bg1"/>
              </a:solidFill>
              <a:cs typeface="Andalus" panose="02010000000000000000" pitchFamily="2" charset="-78"/>
            </a:endParaRPr>
          </a:p>
          <a:p>
            <a:r>
              <a:rPr lang="en-US" sz="1600" b="1" dirty="0">
                <a:solidFill>
                  <a:schemeClr val="bg1"/>
                </a:solidFill>
                <a:cs typeface="Andalus" panose="02010000000000000000" pitchFamily="2" charset="-78"/>
              </a:rPr>
              <a:t>Group 1</a:t>
            </a:r>
          </a:p>
          <a:p>
            <a:r>
              <a:rPr lang="en-US" sz="1550" spc="-150" dirty="0" smtClean="0">
                <a:solidFill>
                  <a:schemeClr val="bg1"/>
                </a:solidFill>
                <a:cs typeface="Andalus" panose="02010000000000000000" pitchFamily="2" charset="-78"/>
              </a:rPr>
              <a:t>Shapiro </a:t>
            </a:r>
            <a:r>
              <a:rPr lang="en-US" sz="1550" spc="-150" dirty="0" err="1">
                <a:solidFill>
                  <a:schemeClr val="bg1"/>
                </a:solidFill>
                <a:cs typeface="Andalus" panose="02010000000000000000" pitchFamily="2" charset="-78"/>
              </a:rPr>
              <a:t>Aleus-Ledain</a:t>
            </a:r>
            <a:endParaRPr lang="en-US" sz="1550" dirty="0" smtClean="0">
              <a:solidFill>
                <a:schemeClr val="bg1"/>
              </a:solidFill>
              <a:cs typeface="Andalus" panose="02010000000000000000" pitchFamily="2" charset="-78"/>
            </a:endParaRPr>
          </a:p>
          <a:p>
            <a:r>
              <a:rPr lang="en-US" sz="1600" dirty="0">
                <a:solidFill>
                  <a:schemeClr val="bg1"/>
                </a:solidFill>
                <a:cs typeface="Andalus" panose="02010000000000000000" pitchFamily="2" charset="-78"/>
              </a:rPr>
              <a:t>Erika Gonzalez</a:t>
            </a:r>
          </a:p>
          <a:p>
            <a:r>
              <a:rPr lang="en-US" sz="1600" dirty="0">
                <a:solidFill>
                  <a:schemeClr val="bg1"/>
                </a:solidFill>
                <a:cs typeface="Andalus" panose="02010000000000000000" pitchFamily="2" charset="-78"/>
              </a:rPr>
              <a:t>Charles </a:t>
            </a:r>
            <a:r>
              <a:rPr lang="en-US" sz="1600" dirty="0" err="1">
                <a:solidFill>
                  <a:schemeClr val="bg1"/>
                </a:solidFill>
                <a:cs typeface="Andalus" panose="02010000000000000000" pitchFamily="2" charset="-78"/>
              </a:rPr>
              <a:t>Neri</a:t>
            </a:r>
            <a:endParaRPr lang="en-US" sz="1600" dirty="0" smtClean="0">
              <a:solidFill>
                <a:schemeClr val="bg1"/>
              </a:solidFill>
              <a:cs typeface="Andalus" panose="02010000000000000000" pitchFamily="2" charset="-78"/>
            </a:endParaRPr>
          </a:p>
          <a:p>
            <a:r>
              <a:rPr lang="en-US" sz="1600" dirty="0">
                <a:solidFill>
                  <a:schemeClr val="bg1"/>
                </a:solidFill>
                <a:cs typeface="Andalus" panose="02010000000000000000" pitchFamily="2" charset="-78"/>
              </a:rPr>
              <a:t>Giuseppe </a:t>
            </a:r>
            <a:r>
              <a:rPr lang="en-US" sz="1600" dirty="0" err="1">
                <a:solidFill>
                  <a:schemeClr val="bg1"/>
                </a:solidFill>
                <a:cs typeface="Andalus" panose="02010000000000000000" pitchFamily="2" charset="-78"/>
              </a:rPr>
              <a:t>Spata</a:t>
            </a:r>
            <a:endParaRPr lang="en-US" sz="1600" dirty="0">
              <a:solidFill>
                <a:schemeClr val="bg1"/>
              </a:solidFill>
              <a:cs typeface="Andalus" panose="02010000000000000000" pitchFamily="2" charset="-78"/>
            </a:endParaRPr>
          </a:p>
          <a:p>
            <a:endParaRPr lang="en-US" sz="1800" b="1" dirty="0" smtClean="0">
              <a:solidFill>
                <a:schemeClr val="bg1"/>
              </a:solidFill>
              <a:cs typeface="Andalus" panose="02010000000000000000" pitchFamily="2" charset="-78"/>
            </a:endParaRPr>
          </a:p>
          <a:p>
            <a:endParaRPr lang="en-US" sz="1400" dirty="0" smtClean="0">
              <a:solidFill>
                <a:schemeClr val="bg1"/>
              </a:solidFill>
              <a:cs typeface="Andalus" panose="02010000000000000000" pitchFamily="2" charset="-78"/>
            </a:endParaRPr>
          </a:p>
          <a:p>
            <a:r>
              <a:rPr lang="en-US" sz="1600" dirty="0" smtClean="0">
                <a:solidFill>
                  <a:schemeClr val="bg1"/>
                </a:solidFill>
                <a:cs typeface="Andalus" panose="02010000000000000000" pitchFamily="2" charset="-78"/>
              </a:rPr>
              <a:t>Michael </a:t>
            </a:r>
            <a:r>
              <a:rPr lang="en-US" sz="1600" dirty="0" err="1">
                <a:solidFill>
                  <a:schemeClr val="bg1"/>
                </a:solidFill>
                <a:cs typeface="Andalus" panose="02010000000000000000" pitchFamily="2" charset="-78"/>
              </a:rPr>
              <a:t>Bottaro</a:t>
            </a:r>
            <a:r>
              <a:rPr lang="en-US" sz="1600" dirty="0">
                <a:solidFill>
                  <a:schemeClr val="bg1"/>
                </a:solidFill>
                <a:cs typeface="Andalus" panose="02010000000000000000" pitchFamily="2" charset="-78"/>
              </a:rPr>
              <a:t> </a:t>
            </a:r>
            <a:endParaRPr lang="en-US" sz="1600" dirty="0" smtClean="0">
              <a:solidFill>
                <a:schemeClr val="bg1"/>
              </a:solidFill>
              <a:cs typeface="Andalus" panose="02010000000000000000" pitchFamily="2" charset="-78"/>
            </a:endParaRPr>
          </a:p>
          <a:p>
            <a:r>
              <a:rPr lang="en-US" sz="1550" dirty="0" err="1" smtClean="0">
                <a:solidFill>
                  <a:schemeClr val="bg1"/>
                </a:solidFill>
                <a:cs typeface="Andalus" panose="02010000000000000000" pitchFamily="2" charset="-78"/>
              </a:rPr>
              <a:t>Kathran</a:t>
            </a:r>
            <a:r>
              <a:rPr lang="en-US" sz="1550" dirty="0" smtClean="0">
                <a:solidFill>
                  <a:schemeClr val="bg1"/>
                </a:solidFill>
                <a:cs typeface="Andalus" panose="02010000000000000000" pitchFamily="2" charset="-78"/>
              </a:rPr>
              <a:t> </a:t>
            </a:r>
            <a:r>
              <a:rPr lang="en-US" sz="1550" dirty="0">
                <a:solidFill>
                  <a:schemeClr val="bg1"/>
                </a:solidFill>
                <a:cs typeface="Andalus" panose="02010000000000000000" pitchFamily="2" charset="-78"/>
              </a:rPr>
              <a:t>Mayotte</a:t>
            </a:r>
          </a:p>
          <a:p>
            <a:r>
              <a:rPr lang="en-US" sz="1600" dirty="0" err="1" smtClean="0">
                <a:solidFill>
                  <a:schemeClr val="bg1"/>
                </a:solidFill>
                <a:cs typeface="Andalus" panose="02010000000000000000" pitchFamily="2" charset="-78"/>
              </a:rPr>
              <a:t>Porfirio</a:t>
            </a:r>
            <a:r>
              <a:rPr lang="en-US" sz="1600" dirty="0" smtClean="0">
                <a:solidFill>
                  <a:schemeClr val="bg1"/>
                </a:solidFill>
                <a:cs typeface="Andalus" panose="02010000000000000000" pitchFamily="2" charset="-78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Andalus" panose="02010000000000000000" pitchFamily="2" charset="-78"/>
              </a:rPr>
              <a:t>Reinoso</a:t>
            </a:r>
            <a:endParaRPr lang="en-US" sz="1600" dirty="0">
              <a:solidFill>
                <a:schemeClr val="bg1"/>
              </a:solidFill>
              <a:cs typeface="Andalus" panose="02010000000000000000" pitchFamily="2" charset="-78"/>
            </a:endParaRPr>
          </a:p>
          <a:p>
            <a:r>
              <a:rPr lang="en-US" sz="1600" dirty="0" err="1" smtClean="0">
                <a:solidFill>
                  <a:schemeClr val="bg1"/>
                </a:solidFill>
                <a:cs typeface="Andalus" panose="02010000000000000000" pitchFamily="2" charset="-78"/>
              </a:rPr>
              <a:t>Runie</a:t>
            </a:r>
            <a:r>
              <a:rPr lang="en-US" sz="1600" dirty="0" smtClean="0">
                <a:solidFill>
                  <a:schemeClr val="bg1"/>
                </a:solidFill>
                <a:cs typeface="Andalus" panose="02010000000000000000" pitchFamily="2" charset="-78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cs typeface="Andalus" panose="02010000000000000000" pitchFamily="2" charset="-78"/>
              </a:rPr>
              <a:t>Thibaud</a:t>
            </a:r>
            <a:endParaRPr lang="en-US" sz="1600" dirty="0">
              <a:solidFill>
                <a:schemeClr val="bg1"/>
              </a:solidFill>
              <a:cs typeface="Andalus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34015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286000"/>
            <a:ext cx="6777317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 smtClean="0"/>
              <a:t>Following </a:t>
            </a:r>
            <a:r>
              <a:rPr lang="en-US" dirty="0"/>
              <a:t>the CT </a:t>
            </a:r>
            <a:r>
              <a:rPr lang="en-US" dirty="0" smtClean="0"/>
              <a:t>exam of Patient X it was decided by the attending physicians that it </a:t>
            </a:r>
            <a:r>
              <a:rPr lang="en-US" dirty="0"/>
              <a:t>was time for a CT guided percutaneous </a:t>
            </a:r>
            <a:r>
              <a:rPr lang="en-US" dirty="0" err="1"/>
              <a:t>cholecystostomy</a:t>
            </a:r>
            <a:r>
              <a:rPr lang="en-US" dirty="0"/>
              <a:t> </a:t>
            </a:r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233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CT Guided </a:t>
            </a:r>
            <a:r>
              <a:rPr lang="en-US" sz="3200" dirty="0" smtClean="0"/>
              <a:t>                       Percutaneous </a:t>
            </a:r>
            <a:r>
              <a:rPr lang="en-US" sz="3200" dirty="0" err="1" smtClean="0"/>
              <a:t>Cholecystostomy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A procedure done utilizing an imaging modality for guided placement </a:t>
            </a:r>
            <a:r>
              <a:rPr lang="en-US" dirty="0"/>
              <a:t>of </a:t>
            </a:r>
            <a:r>
              <a:rPr lang="en-US" dirty="0" smtClean="0"/>
              <a:t>a drainage </a:t>
            </a:r>
            <a:r>
              <a:rPr lang="en-US" dirty="0"/>
              <a:t>catheter into </a:t>
            </a:r>
            <a:r>
              <a:rPr lang="en-US" dirty="0" smtClean="0"/>
              <a:t>the gallbladder lumen to retrieve a sample of fluid for testing, in this case CT was used, though ultrasound or fluoroscopy could have also been utilized.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606" y="1833702"/>
            <a:ext cx="4489750" cy="4756023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A safe spot for needle insertion was chosen and marked on the skin. 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right upper quadrant of the abdomen was prepped and draped in the usual sterile fashion</a:t>
            </a:r>
            <a:r>
              <a:rPr lang="en-US" dirty="0" smtClean="0"/>
              <a:t>.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/>
              <a:t>Micro puncture set in a French Size 5 and an All purpose draining catheter in a Size 8 were used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43491" y="685800"/>
            <a:ext cx="7024744" cy="1143000"/>
          </a:xfrm>
        </p:spPr>
        <p:txBody>
          <a:bodyPr>
            <a:normAutofit/>
          </a:bodyPr>
          <a:lstStyle/>
          <a:p>
            <a:r>
              <a:rPr lang="en-US" sz="3200" dirty="0"/>
              <a:t>CT </a:t>
            </a:r>
            <a:r>
              <a:rPr lang="en-US" sz="3200" dirty="0" smtClean="0"/>
              <a:t>Guided Percutaneous </a:t>
            </a:r>
            <a:r>
              <a:rPr lang="en-US" sz="3200" dirty="0" err="1" smtClean="0"/>
              <a:t>Cholecystostomy</a:t>
            </a:r>
            <a:r>
              <a:rPr lang="en-US" sz="3200" dirty="0" smtClean="0"/>
              <a:t> of Patient X </a:t>
            </a:r>
            <a:endParaRPr lang="en-US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43491" y="5257800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154314"/>
            <a:ext cx="3009900" cy="22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http://3.bp.blogspot.com/-S2KpQIDUMPU/UNOUnipOEhI/AAAAAAAABHs/Q9RCUBEm8XI/s1600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356" y="4424413"/>
            <a:ext cx="3502344" cy="204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486400" y="5804439"/>
            <a:ext cx="3143250" cy="7025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8580">
              <a:spcBef>
                <a:spcPct val="20000"/>
              </a:spcBef>
              <a:buClr>
                <a:schemeClr val="accent1"/>
              </a:buClr>
              <a:buSzPct val="76000"/>
            </a:pPr>
            <a:r>
              <a:rPr lang="en-US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Drainage Catheter</a:t>
            </a:r>
            <a:endParaRPr lang="en-US" sz="24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791198" y="3810000"/>
            <a:ext cx="3172609" cy="803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en-US" dirty="0" err="1" smtClean="0"/>
              <a:t>Micropuncture</a:t>
            </a:r>
            <a:r>
              <a:rPr lang="en-US" dirty="0" smtClean="0"/>
              <a:t> Kit</a:t>
            </a:r>
            <a:endParaRPr lang="en-US" dirty="0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1043490" y="1754040"/>
            <a:ext cx="6777317" cy="800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en-US" smtClean="0"/>
              <a:t>According to the report of Doctor Fishkin </a:t>
            </a:r>
          </a:p>
          <a:p>
            <a:pPr marL="68580" indent="0">
              <a:buFont typeface="Wingdings 2" pitchFamily="18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460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2770352"/>
            <a:ext cx="4895849" cy="354663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43000" y="1600200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endParaRPr lang="en-US" dirty="0" smtClean="0"/>
          </a:p>
          <a:p>
            <a:pPr marL="68580" lvl="0">
              <a:buClr>
                <a:srgbClr val="94C600"/>
              </a:buClr>
            </a:pPr>
            <a:r>
              <a:rPr lang="en-US" dirty="0"/>
              <a:t>The gallbladder was punctured with an 18 gauge needle under CT guidance</a:t>
            </a:r>
            <a:r>
              <a:rPr lang="en-US" dirty="0" smtClean="0"/>
              <a:t>.</a:t>
            </a:r>
            <a:endParaRPr lang="en-US" dirty="0"/>
          </a:p>
          <a:p>
            <a:pPr marL="68580" lvl="0">
              <a:buClr>
                <a:srgbClr val="94C600"/>
              </a:buClr>
            </a:pPr>
            <a:endParaRPr lang="en-US" dirty="0"/>
          </a:p>
          <a:p>
            <a:pPr marL="68580" lvl="0">
              <a:buClr>
                <a:srgbClr val="94C600"/>
              </a:buClr>
            </a:pPr>
            <a:r>
              <a:rPr lang="en-US" dirty="0"/>
              <a:t>Aspiration of bile/pus from the drain confirms satisfactory </a:t>
            </a:r>
            <a:r>
              <a:rPr lang="en-US" dirty="0" smtClean="0"/>
              <a:t>position</a:t>
            </a:r>
          </a:p>
          <a:p>
            <a:pPr marL="0" lvl="0" indent="0">
              <a:buClr>
                <a:srgbClr val="94C600"/>
              </a:buClr>
              <a:buNone/>
            </a:pPr>
            <a:endParaRPr lang="en-US" dirty="0" smtClean="0"/>
          </a:p>
          <a:p>
            <a:pPr marL="68580">
              <a:buClr>
                <a:srgbClr val="94C600"/>
              </a:buClr>
            </a:pPr>
            <a:r>
              <a:rPr lang="en-US" dirty="0"/>
              <a:t>Approximately 300 cc's of a cloudy greenish fluid were aspirated out of patient </a:t>
            </a:r>
            <a:r>
              <a:rPr lang="en-US" dirty="0" smtClean="0"/>
              <a:t>X’s </a:t>
            </a:r>
            <a:r>
              <a:rPr lang="en-US" dirty="0"/>
              <a:t>catheter and sent for examination</a:t>
            </a:r>
          </a:p>
          <a:p>
            <a:pPr marL="68580" lvl="0">
              <a:buClr>
                <a:srgbClr val="94C600"/>
              </a:buClr>
            </a:pPr>
            <a:endParaRPr lang="en-US" dirty="0"/>
          </a:p>
          <a:p>
            <a:pPr marL="0" lvl="0" indent="0">
              <a:buClr>
                <a:srgbClr val="94C600"/>
              </a:buClr>
              <a:buNone/>
            </a:pPr>
            <a:endParaRPr lang="en-US" b="1" dirty="0">
              <a:solidFill>
                <a:srgbClr val="3E3D2D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405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Post-Percutaneous </a:t>
            </a:r>
            <a:r>
              <a:rPr lang="en-US" dirty="0" err="1"/>
              <a:t>Cholecystostomy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15334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Patient requires bed </a:t>
            </a:r>
            <a:r>
              <a:rPr lang="en-US" dirty="0"/>
              <a:t>rest </a:t>
            </a:r>
            <a:r>
              <a:rPr lang="en-US" dirty="0" smtClean="0"/>
              <a:t>, typically </a:t>
            </a:r>
            <a:r>
              <a:rPr lang="en-US" dirty="0"/>
              <a:t>2-4 </a:t>
            </a:r>
            <a:r>
              <a:rPr lang="en-US" dirty="0" smtClean="0"/>
              <a:t>hours </a:t>
            </a:r>
            <a:r>
              <a:rPr lang="en-US" dirty="0"/>
              <a:t>with regular monitoring </a:t>
            </a:r>
            <a:r>
              <a:rPr lang="en-US" dirty="0" smtClean="0"/>
              <a:t>of vital </a:t>
            </a:r>
            <a:r>
              <a:rPr lang="en-US" dirty="0"/>
              <a:t>signs, </a:t>
            </a:r>
            <a:r>
              <a:rPr lang="en-US" dirty="0" smtClean="0"/>
              <a:t>and medication for pain if necessary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Catheter must be cared for by being </a:t>
            </a:r>
            <a:r>
              <a:rPr lang="en-US" dirty="0"/>
              <a:t>flushed and aspirated regularly with saline </a:t>
            </a:r>
            <a:r>
              <a:rPr lang="en-US" dirty="0" smtClean="0"/>
              <a:t>approximately every 6 </a:t>
            </a:r>
            <a:r>
              <a:rPr lang="en-US" dirty="0"/>
              <a:t>to 8 </a:t>
            </a:r>
            <a:r>
              <a:rPr lang="en-US" dirty="0" smtClean="0"/>
              <a:t>hours. </a:t>
            </a:r>
          </a:p>
          <a:p>
            <a:endParaRPr lang="en-US" dirty="0" smtClean="0"/>
          </a:p>
          <a:p>
            <a:r>
              <a:rPr lang="en-US" dirty="0" smtClean="0"/>
              <a:t>Once patient is determined to be stable a </a:t>
            </a:r>
            <a:r>
              <a:rPr lang="en-US" dirty="0" err="1" smtClean="0"/>
              <a:t>cholecystogram</a:t>
            </a:r>
            <a:r>
              <a:rPr lang="en-US" dirty="0" smtClean="0"/>
              <a:t> can be performed to confirm satisfactory catheter position and state of the gallbladder.</a:t>
            </a:r>
          </a:p>
          <a:p>
            <a:pPr marL="68580" indent="0">
              <a:buNone/>
            </a:pPr>
            <a:endParaRPr lang="en-US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520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7024744" cy="1143000"/>
          </a:xfrm>
        </p:spPr>
        <p:txBody>
          <a:bodyPr/>
          <a:lstStyle/>
          <a:p>
            <a:r>
              <a:rPr lang="en-US" dirty="0" err="1"/>
              <a:t>Cholecystogram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1"/>
            <a:ext cx="6629400" cy="10667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fluroscopic</a:t>
            </a:r>
            <a:r>
              <a:rPr lang="en-US" dirty="0" smtClean="0"/>
              <a:t> </a:t>
            </a:r>
            <a:r>
              <a:rPr lang="en-US" dirty="0"/>
              <a:t>procedure , where contrast is injected into the </a:t>
            </a:r>
            <a:r>
              <a:rPr lang="en-US" dirty="0" smtClean="0"/>
              <a:t>catheter and radiograph's are taken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076876"/>
            <a:ext cx="4724400" cy="308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00800" y="3815230"/>
            <a:ext cx="2209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Cholecystogram</a:t>
            </a:r>
            <a:r>
              <a:rPr lang="en-US" dirty="0" smtClean="0"/>
              <a:t> images of patient X</a:t>
            </a:r>
            <a:endParaRPr lang="en-US" dirty="0">
              <a:effectLst/>
            </a:endParaRPr>
          </a:p>
        </p:txBody>
      </p:sp>
      <p:pic>
        <p:nvPicPr>
          <p:cNvPr id="7" name="Picture 4" descr="C:\Users\Kayla\AppData\Local\Microsoft\Windows\Temporary Internet Files\Content.IE5\T963VGKX\MC900442158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62600" y="4052988"/>
            <a:ext cx="685572" cy="68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472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86000"/>
            <a:ext cx="6777317" cy="3508977"/>
          </a:xfrm>
        </p:spPr>
        <p:txBody>
          <a:bodyPr/>
          <a:lstStyle/>
          <a:p>
            <a:pPr marL="68580" indent="0">
              <a:buNone/>
            </a:pPr>
            <a:r>
              <a:rPr lang="en-US" dirty="0"/>
              <a:t>If lab results from the Percutaneous </a:t>
            </a:r>
            <a:r>
              <a:rPr lang="en-US" dirty="0" err="1"/>
              <a:t>Cholecystostomy</a:t>
            </a:r>
            <a:r>
              <a:rPr lang="en-US" dirty="0"/>
              <a:t> diagnose the patient with </a:t>
            </a:r>
            <a:r>
              <a:rPr lang="en-US" dirty="0" err="1"/>
              <a:t>Cholecystitis</a:t>
            </a:r>
            <a:r>
              <a:rPr lang="en-US" dirty="0"/>
              <a:t>, the patient will need to undergo a </a:t>
            </a:r>
            <a:r>
              <a:rPr lang="en-US" dirty="0" smtClean="0"/>
              <a:t>Cholecystectomy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389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1905000"/>
            <a:ext cx="4290507" cy="4343400"/>
          </a:xfrm>
        </p:spPr>
        <p:txBody>
          <a:bodyPr>
            <a:normAutofit/>
          </a:bodyPr>
          <a:lstStyle/>
          <a:p>
            <a:r>
              <a:rPr lang="en-US" dirty="0"/>
              <a:t>A cholecystectomy is the surgical removal of the </a:t>
            </a:r>
            <a:r>
              <a:rPr lang="en-US" dirty="0" smtClean="0"/>
              <a:t>gallbladder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23950" y="778996"/>
            <a:ext cx="7024744" cy="1143000"/>
          </a:xfrm>
        </p:spPr>
        <p:txBody>
          <a:bodyPr/>
          <a:lstStyle/>
          <a:p>
            <a:r>
              <a:rPr lang="en-US" dirty="0"/>
              <a:t>Cholecystectomy</a:t>
            </a:r>
          </a:p>
        </p:txBody>
      </p:sp>
      <p:sp>
        <p:nvSpPr>
          <p:cNvPr id="5" name="Rectangle 4"/>
          <p:cNvSpPr/>
          <p:nvPr/>
        </p:nvSpPr>
        <p:spPr>
          <a:xfrm>
            <a:off x="5029200" y="228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19450"/>
            <a:ext cx="22955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2" y="874931"/>
            <a:ext cx="235267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438525" y="3942973"/>
            <a:ext cx="5400675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endParaRPr lang="en-US" dirty="0"/>
          </a:p>
          <a:p>
            <a:r>
              <a:rPr lang="en-US" dirty="0"/>
              <a:t>Laparoscopic cholecystectomy uses a small camera to assist in the procedure, resulting in less pain </a:t>
            </a:r>
            <a:r>
              <a:rPr lang="en-US" dirty="0" smtClean="0"/>
              <a:t>and a typical recovery time of 1-2 weeks.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452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09800"/>
            <a:ext cx="6777317" cy="350897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camera is inserted through one of </a:t>
            </a:r>
            <a:r>
              <a:rPr lang="en-US" dirty="0" smtClean="0"/>
              <a:t>four incisions </a:t>
            </a:r>
            <a:r>
              <a:rPr lang="en-US" dirty="0"/>
              <a:t>in the abdomen. </a:t>
            </a: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The doctor will use air or carbon dioxide to inflate the patient’s stomach in order to have a clear view of the surgical instruments and the gallbladder and have a clean removal through one of the incisions.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Laparoscopic </a:t>
            </a:r>
            <a:r>
              <a:rPr lang="en-US" dirty="0" smtClean="0"/>
              <a:t>Cholecystectomy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816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765" y="685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Post-Laparoscopic Cholecystectomy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062" y="1750711"/>
            <a:ext cx="7391399" cy="3508977"/>
          </a:xfrm>
        </p:spPr>
        <p:txBody>
          <a:bodyPr/>
          <a:lstStyle/>
          <a:p>
            <a:r>
              <a:rPr lang="en-US" dirty="0" smtClean="0"/>
              <a:t>Liver </a:t>
            </a:r>
            <a:r>
              <a:rPr lang="en-US" dirty="0"/>
              <a:t>will produce bile and transport it to the small intestine </a:t>
            </a:r>
            <a:r>
              <a:rPr lang="en-US" dirty="0" smtClean="0"/>
              <a:t>via </a:t>
            </a:r>
            <a:r>
              <a:rPr lang="en-US" dirty="0"/>
              <a:t>the common bile duct </a:t>
            </a:r>
            <a:r>
              <a:rPr lang="en-US" dirty="0" smtClean="0"/>
              <a:t>rather then it being </a:t>
            </a:r>
            <a:r>
              <a:rPr lang="en-US" dirty="0"/>
              <a:t>stored in the </a:t>
            </a:r>
            <a:r>
              <a:rPr lang="en-US" dirty="0" smtClean="0"/>
              <a:t>gallbladder, patient is able to resume a normal life.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" y="3269827"/>
            <a:ext cx="366712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676524" y="3505200"/>
            <a:ext cx="183356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US" sz="2000" dirty="0" smtClean="0"/>
              <a:t>Normal functioning gallbladder with bile traveling from liver to gallbladder to small intestine</a:t>
            </a:r>
            <a:endParaRPr lang="en-US" sz="20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36502"/>
            <a:ext cx="36480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6567487" y="3505199"/>
            <a:ext cx="187418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US" sz="2000" dirty="0" smtClean="0"/>
              <a:t>Gallbladder has been removed, bile now travels from liver to small intestine via the common bile duct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00012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744" cy="1143000"/>
          </a:xfrm>
        </p:spPr>
        <p:txBody>
          <a:bodyPr/>
          <a:lstStyle/>
          <a:p>
            <a:r>
              <a:rPr lang="en-US" dirty="0" smtClean="0"/>
              <a:t>Patient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 smtClean="0"/>
              <a:t>September </a:t>
            </a:r>
            <a:r>
              <a:rPr lang="en-US" dirty="0"/>
              <a:t>19, 2013</a:t>
            </a:r>
            <a:r>
              <a:rPr lang="en-US" dirty="0" smtClean="0"/>
              <a:t>, </a:t>
            </a:r>
            <a:r>
              <a:rPr lang="en-US" dirty="0"/>
              <a:t>a CT scan of the abdomen/pelvis and a sonogram of the abdomen were </a:t>
            </a:r>
            <a:r>
              <a:rPr lang="en-US" dirty="0" smtClean="0"/>
              <a:t>taken of a 82 year old male ambulatory patient (who will be referred to as patient X). According to </a:t>
            </a:r>
            <a:r>
              <a:rPr lang="en-US" dirty="0"/>
              <a:t>Igor </a:t>
            </a:r>
            <a:r>
              <a:rPr lang="en-US" dirty="0" err="1"/>
              <a:t>Fishkin</a:t>
            </a:r>
            <a:r>
              <a:rPr lang="en-US" dirty="0"/>
              <a:t> MD </a:t>
            </a:r>
            <a:r>
              <a:rPr lang="en-US" dirty="0" smtClean="0"/>
              <a:t>results </a:t>
            </a:r>
            <a:r>
              <a:rPr lang="en-US" dirty="0"/>
              <a:t>showed that the gallbladder </a:t>
            </a:r>
            <a:r>
              <a:rPr lang="en-US" dirty="0" smtClean="0"/>
              <a:t>appeared  </a:t>
            </a:r>
            <a:r>
              <a:rPr lang="en-US" dirty="0"/>
              <a:t>to be distended with thickening of the </a:t>
            </a:r>
            <a:r>
              <a:rPr lang="en-US" dirty="0" smtClean="0"/>
              <a:t>wall, indicating a possible case of acute </a:t>
            </a:r>
            <a:r>
              <a:rPr lang="en-US" dirty="0" err="1"/>
              <a:t>cholecystitis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0328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01488" y="685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What</a:t>
            </a:r>
            <a:r>
              <a:rPr lang="en-US" dirty="0" smtClean="0"/>
              <a:t> is Acute </a:t>
            </a:r>
            <a:r>
              <a:rPr lang="en-US" dirty="0" err="1" smtClean="0"/>
              <a:t>Cholecystitis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3492" y="1905000"/>
            <a:ext cx="6835313" cy="4572000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n-US" sz="2600" b="1" dirty="0" smtClean="0"/>
              <a:t>  Sudden </a:t>
            </a:r>
            <a:r>
              <a:rPr lang="en-US" sz="2600" b="1" dirty="0"/>
              <a:t>inflammation of the </a:t>
            </a:r>
            <a:r>
              <a:rPr lang="en-US" sz="2600" b="1" dirty="0" smtClean="0"/>
              <a:t>gallbladder</a:t>
            </a:r>
          </a:p>
          <a:p>
            <a:pPr marL="68580" indent="0">
              <a:buNone/>
            </a:pPr>
            <a:endParaRPr lang="en-US" dirty="0"/>
          </a:p>
          <a:p>
            <a:r>
              <a:rPr lang="en-US" dirty="0"/>
              <a:t>Once inflamed bile is unable to travel out of gallbladder, causing an accumulation of bile and increased pressure.  </a:t>
            </a:r>
          </a:p>
          <a:p>
            <a:endParaRPr lang="en-US" dirty="0"/>
          </a:p>
          <a:p>
            <a:r>
              <a:rPr lang="en-US" dirty="0"/>
              <a:t>The combination of concentrated bile and pressure building up can irritate the wall of the gallbladder causing it to swell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Severe inflammation of the gallbladder will interrupt normal blood flow, and if not treated can cause cell death. </a:t>
            </a:r>
          </a:p>
          <a:p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1488" y="5335888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1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54621"/>
            <a:ext cx="3420416" cy="289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563" y="1981200"/>
            <a:ext cx="3923135" cy="311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05400" y="1476703"/>
            <a:ext cx="2850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Inflammed</a:t>
            </a:r>
            <a:r>
              <a:rPr lang="en-US" b="1" dirty="0" smtClean="0"/>
              <a:t> Gall Bladder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323553" y="1447800"/>
            <a:ext cx="2449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Normal Gall Bladder</a:t>
            </a:r>
          </a:p>
        </p:txBody>
      </p:sp>
    </p:spTree>
    <p:extLst>
      <p:ext uri="{BB962C8B-B14F-4D97-AF65-F5344CB8AC3E}">
        <p14:creationId xmlns:p14="http://schemas.microsoft.com/office/powerpoint/2010/main" val="4186691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Acute </a:t>
            </a:r>
            <a:r>
              <a:rPr lang="en-US" dirty="0" err="1" smtClean="0"/>
              <a:t>Cholecytitsis</a:t>
            </a:r>
            <a:r>
              <a:rPr lang="en-US" dirty="0" smtClean="0"/>
              <a:t>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3635728" cy="3124200"/>
          </a:xfrm>
        </p:spPr>
        <p:txBody>
          <a:bodyPr>
            <a:normAutofit/>
          </a:bodyPr>
          <a:lstStyle/>
          <a:p>
            <a:r>
              <a:rPr lang="en-US" dirty="0"/>
              <a:t>Over 90% of </a:t>
            </a:r>
            <a:r>
              <a:rPr lang="en-US" dirty="0" smtClean="0"/>
              <a:t>acute </a:t>
            </a:r>
            <a:r>
              <a:rPr lang="en-US" dirty="0" err="1" smtClean="0"/>
              <a:t>cholecytitis</a:t>
            </a:r>
            <a:r>
              <a:rPr lang="en-US" dirty="0" smtClean="0"/>
              <a:t> </a:t>
            </a:r>
            <a:r>
              <a:rPr lang="en-US" dirty="0"/>
              <a:t>cases are caused by obstruction of the cystic duct by gallstones in the gall </a:t>
            </a:r>
            <a:r>
              <a:rPr lang="en-US" dirty="0" smtClean="0"/>
              <a:t>bladder</a:t>
            </a:r>
          </a:p>
          <a:p>
            <a:pPr marL="6858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8" name="Picture 4" descr="http://www.marczaremd.com/images/gallbladder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0"/>
            <a:ext cx="3974647" cy="317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71918" y="4891088"/>
            <a:ext cx="64434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 dirty="0" smtClean="0">
                <a:solidFill>
                  <a:schemeClr val="tx2"/>
                </a:solidFill>
              </a:rPr>
              <a:t>Numerous other pathologies may also be causes such </a:t>
            </a:r>
            <a:r>
              <a:rPr lang="en-US" sz="2400" dirty="0">
                <a:solidFill>
                  <a:schemeClr val="tx2"/>
                </a:solidFill>
              </a:rPr>
              <a:t>as an infection, trauma and tumors of the gallbladder.</a:t>
            </a:r>
          </a:p>
        </p:txBody>
      </p:sp>
    </p:spTree>
    <p:extLst>
      <p:ext uri="{BB962C8B-B14F-4D97-AF65-F5344CB8AC3E}">
        <p14:creationId xmlns:p14="http://schemas.microsoft.com/office/powerpoint/2010/main" val="250441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undaytimes.lk/110220/images/stoma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108278"/>
            <a:ext cx="2273046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and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438400"/>
            <a:ext cx="6777317" cy="3508977"/>
          </a:xfrm>
        </p:spPr>
        <p:txBody>
          <a:bodyPr/>
          <a:lstStyle/>
          <a:p>
            <a:r>
              <a:rPr lang="en-US" dirty="0" smtClean="0"/>
              <a:t>Pain </a:t>
            </a:r>
            <a:r>
              <a:rPr lang="en-US" dirty="0"/>
              <a:t>in the right upper </a:t>
            </a:r>
            <a:r>
              <a:rPr lang="en-US" dirty="0" smtClean="0"/>
              <a:t>quadrant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An increase in pain when taking </a:t>
            </a:r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  in a deep breath</a:t>
            </a:r>
          </a:p>
          <a:p>
            <a:endParaRPr lang="en-US" dirty="0" smtClean="0"/>
          </a:p>
          <a:p>
            <a:r>
              <a:rPr lang="en-US" dirty="0" smtClean="0"/>
              <a:t>Fever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312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31520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Diagnosing</a:t>
            </a:r>
            <a:r>
              <a:rPr lang="en-US" dirty="0" smtClean="0"/>
              <a:t> Acute </a:t>
            </a:r>
            <a:r>
              <a:rPr lang="en-US" dirty="0" err="1" smtClean="0"/>
              <a:t>Cholecytitsis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Routine physical exam, to see if there's any tenderness in the right upper quadrant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Blood test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The size and shape of the gallbladder is  best demonstrated using CT or ultrasound, which will also show any abnormal fluid levels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500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024744" cy="1143000"/>
          </a:xfrm>
        </p:spPr>
        <p:txBody>
          <a:bodyPr/>
          <a:lstStyle/>
          <a:p>
            <a:r>
              <a:rPr lang="en-US" dirty="0" smtClean="0"/>
              <a:t>CT Exam of Patient 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957508" cy="377234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Patient </a:t>
            </a:r>
            <a:r>
              <a:rPr lang="en-US" dirty="0"/>
              <a:t>was placed in supine position on the CT </a:t>
            </a:r>
            <a:r>
              <a:rPr lang="en-US" dirty="0" smtClean="0"/>
              <a:t>table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Consciously </a:t>
            </a:r>
            <a:r>
              <a:rPr lang="en-US" dirty="0"/>
              <a:t>sedated with 50 mcg of fentanyl, a lightly sedating narcotic, intravenously by the interventional radiology nurse. </a:t>
            </a: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patient was also administered 1 mg of Versed which is a drug derivative of midazolam which induces a drowsy and calm feeling throughout the exam.  Vital signs were closely monitored throughout the procedure and the CT of the abdomen was obtained. </a:t>
            </a:r>
          </a:p>
        </p:txBody>
      </p:sp>
    </p:spTree>
    <p:extLst>
      <p:ext uri="{BB962C8B-B14F-4D97-AF65-F5344CB8AC3E}">
        <p14:creationId xmlns:p14="http://schemas.microsoft.com/office/powerpoint/2010/main" val="406734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561" y="3366391"/>
            <a:ext cx="4188594" cy="313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561" y="3359595"/>
            <a:ext cx="42291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536858" y="1439916"/>
            <a:ext cx="2360077" cy="914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en-US" sz="2000" b="1" u="sng" dirty="0" smtClean="0">
                <a:solidFill>
                  <a:srgbClr val="FF0000"/>
                </a:solidFill>
              </a:rPr>
              <a:t>Normal size </a:t>
            </a:r>
            <a:r>
              <a:rPr lang="en-US" sz="1800" dirty="0" smtClean="0"/>
              <a:t>gallbladder</a:t>
            </a:r>
            <a:endParaRPr lang="en-US" sz="1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06" y="538986"/>
            <a:ext cx="4025655" cy="299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370095" y="4247165"/>
            <a:ext cx="2470894" cy="1154715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en-US" sz="1800" dirty="0" smtClean="0"/>
              <a:t>Patient X, Gallbladder diagnosed with 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Cholecystitis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Users\Kayla\AppData\Local\Microsoft\Windows\Temporary Internet Files\Content.IE5\T963VGKX\MC900442158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18640" y="1554330"/>
            <a:ext cx="685572" cy="68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Kayla\AppData\Local\Microsoft\Windows\Temporary Internet Files\Content.IE5\T963VGKX\MC900442158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989" y="4462851"/>
            <a:ext cx="685572" cy="68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04212" y="-10607"/>
            <a:ext cx="38758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</a:rPr>
              <a:t>CT </a:t>
            </a:r>
            <a:r>
              <a:rPr lang="en-US" sz="2600" b="1" dirty="0" smtClean="0">
                <a:solidFill>
                  <a:schemeClr val="bg1"/>
                </a:solidFill>
              </a:rPr>
              <a:t>Scans</a:t>
            </a:r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325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4552</TotalTime>
  <Words>715</Words>
  <Application>Microsoft Office PowerPoint</Application>
  <PresentationFormat>On-screen Show (4:3)</PresentationFormat>
  <Paragraphs>101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Austin</vt:lpstr>
      <vt:lpstr>Inter-hospital  Case Study</vt:lpstr>
      <vt:lpstr>Patient History</vt:lpstr>
      <vt:lpstr>What is Acute Cholecystitis?</vt:lpstr>
      <vt:lpstr>PowerPoint Presentation</vt:lpstr>
      <vt:lpstr>Acute Cholecytitsis Causes</vt:lpstr>
      <vt:lpstr>Signs and Symptoms</vt:lpstr>
      <vt:lpstr>Diagnosing Acute Cholecytitsis</vt:lpstr>
      <vt:lpstr>CT Exam of Patient X</vt:lpstr>
      <vt:lpstr>PowerPoint Presentation</vt:lpstr>
      <vt:lpstr>PowerPoint Presentation</vt:lpstr>
      <vt:lpstr>CT Guided                        Percutaneous Cholecystostomy </vt:lpstr>
      <vt:lpstr>CT Guided Percutaneous Cholecystostomy of Patient X </vt:lpstr>
      <vt:lpstr>PowerPoint Presentation</vt:lpstr>
      <vt:lpstr>Post-Percutaneous Cholecystostomy </vt:lpstr>
      <vt:lpstr>Cholecystogram</vt:lpstr>
      <vt:lpstr>PowerPoint Presentation</vt:lpstr>
      <vt:lpstr>Cholecystectomy</vt:lpstr>
      <vt:lpstr>Laparoscopic Cholecystectomy</vt:lpstr>
      <vt:lpstr>Post-Laparoscopic Cholecystectomy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Vlez</dc:creator>
  <cp:lastModifiedBy>Sam Vlez</cp:lastModifiedBy>
  <cp:revision>69</cp:revision>
  <dcterms:created xsi:type="dcterms:W3CDTF">2013-10-03T22:18:27Z</dcterms:created>
  <dcterms:modified xsi:type="dcterms:W3CDTF">2013-11-12T21:03:51Z</dcterms:modified>
</cp:coreProperties>
</file>