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embeddings/oleObject2.bin" ContentType="application/vnd.openxmlformats-officedocument.oleObject"/>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embeddings/oleObject3.bin" ContentType="application/vnd.openxmlformats-officedocument.oleObject"/>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embeddings/oleObject4.bin" ContentType="application/vnd.openxmlformats-officedocument.oleObject"/>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39"/>
  </p:notesMasterIdLst>
  <p:sldIdLst>
    <p:sldId id="339" r:id="rId5"/>
    <p:sldId id="264" r:id="rId6"/>
    <p:sldId id="308" r:id="rId7"/>
    <p:sldId id="271" r:id="rId8"/>
    <p:sldId id="309" r:id="rId9"/>
    <p:sldId id="340" r:id="rId10"/>
    <p:sldId id="311" r:id="rId11"/>
    <p:sldId id="341" r:id="rId12"/>
    <p:sldId id="312" r:id="rId13"/>
    <p:sldId id="258" r:id="rId14"/>
    <p:sldId id="313" r:id="rId15"/>
    <p:sldId id="314" r:id="rId16"/>
    <p:sldId id="315" r:id="rId17"/>
    <p:sldId id="317" r:id="rId18"/>
    <p:sldId id="316" r:id="rId19"/>
    <p:sldId id="318" r:id="rId20"/>
    <p:sldId id="266" r:id="rId21"/>
    <p:sldId id="331" r:id="rId22"/>
    <p:sldId id="332" r:id="rId23"/>
    <p:sldId id="321" r:id="rId24"/>
    <p:sldId id="333" r:id="rId25"/>
    <p:sldId id="334" r:id="rId26"/>
    <p:sldId id="335" r:id="rId27"/>
    <p:sldId id="336" r:id="rId28"/>
    <p:sldId id="337" r:id="rId29"/>
    <p:sldId id="338" r:id="rId30"/>
    <p:sldId id="327" r:id="rId31"/>
    <p:sldId id="319" r:id="rId32"/>
    <p:sldId id="325" r:id="rId33"/>
    <p:sldId id="326" r:id="rId34"/>
    <p:sldId id="328" r:id="rId35"/>
    <p:sldId id="329" r:id="rId36"/>
    <p:sldId id="330" r:id="rId37"/>
    <p:sldId id="27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3399"/>
    <a:srgbClr val="0E0795"/>
    <a:srgbClr val="1C6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02" autoAdjust="0"/>
  </p:normalViewPr>
  <p:slideViewPr>
    <p:cSldViewPr>
      <p:cViewPr varScale="1">
        <p:scale>
          <a:sx n="58" d="100"/>
          <a:sy n="58" d="100"/>
        </p:scale>
        <p:origin x="-168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E0C6E-61AE-4864-866E-269A38E04A36}" type="doc">
      <dgm:prSet loTypeId="urn:microsoft.com/office/officeart/2005/8/layout/pyramid1" loCatId="pyramid" qsTypeId="urn:microsoft.com/office/officeart/2005/8/quickstyle/simple2" qsCatId="simple" csTypeId="urn:microsoft.com/office/officeart/2005/8/colors/colorful4" csCatId="colorful" phldr="1"/>
      <dgm:spPr/>
    </dgm:pt>
    <dgm:pt modelId="{BF9EC638-172A-4BB0-B739-9B8E292A364F}">
      <dgm:prSet phldrT="[Text]" custT="1"/>
      <dgm:spPr/>
      <dgm:t>
        <a:bodyPr/>
        <a:lstStyle/>
        <a:p>
          <a:r>
            <a:rPr lang="en-US" sz="2400" dirty="0" smtClean="0">
              <a:solidFill>
                <a:schemeClr val="accent3"/>
              </a:solidFill>
              <a:effectLst>
                <a:outerShdw blurRad="38100" dist="38100" dir="2700000" algn="tl">
                  <a:srgbClr val="000000">
                    <a:alpha val="43137"/>
                  </a:srgbClr>
                </a:outerShdw>
              </a:effectLst>
              <a:latin typeface="Calibri" panose="020F0502020204030204" pitchFamily="34" charset="0"/>
            </a:rPr>
            <a:t>6. Creating</a:t>
          </a:r>
          <a:endParaRPr lang="en-US" sz="2400" dirty="0">
            <a:solidFill>
              <a:schemeClr val="accent3"/>
            </a:solidFill>
            <a:effectLst>
              <a:outerShdw blurRad="38100" dist="38100" dir="2700000" algn="tl">
                <a:srgbClr val="000000">
                  <a:alpha val="43137"/>
                </a:srgbClr>
              </a:outerShdw>
            </a:effectLst>
            <a:latin typeface="Calibri" panose="020F0502020204030204" pitchFamily="34" charset="0"/>
          </a:endParaRPr>
        </a:p>
      </dgm:t>
    </dgm:pt>
    <dgm:pt modelId="{D9FC13DF-8BA6-4240-A155-4714713CA289}" type="parTrans" cxnId="{90EB482D-96FF-4D23-A482-C263A16CBD67}">
      <dgm:prSet/>
      <dgm:spPr/>
      <dgm:t>
        <a:bodyPr/>
        <a:lstStyle/>
        <a:p>
          <a:endParaRPr lang="en-US"/>
        </a:p>
      </dgm:t>
    </dgm:pt>
    <dgm:pt modelId="{694843C3-19B4-48D7-AEE9-7E723BB0839E}" type="sibTrans" cxnId="{90EB482D-96FF-4D23-A482-C263A16CBD67}">
      <dgm:prSet/>
      <dgm:spPr/>
      <dgm:t>
        <a:bodyPr/>
        <a:lstStyle/>
        <a:p>
          <a:endParaRPr lang="en-US"/>
        </a:p>
      </dgm:t>
    </dgm:pt>
    <dgm:pt modelId="{29E2900B-7273-41B6-914E-85AD0D06C339}">
      <dgm:prSet phldrT="[Text]" custT="1"/>
      <dgm:spPr/>
      <dgm:t>
        <a:bodyPr/>
        <a:lstStyle/>
        <a:p>
          <a:r>
            <a:rPr lang="en-US" sz="2400" dirty="0" smtClean="0">
              <a:solidFill>
                <a:schemeClr val="accent3"/>
              </a:solidFill>
              <a:effectLst>
                <a:outerShdw blurRad="38100" dist="38100" dir="2700000" algn="tl">
                  <a:srgbClr val="000000">
                    <a:alpha val="43137"/>
                  </a:srgbClr>
                </a:outerShdw>
              </a:effectLst>
            </a:rPr>
            <a:t>5. Evaluating</a:t>
          </a:r>
          <a:endParaRPr lang="en-US" sz="2400" dirty="0">
            <a:solidFill>
              <a:schemeClr val="accent3"/>
            </a:solidFill>
            <a:effectLst>
              <a:outerShdw blurRad="38100" dist="38100" dir="2700000" algn="tl">
                <a:srgbClr val="000000">
                  <a:alpha val="43137"/>
                </a:srgbClr>
              </a:outerShdw>
            </a:effectLst>
          </a:endParaRPr>
        </a:p>
      </dgm:t>
    </dgm:pt>
    <dgm:pt modelId="{7EAC7EF9-9E0E-4294-B571-AEF99714152C}" type="parTrans" cxnId="{1D6E7EFE-96D5-45BA-8705-00490506060C}">
      <dgm:prSet/>
      <dgm:spPr/>
      <dgm:t>
        <a:bodyPr/>
        <a:lstStyle/>
        <a:p>
          <a:endParaRPr lang="en-US"/>
        </a:p>
      </dgm:t>
    </dgm:pt>
    <dgm:pt modelId="{F2E0CF46-66F4-423D-9147-F935D82D5F30}" type="sibTrans" cxnId="{1D6E7EFE-96D5-45BA-8705-00490506060C}">
      <dgm:prSet/>
      <dgm:spPr/>
      <dgm:t>
        <a:bodyPr/>
        <a:lstStyle/>
        <a:p>
          <a:endParaRPr lang="en-US"/>
        </a:p>
      </dgm:t>
    </dgm:pt>
    <dgm:pt modelId="{9A296CFE-2DC6-4E59-B86F-6B86DB172D98}">
      <dgm:prSet phldrT="[Text]" custT="1"/>
      <dgm:spPr/>
      <dgm:t>
        <a:bodyPr/>
        <a:lstStyle/>
        <a:p>
          <a:r>
            <a:rPr lang="en-US" sz="2400" dirty="0" smtClean="0">
              <a:solidFill>
                <a:schemeClr val="accent3"/>
              </a:solidFill>
              <a:effectLst>
                <a:outerShdw blurRad="38100" dist="38100" dir="2700000" algn="tl">
                  <a:srgbClr val="000000">
                    <a:alpha val="43137"/>
                  </a:srgbClr>
                </a:outerShdw>
              </a:effectLst>
            </a:rPr>
            <a:t>4. Analyzing</a:t>
          </a:r>
          <a:endParaRPr lang="en-US" sz="2400" dirty="0">
            <a:solidFill>
              <a:schemeClr val="accent3"/>
            </a:solidFill>
            <a:effectLst>
              <a:outerShdw blurRad="38100" dist="38100" dir="2700000" algn="tl">
                <a:srgbClr val="000000">
                  <a:alpha val="43137"/>
                </a:srgbClr>
              </a:outerShdw>
            </a:effectLst>
          </a:endParaRPr>
        </a:p>
      </dgm:t>
    </dgm:pt>
    <dgm:pt modelId="{0CE3E066-175B-4DA2-B066-F8FC1D8D8571}" type="parTrans" cxnId="{B93CD924-F335-4584-9211-74DBFC297A4F}">
      <dgm:prSet/>
      <dgm:spPr/>
      <dgm:t>
        <a:bodyPr/>
        <a:lstStyle/>
        <a:p>
          <a:endParaRPr lang="en-US"/>
        </a:p>
      </dgm:t>
    </dgm:pt>
    <dgm:pt modelId="{FE76D8B4-572A-4066-842C-7FBCA0ABF6A0}" type="sibTrans" cxnId="{B93CD924-F335-4584-9211-74DBFC297A4F}">
      <dgm:prSet/>
      <dgm:spPr/>
      <dgm:t>
        <a:bodyPr/>
        <a:lstStyle/>
        <a:p>
          <a:endParaRPr lang="en-US"/>
        </a:p>
      </dgm:t>
    </dgm:pt>
    <dgm:pt modelId="{F694978B-8C95-4C75-A030-B3D68D6FD07B}">
      <dgm:prSet phldrT="[Text]" custT="1"/>
      <dgm:spPr/>
      <dgm:t>
        <a:bodyPr/>
        <a:lstStyle/>
        <a:p>
          <a:r>
            <a:rPr lang="en-US" sz="2400" dirty="0" smtClean="0">
              <a:solidFill>
                <a:schemeClr val="accent3"/>
              </a:solidFill>
              <a:effectLst>
                <a:outerShdw blurRad="38100" dist="38100" dir="2700000" algn="tl">
                  <a:srgbClr val="000000">
                    <a:alpha val="43137"/>
                  </a:srgbClr>
                </a:outerShdw>
              </a:effectLst>
            </a:rPr>
            <a:t>3. Applying</a:t>
          </a:r>
          <a:endParaRPr lang="en-US" sz="2400" dirty="0">
            <a:solidFill>
              <a:schemeClr val="accent3"/>
            </a:solidFill>
            <a:effectLst>
              <a:outerShdw blurRad="38100" dist="38100" dir="2700000" algn="tl">
                <a:srgbClr val="000000">
                  <a:alpha val="43137"/>
                </a:srgbClr>
              </a:outerShdw>
            </a:effectLst>
          </a:endParaRPr>
        </a:p>
      </dgm:t>
    </dgm:pt>
    <dgm:pt modelId="{C90419F4-2F4A-4E6B-B1B4-345CE3DAC744}" type="parTrans" cxnId="{12AD7523-885D-4C1F-9144-12BBDFC7F948}">
      <dgm:prSet/>
      <dgm:spPr/>
      <dgm:t>
        <a:bodyPr/>
        <a:lstStyle/>
        <a:p>
          <a:endParaRPr lang="en-US"/>
        </a:p>
      </dgm:t>
    </dgm:pt>
    <dgm:pt modelId="{4DD3A49B-BE42-4A5C-97D6-EA58B5E90A7F}" type="sibTrans" cxnId="{12AD7523-885D-4C1F-9144-12BBDFC7F948}">
      <dgm:prSet/>
      <dgm:spPr/>
      <dgm:t>
        <a:bodyPr/>
        <a:lstStyle/>
        <a:p>
          <a:endParaRPr lang="en-US"/>
        </a:p>
      </dgm:t>
    </dgm:pt>
    <dgm:pt modelId="{BAFFAE0A-8814-486D-9CBC-4C0A0EC249EF}">
      <dgm:prSet phldrT="[Text]" custT="1"/>
      <dgm:spPr/>
      <dgm:t>
        <a:bodyPr/>
        <a:lstStyle/>
        <a:p>
          <a:r>
            <a:rPr lang="en-US" sz="2400" dirty="0" smtClean="0">
              <a:solidFill>
                <a:schemeClr val="accent3"/>
              </a:solidFill>
              <a:effectLst>
                <a:outerShdw blurRad="38100" dist="38100" dir="2700000" algn="tl">
                  <a:srgbClr val="000000">
                    <a:alpha val="43137"/>
                  </a:srgbClr>
                </a:outerShdw>
              </a:effectLst>
            </a:rPr>
            <a:t>2. Understanding</a:t>
          </a:r>
          <a:endParaRPr lang="en-US" sz="2400" dirty="0">
            <a:solidFill>
              <a:schemeClr val="accent3"/>
            </a:solidFill>
            <a:effectLst>
              <a:outerShdw blurRad="38100" dist="38100" dir="2700000" algn="tl">
                <a:srgbClr val="000000">
                  <a:alpha val="43137"/>
                </a:srgbClr>
              </a:outerShdw>
            </a:effectLst>
          </a:endParaRPr>
        </a:p>
      </dgm:t>
    </dgm:pt>
    <dgm:pt modelId="{EBDCC329-5F74-4BE4-8FF9-F20746CA0D09}" type="parTrans" cxnId="{85556E0A-EC3F-45F9-9F54-6975DB231896}">
      <dgm:prSet/>
      <dgm:spPr/>
      <dgm:t>
        <a:bodyPr/>
        <a:lstStyle/>
        <a:p>
          <a:endParaRPr lang="en-US"/>
        </a:p>
      </dgm:t>
    </dgm:pt>
    <dgm:pt modelId="{52634A8D-45E5-4BE2-8165-2AD3A079D2F0}" type="sibTrans" cxnId="{85556E0A-EC3F-45F9-9F54-6975DB231896}">
      <dgm:prSet/>
      <dgm:spPr/>
      <dgm:t>
        <a:bodyPr/>
        <a:lstStyle/>
        <a:p>
          <a:endParaRPr lang="en-US"/>
        </a:p>
      </dgm:t>
    </dgm:pt>
    <dgm:pt modelId="{E405B75C-DFEC-4BBC-85F5-02BE1294EAD8}">
      <dgm:prSet phldrT="[Text]" custT="1"/>
      <dgm:spPr/>
      <dgm:t>
        <a:bodyPr/>
        <a:lstStyle/>
        <a:p>
          <a:r>
            <a:rPr lang="en-US" sz="2400" dirty="0" smtClean="0">
              <a:solidFill>
                <a:schemeClr val="accent3"/>
              </a:solidFill>
              <a:effectLst>
                <a:outerShdw blurRad="38100" dist="38100" dir="2700000" algn="tl">
                  <a:srgbClr val="000000">
                    <a:alpha val="43137"/>
                  </a:srgbClr>
                </a:outerShdw>
              </a:effectLst>
            </a:rPr>
            <a:t>1. Remembering</a:t>
          </a:r>
          <a:endParaRPr lang="en-US" sz="2400" dirty="0">
            <a:solidFill>
              <a:schemeClr val="accent3"/>
            </a:solidFill>
            <a:effectLst>
              <a:outerShdw blurRad="38100" dist="38100" dir="2700000" algn="tl">
                <a:srgbClr val="000000">
                  <a:alpha val="43137"/>
                </a:srgbClr>
              </a:outerShdw>
            </a:effectLst>
          </a:endParaRPr>
        </a:p>
      </dgm:t>
    </dgm:pt>
    <dgm:pt modelId="{20AA8E90-6968-4780-AC83-3F5749921324}" type="parTrans" cxnId="{8285601D-2D42-4030-9341-AC5E0720243A}">
      <dgm:prSet/>
      <dgm:spPr/>
      <dgm:t>
        <a:bodyPr/>
        <a:lstStyle/>
        <a:p>
          <a:endParaRPr lang="en-US"/>
        </a:p>
      </dgm:t>
    </dgm:pt>
    <dgm:pt modelId="{AC462954-D696-46C8-9C9B-7C34CB1EFA7D}" type="sibTrans" cxnId="{8285601D-2D42-4030-9341-AC5E0720243A}">
      <dgm:prSet/>
      <dgm:spPr/>
      <dgm:t>
        <a:bodyPr/>
        <a:lstStyle/>
        <a:p>
          <a:endParaRPr lang="en-US"/>
        </a:p>
      </dgm:t>
    </dgm:pt>
    <dgm:pt modelId="{109A3407-A3E4-47F9-87A0-D9514B10E6FF}" type="pres">
      <dgm:prSet presAssocID="{2EEE0C6E-61AE-4864-866E-269A38E04A36}" presName="Name0" presStyleCnt="0">
        <dgm:presLayoutVars>
          <dgm:dir/>
          <dgm:animLvl val="lvl"/>
          <dgm:resizeHandles val="exact"/>
        </dgm:presLayoutVars>
      </dgm:prSet>
      <dgm:spPr/>
    </dgm:pt>
    <dgm:pt modelId="{08D78FF7-3E58-4018-8083-60BF759AACB5}" type="pres">
      <dgm:prSet presAssocID="{BF9EC638-172A-4BB0-B739-9B8E292A364F}" presName="Name8" presStyleCnt="0"/>
      <dgm:spPr/>
    </dgm:pt>
    <dgm:pt modelId="{AB4AAC04-F4FE-4469-AB40-DC4FB99F4FB1}" type="pres">
      <dgm:prSet presAssocID="{BF9EC638-172A-4BB0-B739-9B8E292A364F}" presName="level" presStyleLbl="node1" presStyleIdx="0" presStyleCnt="6">
        <dgm:presLayoutVars>
          <dgm:chMax val="1"/>
          <dgm:bulletEnabled val="1"/>
        </dgm:presLayoutVars>
      </dgm:prSet>
      <dgm:spPr/>
      <dgm:t>
        <a:bodyPr/>
        <a:lstStyle/>
        <a:p>
          <a:endParaRPr lang="en-US"/>
        </a:p>
      </dgm:t>
    </dgm:pt>
    <dgm:pt modelId="{B5CC21FC-7026-4A59-9706-80DC38E03E95}" type="pres">
      <dgm:prSet presAssocID="{BF9EC638-172A-4BB0-B739-9B8E292A364F}" presName="levelTx" presStyleLbl="revTx" presStyleIdx="0" presStyleCnt="0">
        <dgm:presLayoutVars>
          <dgm:chMax val="1"/>
          <dgm:bulletEnabled val="1"/>
        </dgm:presLayoutVars>
      </dgm:prSet>
      <dgm:spPr/>
      <dgm:t>
        <a:bodyPr/>
        <a:lstStyle/>
        <a:p>
          <a:endParaRPr lang="en-US"/>
        </a:p>
      </dgm:t>
    </dgm:pt>
    <dgm:pt modelId="{FE691047-9EC6-42F9-A528-D57FE01BDCDC}" type="pres">
      <dgm:prSet presAssocID="{29E2900B-7273-41B6-914E-85AD0D06C339}" presName="Name8" presStyleCnt="0"/>
      <dgm:spPr/>
    </dgm:pt>
    <dgm:pt modelId="{A3ABB44B-8EDA-4046-AD8A-955FDCCDEDF2}" type="pres">
      <dgm:prSet presAssocID="{29E2900B-7273-41B6-914E-85AD0D06C339}" presName="level" presStyleLbl="node1" presStyleIdx="1" presStyleCnt="6">
        <dgm:presLayoutVars>
          <dgm:chMax val="1"/>
          <dgm:bulletEnabled val="1"/>
        </dgm:presLayoutVars>
      </dgm:prSet>
      <dgm:spPr/>
      <dgm:t>
        <a:bodyPr/>
        <a:lstStyle/>
        <a:p>
          <a:endParaRPr lang="en-US"/>
        </a:p>
      </dgm:t>
    </dgm:pt>
    <dgm:pt modelId="{63F98041-F78F-495D-8ACB-468AC9A059C2}" type="pres">
      <dgm:prSet presAssocID="{29E2900B-7273-41B6-914E-85AD0D06C339}" presName="levelTx" presStyleLbl="revTx" presStyleIdx="0" presStyleCnt="0">
        <dgm:presLayoutVars>
          <dgm:chMax val="1"/>
          <dgm:bulletEnabled val="1"/>
        </dgm:presLayoutVars>
      </dgm:prSet>
      <dgm:spPr/>
      <dgm:t>
        <a:bodyPr/>
        <a:lstStyle/>
        <a:p>
          <a:endParaRPr lang="en-US"/>
        </a:p>
      </dgm:t>
    </dgm:pt>
    <dgm:pt modelId="{A127CABF-C8EF-46C2-B0C1-F05B7491B3B8}" type="pres">
      <dgm:prSet presAssocID="{9A296CFE-2DC6-4E59-B86F-6B86DB172D98}" presName="Name8" presStyleCnt="0"/>
      <dgm:spPr/>
    </dgm:pt>
    <dgm:pt modelId="{5739E2ED-E9D1-4600-99A0-F083DDB8782A}" type="pres">
      <dgm:prSet presAssocID="{9A296CFE-2DC6-4E59-B86F-6B86DB172D98}" presName="level" presStyleLbl="node1" presStyleIdx="2" presStyleCnt="6">
        <dgm:presLayoutVars>
          <dgm:chMax val="1"/>
          <dgm:bulletEnabled val="1"/>
        </dgm:presLayoutVars>
      </dgm:prSet>
      <dgm:spPr/>
      <dgm:t>
        <a:bodyPr/>
        <a:lstStyle/>
        <a:p>
          <a:endParaRPr lang="en-US"/>
        </a:p>
      </dgm:t>
    </dgm:pt>
    <dgm:pt modelId="{141C4EB8-E0ED-4460-A316-98F43F926A66}" type="pres">
      <dgm:prSet presAssocID="{9A296CFE-2DC6-4E59-B86F-6B86DB172D98}" presName="levelTx" presStyleLbl="revTx" presStyleIdx="0" presStyleCnt="0">
        <dgm:presLayoutVars>
          <dgm:chMax val="1"/>
          <dgm:bulletEnabled val="1"/>
        </dgm:presLayoutVars>
      </dgm:prSet>
      <dgm:spPr/>
      <dgm:t>
        <a:bodyPr/>
        <a:lstStyle/>
        <a:p>
          <a:endParaRPr lang="en-US"/>
        </a:p>
      </dgm:t>
    </dgm:pt>
    <dgm:pt modelId="{E8B1D00E-9EE4-4955-9608-5732C29AB629}" type="pres">
      <dgm:prSet presAssocID="{F694978B-8C95-4C75-A030-B3D68D6FD07B}" presName="Name8" presStyleCnt="0"/>
      <dgm:spPr/>
    </dgm:pt>
    <dgm:pt modelId="{AE5FF442-E77E-4133-AD47-65EE38B094F2}" type="pres">
      <dgm:prSet presAssocID="{F694978B-8C95-4C75-A030-B3D68D6FD07B}" presName="level" presStyleLbl="node1" presStyleIdx="3" presStyleCnt="6">
        <dgm:presLayoutVars>
          <dgm:chMax val="1"/>
          <dgm:bulletEnabled val="1"/>
        </dgm:presLayoutVars>
      </dgm:prSet>
      <dgm:spPr/>
      <dgm:t>
        <a:bodyPr/>
        <a:lstStyle/>
        <a:p>
          <a:endParaRPr lang="en-US"/>
        </a:p>
      </dgm:t>
    </dgm:pt>
    <dgm:pt modelId="{3F1276B8-770B-4782-9C88-857818CDA2AF}" type="pres">
      <dgm:prSet presAssocID="{F694978B-8C95-4C75-A030-B3D68D6FD07B}" presName="levelTx" presStyleLbl="revTx" presStyleIdx="0" presStyleCnt="0">
        <dgm:presLayoutVars>
          <dgm:chMax val="1"/>
          <dgm:bulletEnabled val="1"/>
        </dgm:presLayoutVars>
      </dgm:prSet>
      <dgm:spPr/>
      <dgm:t>
        <a:bodyPr/>
        <a:lstStyle/>
        <a:p>
          <a:endParaRPr lang="en-US"/>
        </a:p>
      </dgm:t>
    </dgm:pt>
    <dgm:pt modelId="{30E2D9BE-0F66-4B3E-B455-EF19B07B393F}" type="pres">
      <dgm:prSet presAssocID="{BAFFAE0A-8814-486D-9CBC-4C0A0EC249EF}" presName="Name8" presStyleCnt="0"/>
      <dgm:spPr/>
    </dgm:pt>
    <dgm:pt modelId="{53CECC16-3FC1-4975-9B63-1258B7E9C7EC}" type="pres">
      <dgm:prSet presAssocID="{BAFFAE0A-8814-486D-9CBC-4C0A0EC249EF}" presName="level" presStyleLbl="node1" presStyleIdx="4" presStyleCnt="6">
        <dgm:presLayoutVars>
          <dgm:chMax val="1"/>
          <dgm:bulletEnabled val="1"/>
        </dgm:presLayoutVars>
      </dgm:prSet>
      <dgm:spPr/>
      <dgm:t>
        <a:bodyPr/>
        <a:lstStyle/>
        <a:p>
          <a:endParaRPr lang="en-US"/>
        </a:p>
      </dgm:t>
    </dgm:pt>
    <dgm:pt modelId="{C053A689-3AF2-4005-B32B-D94470245F65}" type="pres">
      <dgm:prSet presAssocID="{BAFFAE0A-8814-486D-9CBC-4C0A0EC249EF}" presName="levelTx" presStyleLbl="revTx" presStyleIdx="0" presStyleCnt="0">
        <dgm:presLayoutVars>
          <dgm:chMax val="1"/>
          <dgm:bulletEnabled val="1"/>
        </dgm:presLayoutVars>
      </dgm:prSet>
      <dgm:spPr/>
      <dgm:t>
        <a:bodyPr/>
        <a:lstStyle/>
        <a:p>
          <a:endParaRPr lang="en-US"/>
        </a:p>
      </dgm:t>
    </dgm:pt>
    <dgm:pt modelId="{0518F309-8992-4703-B3DB-396F369B8AD8}" type="pres">
      <dgm:prSet presAssocID="{E405B75C-DFEC-4BBC-85F5-02BE1294EAD8}" presName="Name8" presStyleCnt="0"/>
      <dgm:spPr/>
    </dgm:pt>
    <dgm:pt modelId="{0CEA85DC-199D-49CD-9058-624A66A5AAB7}" type="pres">
      <dgm:prSet presAssocID="{E405B75C-DFEC-4BBC-85F5-02BE1294EAD8}" presName="level" presStyleLbl="node1" presStyleIdx="5" presStyleCnt="6" custLinFactNeighborY="-3964">
        <dgm:presLayoutVars>
          <dgm:chMax val="1"/>
          <dgm:bulletEnabled val="1"/>
        </dgm:presLayoutVars>
      </dgm:prSet>
      <dgm:spPr/>
      <dgm:t>
        <a:bodyPr/>
        <a:lstStyle/>
        <a:p>
          <a:endParaRPr lang="en-US"/>
        </a:p>
      </dgm:t>
    </dgm:pt>
    <dgm:pt modelId="{822C3B97-B28F-4575-8F63-C0FFBF11AE96}" type="pres">
      <dgm:prSet presAssocID="{E405B75C-DFEC-4BBC-85F5-02BE1294EAD8}" presName="levelTx" presStyleLbl="revTx" presStyleIdx="0" presStyleCnt="0">
        <dgm:presLayoutVars>
          <dgm:chMax val="1"/>
          <dgm:bulletEnabled val="1"/>
        </dgm:presLayoutVars>
      </dgm:prSet>
      <dgm:spPr/>
      <dgm:t>
        <a:bodyPr/>
        <a:lstStyle/>
        <a:p>
          <a:endParaRPr lang="en-US"/>
        </a:p>
      </dgm:t>
    </dgm:pt>
  </dgm:ptLst>
  <dgm:cxnLst>
    <dgm:cxn modelId="{E61F0358-8BE6-4802-9965-C2AEBC538868}" type="presOf" srcId="{E405B75C-DFEC-4BBC-85F5-02BE1294EAD8}" destId="{0CEA85DC-199D-49CD-9058-624A66A5AAB7}" srcOrd="0" destOrd="0" presId="urn:microsoft.com/office/officeart/2005/8/layout/pyramid1"/>
    <dgm:cxn modelId="{5E608CB0-58D8-4ECE-8852-2FD93D8F3A32}" type="presOf" srcId="{29E2900B-7273-41B6-914E-85AD0D06C339}" destId="{63F98041-F78F-495D-8ACB-468AC9A059C2}" srcOrd="1" destOrd="0" presId="urn:microsoft.com/office/officeart/2005/8/layout/pyramid1"/>
    <dgm:cxn modelId="{12AD7523-885D-4C1F-9144-12BBDFC7F948}" srcId="{2EEE0C6E-61AE-4864-866E-269A38E04A36}" destId="{F694978B-8C95-4C75-A030-B3D68D6FD07B}" srcOrd="3" destOrd="0" parTransId="{C90419F4-2F4A-4E6B-B1B4-345CE3DAC744}" sibTransId="{4DD3A49B-BE42-4A5C-97D6-EA58B5E90A7F}"/>
    <dgm:cxn modelId="{85556E0A-EC3F-45F9-9F54-6975DB231896}" srcId="{2EEE0C6E-61AE-4864-866E-269A38E04A36}" destId="{BAFFAE0A-8814-486D-9CBC-4C0A0EC249EF}" srcOrd="4" destOrd="0" parTransId="{EBDCC329-5F74-4BE4-8FF9-F20746CA0D09}" sibTransId="{52634A8D-45E5-4BE2-8165-2AD3A079D2F0}"/>
    <dgm:cxn modelId="{1E7A0475-FE78-45DC-8040-EFE0B8FE9366}" type="presOf" srcId="{BAFFAE0A-8814-486D-9CBC-4C0A0EC249EF}" destId="{53CECC16-3FC1-4975-9B63-1258B7E9C7EC}" srcOrd="0" destOrd="0" presId="urn:microsoft.com/office/officeart/2005/8/layout/pyramid1"/>
    <dgm:cxn modelId="{961B00CB-DB1B-42D7-B55E-98A04D5EA1F0}" type="presOf" srcId="{9A296CFE-2DC6-4E59-B86F-6B86DB172D98}" destId="{5739E2ED-E9D1-4600-99A0-F083DDB8782A}" srcOrd="0" destOrd="0" presId="urn:microsoft.com/office/officeart/2005/8/layout/pyramid1"/>
    <dgm:cxn modelId="{0332D68A-3826-483F-8F55-6143AB470669}" type="presOf" srcId="{2EEE0C6E-61AE-4864-866E-269A38E04A36}" destId="{109A3407-A3E4-47F9-87A0-D9514B10E6FF}" srcOrd="0" destOrd="0" presId="urn:microsoft.com/office/officeart/2005/8/layout/pyramid1"/>
    <dgm:cxn modelId="{8285601D-2D42-4030-9341-AC5E0720243A}" srcId="{2EEE0C6E-61AE-4864-866E-269A38E04A36}" destId="{E405B75C-DFEC-4BBC-85F5-02BE1294EAD8}" srcOrd="5" destOrd="0" parTransId="{20AA8E90-6968-4780-AC83-3F5749921324}" sibTransId="{AC462954-D696-46C8-9C9B-7C34CB1EFA7D}"/>
    <dgm:cxn modelId="{F6F810D2-4A10-40FC-BFC2-C5D3C82E94D9}" type="presOf" srcId="{F694978B-8C95-4C75-A030-B3D68D6FD07B}" destId="{AE5FF442-E77E-4133-AD47-65EE38B094F2}" srcOrd="0" destOrd="0" presId="urn:microsoft.com/office/officeart/2005/8/layout/pyramid1"/>
    <dgm:cxn modelId="{9D67267E-472B-45A3-B75B-87190CD62178}" type="presOf" srcId="{F694978B-8C95-4C75-A030-B3D68D6FD07B}" destId="{3F1276B8-770B-4782-9C88-857818CDA2AF}" srcOrd="1" destOrd="0" presId="urn:microsoft.com/office/officeart/2005/8/layout/pyramid1"/>
    <dgm:cxn modelId="{90EB482D-96FF-4D23-A482-C263A16CBD67}" srcId="{2EEE0C6E-61AE-4864-866E-269A38E04A36}" destId="{BF9EC638-172A-4BB0-B739-9B8E292A364F}" srcOrd="0" destOrd="0" parTransId="{D9FC13DF-8BA6-4240-A155-4714713CA289}" sibTransId="{694843C3-19B4-48D7-AEE9-7E723BB0839E}"/>
    <dgm:cxn modelId="{A950B056-1668-4DCA-9074-A68E9C22AA33}" type="presOf" srcId="{9A296CFE-2DC6-4E59-B86F-6B86DB172D98}" destId="{141C4EB8-E0ED-4460-A316-98F43F926A66}" srcOrd="1" destOrd="0" presId="urn:microsoft.com/office/officeart/2005/8/layout/pyramid1"/>
    <dgm:cxn modelId="{8324CB8E-935D-41F5-8CFE-F92F1D311C27}" type="presOf" srcId="{BAFFAE0A-8814-486D-9CBC-4C0A0EC249EF}" destId="{C053A689-3AF2-4005-B32B-D94470245F65}" srcOrd="1" destOrd="0" presId="urn:microsoft.com/office/officeart/2005/8/layout/pyramid1"/>
    <dgm:cxn modelId="{66AED848-39CC-4568-B34A-87C8AA79CFCD}" type="presOf" srcId="{29E2900B-7273-41B6-914E-85AD0D06C339}" destId="{A3ABB44B-8EDA-4046-AD8A-955FDCCDEDF2}" srcOrd="0" destOrd="0" presId="urn:microsoft.com/office/officeart/2005/8/layout/pyramid1"/>
    <dgm:cxn modelId="{A4F97012-A501-4DAA-A81B-12231F54A3E9}" type="presOf" srcId="{E405B75C-DFEC-4BBC-85F5-02BE1294EAD8}" destId="{822C3B97-B28F-4575-8F63-C0FFBF11AE96}" srcOrd="1" destOrd="0" presId="urn:microsoft.com/office/officeart/2005/8/layout/pyramid1"/>
    <dgm:cxn modelId="{1D6E7EFE-96D5-45BA-8705-00490506060C}" srcId="{2EEE0C6E-61AE-4864-866E-269A38E04A36}" destId="{29E2900B-7273-41B6-914E-85AD0D06C339}" srcOrd="1" destOrd="0" parTransId="{7EAC7EF9-9E0E-4294-B571-AEF99714152C}" sibTransId="{F2E0CF46-66F4-423D-9147-F935D82D5F30}"/>
    <dgm:cxn modelId="{B93CD924-F335-4584-9211-74DBFC297A4F}" srcId="{2EEE0C6E-61AE-4864-866E-269A38E04A36}" destId="{9A296CFE-2DC6-4E59-B86F-6B86DB172D98}" srcOrd="2" destOrd="0" parTransId="{0CE3E066-175B-4DA2-B066-F8FC1D8D8571}" sibTransId="{FE76D8B4-572A-4066-842C-7FBCA0ABF6A0}"/>
    <dgm:cxn modelId="{DDC1E2F2-934C-4E15-B1C5-01770F2F02EE}" type="presOf" srcId="{BF9EC638-172A-4BB0-B739-9B8E292A364F}" destId="{AB4AAC04-F4FE-4469-AB40-DC4FB99F4FB1}" srcOrd="0" destOrd="0" presId="urn:microsoft.com/office/officeart/2005/8/layout/pyramid1"/>
    <dgm:cxn modelId="{035B346A-2537-4CAB-8683-697FD790A623}" type="presOf" srcId="{BF9EC638-172A-4BB0-B739-9B8E292A364F}" destId="{B5CC21FC-7026-4A59-9706-80DC38E03E95}" srcOrd="1" destOrd="0" presId="urn:microsoft.com/office/officeart/2005/8/layout/pyramid1"/>
    <dgm:cxn modelId="{ED5830A5-D034-4296-AA6B-70557BDE6E61}" type="presParOf" srcId="{109A3407-A3E4-47F9-87A0-D9514B10E6FF}" destId="{08D78FF7-3E58-4018-8083-60BF759AACB5}" srcOrd="0" destOrd="0" presId="urn:microsoft.com/office/officeart/2005/8/layout/pyramid1"/>
    <dgm:cxn modelId="{063C3B85-A449-4165-BC07-E4D559A3F853}" type="presParOf" srcId="{08D78FF7-3E58-4018-8083-60BF759AACB5}" destId="{AB4AAC04-F4FE-4469-AB40-DC4FB99F4FB1}" srcOrd="0" destOrd="0" presId="urn:microsoft.com/office/officeart/2005/8/layout/pyramid1"/>
    <dgm:cxn modelId="{FD6814A2-7AF0-4C3F-A1FA-CDDF94165731}" type="presParOf" srcId="{08D78FF7-3E58-4018-8083-60BF759AACB5}" destId="{B5CC21FC-7026-4A59-9706-80DC38E03E95}" srcOrd="1" destOrd="0" presId="urn:microsoft.com/office/officeart/2005/8/layout/pyramid1"/>
    <dgm:cxn modelId="{99F377B8-CD72-42C3-9621-9C9448E91A59}" type="presParOf" srcId="{109A3407-A3E4-47F9-87A0-D9514B10E6FF}" destId="{FE691047-9EC6-42F9-A528-D57FE01BDCDC}" srcOrd="1" destOrd="0" presId="urn:microsoft.com/office/officeart/2005/8/layout/pyramid1"/>
    <dgm:cxn modelId="{3CC23ACD-DD4B-4862-B653-8865C76A2A70}" type="presParOf" srcId="{FE691047-9EC6-42F9-A528-D57FE01BDCDC}" destId="{A3ABB44B-8EDA-4046-AD8A-955FDCCDEDF2}" srcOrd="0" destOrd="0" presId="urn:microsoft.com/office/officeart/2005/8/layout/pyramid1"/>
    <dgm:cxn modelId="{8F9588BE-DCAB-49FC-8D02-C812D529084D}" type="presParOf" srcId="{FE691047-9EC6-42F9-A528-D57FE01BDCDC}" destId="{63F98041-F78F-495D-8ACB-468AC9A059C2}" srcOrd="1" destOrd="0" presId="urn:microsoft.com/office/officeart/2005/8/layout/pyramid1"/>
    <dgm:cxn modelId="{F7C64F86-C1F4-425F-BD73-0A6FE2C42096}" type="presParOf" srcId="{109A3407-A3E4-47F9-87A0-D9514B10E6FF}" destId="{A127CABF-C8EF-46C2-B0C1-F05B7491B3B8}" srcOrd="2" destOrd="0" presId="urn:microsoft.com/office/officeart/2005/8/layout/pyramid1"/>
    <dgm:cxn modelId="{F4B530A4-A4A0-43F2-8250-70A594618476}" type="presParOf" srcId="{A127CABF-C8EF-46C2-B0C1-F05B7491B3B8}" destId="{5739E2ED-E9D1-4600-99A0-F083DDB8782A}" srcOrd="0" destOrd="0" presId="urn:microsoft.com/office/officeart/2005/8/layout/pyramid1"/>
    <dgm:cxn modelId="{A7754E8D-AAD7-43E1-92E0-BADA2D16C985}" type="presParOf" srcId="{A127CABF-C8EF-46C2-B0C1-F05B7491B3B8}" destId="{141C4EB8-E0ED-4460-A316-98F43F926A66}" srcOrd="1" destOrd="0" presId="urn:microsoft.com/office/officeart/2005/8/layout/pyramid1"/>
    <dgm:cxn modelId="{F8525F30-434D-4656-A1FE-71FAD42A5935}" type="presParOf" srcId="{109A3407-A3E4-47F9-87A0-D9514B10E6FF}" destId="{E8B1D00E-9EE4-4955-9608-5732C29AB629}" srcOrd="3" destOrd="0" presId="urn:microsoft.com/office/officeart/2005/8/layout/pyramid1"/>
    <dgm:cxn modelId="{97137E69-13E9-457C-9CC5-E5F7753D73E5}" type="presParOf" srcId="{E8B1D00E-9EE4-4955-9608-5732C29AB629}" destId="{AE5FF442-E77E-4133-AD47-65EE38B094F2}" srcOrd="0" destOrd="0" presId="urn:microsoft.com/office/officeart/2005/8/layout/pyramid1"/>
    <dgm:cxn modelId="{49CE0354-1106-45EC-9AFD-97DFD18CDF48}" type="presParOf" srcId="{E8B1D00E-9EE4-4955-9608-5732C29AB629}" destId="{3F1276B8-770B-4782-9C88-857818CDA2AF}" srcOrd="1" destOrd="0" presId="urn:microsoft.com/office/officeart/2005/8/layout/pyramid1"/>
    <dgm:cxn modelId="{6686CCF7-3294-4473-A492-403481E53993}" type="presParOf" srcId="{109A3407-A3E4-47F9-87A0-D9514B10E6FF}" destId="{30E2D9BE-0F66-4B3E-B455-EF19B07B393F}" srcOrd="4" destOrd="0" presId="urn:microsoft.com/office/officeart/2005/8/layout/pyramid1"/>
    <dgm:cxn modelId="{383057CD-BC73-4FD7-94E5-0F88D1EBA619}" type="presParOf" srcId="{30E2D9BE-0F66-4B3E-B455-EF19B07B393F}" destId="{53CECC16-3FC1-4975-9B63-1258B7E9C7EC}" srcOrd="0" destOrd="0" presId="urn:microsoft.com/office/officeart/2005/8/layout/pyramid1"/>
    <dgm:cxn modelId="{3748B917-E371-40DA-9979-00CB09A265DD}" type="presParOf" srcId="{30E2D9BE-0F66-4B3E-B455-EF19B07B393F}" destId="{C053A689-3AF2-4005-B32B-D94470245F65}" srcOrd="1" destOrd="0" presId="urn:microsoft.com/office/officeart/2005/8/layout/pyramid1"/>
    <dgm:cxn modelId="{1A765627-29E8-43A7-9D85-C8A0C52EFE16}" type="presParOf" srcId="{109A3407-A3E4-47F9-87A0-D9514B10E6FF}" destId="{0518F309-8992-4703-B3DB-396F369B8AD8}" srcOrd="5" destOrd="0" presId="urn:microsoft.com/office/officeart/2005/8/layout/pyramid1"/>
    <dgm:cxn modelId="{4D1CCDC9-F396-42BB-8005-375D9A113C91}" type="presParOf" srcId="{0518F309-8992-4703-B3DB-396F369B8AD8}" destId="{0CEA85DC-199D-49CD-9058-624A66A5AAB7}" srcOrd="0" destOrd="0" presId="urn:microsoft.com/office/officeart/2005/8/layout/pyramid1"/>
    <dgm:cxn modelId="{5C6BD594-605F-4D8A-A804-2D4E699F3D3D}" type="presParOf" srcId="{0518F309-8992-4703-B3DB-396F369B8AD8}" destId="{822C3B97-B28F-4575-8F63-C0FFBF11AE96}" srcOrd="1" destOrd="0" presId="urn:microsoft.com/office/officeart/2005/8/layout/pyramid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FFE3B4A-9040-4433-9429-34A43D818C5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D00DCE1-9A29-47C4-A7D3-520C97497062}">
      <dgm:prSet phldrT="[Text]"/>
      <dgm:spPr/>
      <dgm:t>
        <a:bodyPr/>
        <a:lstStyle/>
        <a:p>
          <a:r>
            <a:rPr lang="en-US" dirty="0" smtClean="0"/>
            <a:t>1. Collect Data</a:t>
          </a:r>
          <a:endParaRPr lang="en-US" dirty="0"/>
        </a:p>
      </dgm:t>
    </dgm:pt>
    <dgm:pt modelId="{4981116D-C325-4FF0-B6B4-A50B804C9D51}" type="parTrans" cxnId="{156917AF-8E49-4A96-AB7B-A06364C87579}">
      <dgm:prSet/>
      <dgm:spPr/>
      <dgm:t>
        <a:bodyPr/>
        <a:lstStyle/>
        <a:p>
          <a:endParaRPr lang="en-US"/>
        </a:p>
      </dgm:t>
    </dgm:pt>
    <dgm:pt modelId="{C6D1B038-012F-49FB-8656-AB1E147123BC}" type="sibTrans" cxnId="{156917AF-8E49-4A96-AB7B-A06364C87579}">
      <dgm:prSet/>
      <dgm:spPr>
        <a:solidFill>
          <a:srgbClr val="FFC000"/>
        </a:solidFill>
      </dgm:spPr>
      <dgm:t>
        <a:bodyPr/>
        <a:lstStyle/>
        <a:p>
          <a:endParaRPr lang="en-US">
            <a:solidFill>
              <a:srgbClr val="FFC000"/>
            </a:solidFill>
          </a:endParaRPr>
        </a:p>
      </dgm:t>
    </dgm:pt>
    <dgm:pt modelId="{85B31B3E-49FF-4355-80A9-506CF2035C22}">
      <dgm:prSet phldrT="[Text]"/>
      <dgm:spPr/>
      <dgm:t>
        <a:bodyPr/>
        <a:lstStyle/>
        <a:p>
          <a:r>
            <a:rPr lang="en-US" dirty="0" smtClean="0"/>
            <a:t>2. Individual Review</a:t>
          </a:r>
          <a:endParaRPr lang="en-US" dirty="0"/>
        </a:p>
      </dgm:t>
    </dgm:pt>
    <dgm:pt modelId="{C987A68F-99DD-47AE-BAAC-55CB58294344}" type="parTrans" cxnId="{27B0BBD1-3BD6-4243-8843-C74ED8BA7B5E}">
      <dgm:prSet/>
      <dgm:spPr/>
      <dgm:t>
        <a:bodyPr/>
        <a:lstStyle/>
        <a:p>
          <a:endParaRPr lang="en-US"/>
        </a:p>
      </dgm:t>
    </dgm:pt>
    <dgm:pt modelId="{0E9DC374-6D1C-4BDD-924C-CA8486B6C4DF}" type="sibTrans" cxnId="{27B0BBD1-3BD6-4243-8843-C74ED8BA7B5E}">
      <dgm:prSet/>
      <dgm:spPr/>
      <dgm:t>
        <a:bodyPr/>
        <a:lstStyle/>
        <a:p>
          <a:endParaRPr lang="en-US"/>
        </a:p>
      </dgm:t>
    </dgm:pt>
    <dgm:pt modelId="{677A47EB-10EB-4A88-9BE2-817EB70F69DD}">
      <dgm:prSet phldrT="[Text]"/>
      <dgm:spPr/>
      <dgm:t>
        <a:bodyPr/>
        <a:lstStyle/>
        <a:p>
          <a:r>
            <a:rPr lang="en-US" dirty="0" smtClean="0"/>
            <a:t>3. Mixed Group Review</a:t>
          </a:r>
          <a:endParaRPr lang="en-US" dirty="0"/>
        </a:p>
      </dgm:t>
    </dgm:pt>
    <dgm:pt modelId="{27930536-E33C-4EE8-84C8-D917E3E7B709}" type="parTrans" cxnId="{76252FF4-978A-474E-8900-ABC6F097FD1C}">
      <dgm:prSet/>
      <dgm:spPr/>
      <dgm:t>
        <a:bodyPr/>
        <a:lstStyle/>
        <a:p>
          <a:endParaRPr lang="en-US"/>
        </a:p>
      </dgm:t>
    </dgm:pt>
    <dgm:pt modelId="{4DD268E2-477F-492B-AA43-C9F846C3C738}" type="sibTrans" cxnId="{76252FF4-978A-474E-8900-ABC6F097FD1C}">
      <dgm:prSet/>
      <dgm:spPr/>
      <dgm:t>
        <a:bodyPr/>
        <a:lstStyle/>
        <a:p>
          <a:endParaRPr lang="en-US"/>
        </a:p>
      </dgm:t>
    </dgm:pt>
    <dgm:pt modelId="{84333837-D643-422B-974C-6EF56BDFADEE}">
      <dgm:prSet phldrT="[Text]"/>
      <dgm:spPr/>
      <dgm:t>
        <a:bodyPr/>
        <a:lstStyle/>
        <a:p>
          <a:r>
            <a:rPr lang="en-US" dirty="0" smtClean="0"/>
            <a:t>4. Department Review</a:t>
          </a:r>
          <a:endParaRPr lang="en-US" dirty="0"/>
        </a:p>
      </dgm:t>
    </dgm:pt>
    <dgm:pt modelId="{77AD3A2D-116C-4796-97AB-EA81B97C24E2}" type="parTrans" cxnId="{986AF74F-6B8C-4ED5-90F3-B97B423891FD}">
      <dgm:prSet/>
      <dgm:spPr/>
      <dgm:t>
        <a:bodyPr/>
        <a:lstStyle/>
        <a:p>
          <a:endParaRPr lang="en-US"/>
        </a:p>
      </dgm:t>
    </dgm:pt>
    <dgm:pt modelId="{8F6AA39E-D93F-44AF-9B05-9038AAD030D6}" type="sibTrans" cxnId="{986AF74F-6B8C-4ED5-90F3-B97B423891FD}">
      <dgm:prSet/>
      <dgm:spPr/>
      <dgm:t>
        <a:bodyPr/>
        <a:lstStyle/>
        <a:p>
          <a:endParaRPr lang="en-US"/>
        </a:p>
      </dgm:t>
    </dgm:pt>
    <dgm:pt modelId="{CF9EDEAA-D001-4DC3-A8B7-D640E11052D6}">
      <dgm:prSet phldrT="[Text]"/>
      <dgm:spPr/>
      <dgm:t>
        <a:bodyPr/>
        <a:lstStyle/>
        <a:p>
          <a:r>
            <a:rPr lang="en-US" dirty="0" smtClean="0"/>
            <a:t>5. Immediate Action</a:t>
          </a:r>
          <a:endParaRPr lang="en-US" dirty="0"/>
        </a:p>
      </dgm:t>
    </dgm:pt>
    <dgm:pt modelId="{00D1D04C-D1E8-4792-B4D1-E09211796D9F}" type="parTrans" cxnId="{175340BC-A949-4E71-9916-26A75CA9B156}">
      <dgm:prSet/>
      <dgm:spPr/>
      <dgm:t>
        <a:bodyPr/>
        <a:lstStyle/>
        <a:p>
          <a:endParaRPr lang="en-US"/>
        </a:p>
      </dgm:t>
    </dgm:pt>
    <dgm:pt modelId="{65CE7FDF-8FFE-41DB-A7CE-FA80E60DCA9D}" type="sibTrans" cxnId="{175340BC-A949-4E71-9916-26A75CA9B156}">
      <dgm:prSet/>
      <dgm:spPr/>
      <dgm:t>
        <a:bodyPr/>
        <a:lstStyle/>
        <a:p>
          <a:endParaRPr lang="en-US"/>
        </a:p>
      </dgm:t>
    </dgm:pt>
    <dgm:pt modelId="{4179EE91-2FA9-40E2-B9CE-497EF1E42756}">
      <dgm:prSet phldrT="[Text]"/>
      <dgm:spPr/>
      <dgm:t>
        <a:bodyPr/>
        <a:lstStyle/>
        <a:p>
          <a:r>
            <a:rPr lang="en-US" dirty="0" smtClean="0"/>
            <a:t>6. Long Term Action</a:t>
          </a:r>
          <a:endParaRPr lang="en-US" dirty="0"/>
        </a:p>
      </dgm:t>
    </dgm:pt>
    <dgm:pt modelId="{ED4A2034-9937-493F-9753-8EA510331E7E}" type="parTrans" cxnId="{B6D5A4CF-1570-4E18-868D-3F2B46015A53}">
      <dgm:prSet/>
      <dgm:spPr/>
      <dgm:t>
        <a:bodyPr/>
        <a:lstStyle/>
        <a:p>
          <a:endParaRPr lang="en-US"/>
        </a:p>
      </dgm:t>
    </dgm:pt>
    <dgm:pt modelId="{39574BF3-BBB7-4214-B2FB-BA362E6BEC69}" type="sibTrans" cxnId="{B6D5A4CF-1570-4E18-868D-3F2B46015A53}">
      <dgm:prSet/>
      <dgm:spPr/>
      <dgm:t>
        <a:bodyPr/>
        <a:lstStyle/>
        <a:p>
          <a:endParaRPr lang="en-US"/>
        </a:p>
      </dgm:t>
    </dgm:pt>
    <dgm:pt modelId="{16656257-9225-4938-B8F4-67495E066DE5}">
      <dgm:prSet phldrT="[Text]"/>
      <dgm:spPr/>
      <dgm:t>
        <a:bodyPr/>
        <a:lstStyle/>
        <a:p>
          <a:r>
            <a:rPr lang="en-US" dirty="0" smtClean="0"/>
            <a:t>7. Review and Revise</a:t>
          </a:r>
          <a:endParaRPr lang="en-US" dirty="0"/>
        </a:p>
      </dgm:t>
    </dgm:pt>
    <dgm:pt modelId="{FC12C3D2-8F82-4689-975D-81CED3E3B047}" type="parTrans" cxnId="{32F66A1D-3E1D-4598-AFEB-13AE366EEEB3}">
      <dgm:prSet/>
      <dgm:spPr/>
      <dgm:t>
        <a:bodyPr/>
        <a:lstStyle/>
        <a:p>
          <a:endParaRPr lang="en-US"/>
        </a:p>
      </dgm:t>
    </dgm:pt>
    <dgm:pt modelId="{37BA0D93-3614-464B-AB57-D3DE11709FA6}" type="sibTrans" cxnId="{32F66A1D-3E1D-4598-AFEB-13AE366EEEB3}">
      <dgm:prSet/>
      <dgm:spPr/>
      <dgm:t>
        <a:bodyPr/>
        <a:lstStyle/>
        <a:p>
          <a:endParaRPr lang="en-US"/>
        </a:p>
      </dgm:t>
    </dgm:pt>
    <dgm:pt modelId="{E35F8847-1A73-4DC3-8717-274C1ADD2F7D}" type="pres">
      <dgm:prSet presAssocID="{1FFE3B4A-9040-4433-9429-34A43D818C55}" presName="Name0" presStyleCnt="0">
        <dgm:presLayoutVars>
          <dgm:dir/>
          <dgm:resizeHandles val="exact"/>
        </dgm:presLayoutVars>
      </dgm:prSet>
      <dgm:spPr/>
      <dgm:t>
        <a:bodyPr/>
        <a:lstStyle/>
        <a:p>
          <a:endParaRPr lang="en-US"/>
        </a:p>
      </dgm:t>
    </dgm:pt>
    <dgm:pt modelId="{96D2FCBA-8749-47DE-BA58-B881E29CBB50}" type="pres">
      <dgm:prSet presAssocID="{1FFE3B4A-9040-4433-9429-34A43D818C55}" presName="cycle" presStyleCnt="0"/>
      <dgm:spPr/>
    </dgm:pt>
    <dgm:pt modelId="{3F8ABEC3-34D3-40B4-A5DD-D143D01C585C}" type="pres">
      <dgm:prSet presAssocID="{2D00DCE1-9A29-47C4-A7D3-520C97497062}" presName="nodeFirstNode" presStyleLbl="node1" presStyleIdx="0" presStyleCnt="7">
        <dgm:presLayoutVars>
          <dgm:bulletEnabled val="1"/>
        </dgm:presLayoutVars>
      </dgm:prSet>
      <dgm:spPr/>
      <dgm:t>
        <a:bodyPr/>
        <a:lstStyle/>
        <a:p>
          <a:endParaRPr lang="en-US"/>
        </a:p>
      </dgm:t>
    </dgm:pt>
    <dgm:pt modelId="{86CFBE82-42AC-40C9-842E-D62AA47C97DF}" type="pres">
      <dgm:prSet presAssocID="{C6D1B038-012F-49FB-8656-AB1E147123BC}" presName="sibTransFirstNode" presStyleLbl="bgShp" presStyleIdx="0" presStyleCnt="1"/>
      <dgm:spPr/>
      <dgm:t>
        <a:bodyPr/>
        <a:lstStyle/>
        <a:p>
          <a:endParaRPr lang="en-US"/>
        </a:p>
      </dgm:t>
    </dgm:pt>
    <dgm:pt modelId="{07DEC849-0375-49F0-ACC3-03A158DD5BC1}" type="pres">
      <dgm:prSet presAssocID="{85B31B3E-49FF-4355-80A9-506CF2035C22}" presName="nodeFollowingNodes" presStyleLbl="node1" presStyleIdx="1" presStyleCnt="7">
        <dgm:presLayoutVars>
          <dgm:bulletEnabled val="1"/>
        </dgm:presLayoutVars>
      </dgm:prSet>
      <dgm:spPr/>
      <dgm:t>
        <a:bodyPr/>
        <a:lstStyle/>
        <a:p>
          <a:endParaRPr lang="en-US"/>
        </a:p>
      </dgm:t>
    </dgm:pt>
    <dgm:pt modelId="{BAED9364-68CF-4406-B96B-1FFBAD817406}" type="pres">
      <dgm:prSet presAssocID="{677A47EB-10EB-4A88-9BE2-817EB70F69DD}" presName="nodeFollowingNodes" presStyleLbl="node1" presStyleIdx="2" presStyleCnt="7">
        <dgm:presLayoutVars>
          <dgm:bulletEnabled val="1"/>
        </dgm:presLayoutVars>
      </dgm:prSet>
      <dgm:spPr/>
      <dgm:t>
        <a:bodyPr/>
        <a:lstStyle/>
        <a:p>
          <a:endParaRPr lang="en-US"/>
        </a:p>
      </dgm:t>
    </dgm:pt>
    <dgm:pt modelId="{053C97E4-94B6-4E67-AC56-74D992EDA5F3}" type="pres">
      <dgm:prSet presAssocID="{84333837-D643-422B-974C-6EF56BDFADEE}" presName="nodeFollowingNodes" presStyleLbl="node1" presStyleIdx="3" presStyleCnt="7">
        <dgm:presLayoutVars>
          <dgm:bulletEnabled val="1"/>
        </dgm:presLayoutVars>
      </dgm:prSet>
      <dgm:spPr/>
      <dgm:t>
        <a:bodyPr/>
        <a:lstStyle/>
        <a:p>
          <a:endParaRPr lang="en-US"/>
        </a:p>
      </dgm:t>
    </dgm:pt>
    <dgm:pt modelId="{FBA4D7CF-E194-490F-9DAC-3D01D5A746C7}" type="pres">
      <dgm:prSet presAssocID="{CF9EDEAA-D001-4DC3-A8B7-D640E11052D6}" presName="nodeFollowingNodes" presStyleLbl="node1" presStyleIdx="4" presStyleCnt="7">
        <dgm:presLayoutVars>
          <dgm:bulletEnabled val="1"/>
        </dgm:presLayoutVars>
      </dgm:prSet>
      <dgm:spPr/>
      <dgm:t>
        <a:bodyPr/>
        <a:lstStyle/>
        <a:p>
          <a:endParaRPr lang="en-US"/>
        </a:p>
      </dgm:t>
    </dgm:pt>
    <dgm:pt modelId="{778315A1-AFA6-486B-A400-9B9E3E603770}" type="pres">
      <dgm:prSet presAssocID="{4179EE91-2FA9-40E2-B9CE-497EF1E42756}" presName="nodeFollowingNodes" presStyleLbl="node1" presStyleIdx="5" presStyleCnt="7">
        <dgm:presLayoutVars>
          <dgm:bulletEnabled val="1"/>
        </dgm:presLayoutVars>
      </dgm:prSet>
      <dgm:spPr/>
      <dgm:t>
        <a:bodyPr/>
        <a:lstStyle/>
        <a:p>
          <a:endParaRPr lang="en-US"/>
        </a:p>
      </dgm:t>
    </dgm:pt>
    <dgm:pt modelId="{95C25A39-7A94-40B0-9341-4ADC386DC54C}" type="pres">
      <dgm:prSet presAssocID="{16656257-9225-4938-B8F4-67495E066DE5}" presName="nodeFollowingNodes" presStyleLbl="node1" presStyleIdx="6" presStyleCnt="7">
        <dgm:presLayoutVars>
          <dgm:bulletEnabled val="1"/>
        </dgm:presLayoutVars>
      </dgm:prSet>
      <dgm:spPr/>
      <dgm:t>
        <a:bodyPr/>
        <a:lstStyle/>
        <a:p>
          <a:endParaRPr lang="en-US"/>
        </a:p>
      </dgm:t>
    </dgm:pt>
  </dgm:ptLst>
  <dgm:cxnLst>
    <dgm:cxn modelId="{0F562B22-BA9F-44BB-A1FB-61D48D8F81F5}" type="presOf" srcId="{85B31B3E-49FF-4355-80A9-506CF2035C22}" destId="{07DEC849-0375-49F0-ACC3-03A158DD5BC1}" srcOrd="0" destOrd="0" presId="urn:microsoft.com/office/officeart/2005/8/layout/cycle3"/>
    <dgm:cxn modelId="{DAC084FB-450E-4899-B586-C989D07390FB}" type="presOf" srcId="{1FFE3B4A-9040-4433-9429-34A43D818C55}" destId="{E35F8847-1A73-4DC3-8717-274C1ADD2F7D}" srcOrd="0" destOrd="0" presId="urn:microsoft.com/office/officeart/2005/8/layout/cycle3"/>
    <dgm:cxn modelId="{8DC8A2DE-42C6-432D-9024-6E2AE4FCFECA}" type="presOf" srcId="{16656257-9225-4938-B8F4-67495E066DE5}" destId="{95C25A39-7A94-40B0-9341-4ADC386DC54C}" srcOrd="0" destOrd="0" presId="urn:microsoft.com/office/officeart/2005/8/layout/cycle3"/>
    <dgm:cxn modelId="{B6D5A4CF-1570-4E18-868D-3F2B46015A53}" srcId="{1FFE3B4A-9040-4433-9429-34A43D818C55}" destId="{4179EE91-2FA9-40E2-B9CE-497EF1E42756}" srcOrd="5" destOrd="0" parTransId="{ED4A2034-9937-493F-9753-8EA510331E7E}" sibTransId="{39574BF3-BBB7-4214-B2FB-BA362E6BEC69}"/>
    <dgm:cxn modelId="{27B0BBD1-3BD6-4243-8843-C74ED8BA7B5E}" srcId="{1FFE3B4A-9040-4433-9429-34A43D818C55}" destId="{85B31B3E-49FF-4355-80A9-506CF2035C22}" srcOrd="1" destOrd="0" parTransId="{C987A68F-99DD-47AE-BAAC-55CB58294344}" sibTransId="{0E9DC374-6D1C-4BDD-924C-CA8486B6C4DF}"/>
    <dgm:cxn modelId="{FA322EE4-4D3A-49C4-B528-76579D0F5AE1}" type="presOf" srcId="{4179EE91-2FA9-40E2-B9CE-497EF1E42756}" destId="{778315A1-AFA6-486B-A400-9B9E3E603770}" srcOrd="0" destOrd="0" presId="urn:microsoft.com/office/officeart/2005/8/layout/cycle3"/>
    <dgm:cxn modelId="{32F66A1D-3E1D-4598-AFEB-13AE366EEEB3}" srcId="{1FFE3B4A-9040-4433-9429-34A43D818C55}" destId="{16656257-9225-4938-B8F4-67495E066DE5}" srcOrd="6" destOrd="0" parTransId="{FC12C3D2-8F82-4689-975D-81CED3E3B047}" sibTransId="{37BA0D93-3614-464B-AB57-D3DE11709FA6}"/>
    <dgm:cxn modelId="{1198E4DC-E76C-4583-A1A3-71E8CAFABEC7}" type="presOf" srcId="{C6D1B038-012F-49FB-8656-AB1E147123BC}" destId="{86CFBE82-42AC-40C9-842E-D62AA47C97DF}" srcOrd="0" destOrd="0" presId="urn:microsoft.com/office/officeart/2005/8/layout/cycle3"/>
    <dgm:cxn modelId="{EA2B5FEE-79B6-4574-9437-4465124980BA}" type="presOf" srcId="{2D00DCE1-9A29-47C4-A7D3-520C97497062}" destId="{3F8ABEC3-34D3-40B4-A5DD-D143D01C585C}" srcOrd="0" destOrd="0" presId="urn:microsoft.com/office/officeart/2005/8/layout/cycle3"/>
    <dgm:cxn modelId="{41CD1090-2C4F-45C8-958B-A28EED095452}" type="presOf" srcId="{677A47EB-10EB-4A88-9BE2-817EB70F69DD}" destId="{BAED9364-68CF-4406-B96B-1FFBAD817406}" srcOrd="0" destOrd="0" presId="urn:microsoft.com/office/officeart/2005/8/layout/cycle3"/>
    <dgm:cxn modelId="{175340BC-A949-4E71-9916-26A75CA9B156}" srcId="{1FFE3B4A-9040-4433-9429-34A43D818C55}" destId="{CF9EDEAA-D001-4DC3-A8B7-D640E11052D6}" srcOrd="4" destOrd="0" parTransId="{00D1D04C-D1E8-4792-B4D1-E09211796D9F}" sibTransId="{65CE7FDF-8FFE-41DB-A7CE-FA80E60DCA9D}"/>
    <dgm:cxn modelId="{156917AF-8E49-4A96-AB7B-A06364C87579}" srcId="{1FFE3B4A-9040-4433-9429-34A43D818C55}" destId="{2D00DCE1-9A29-47C4-A7D3-520C97497062}" srcOrd="0" destOrd="0" parTransId="{4981116D-C325-4FF0-B6B4-A50B804C9D51}" sibTransId="{C6D1B038-012F-49FB-8656-AB1E147123BC}"/>
    <dgm:cxn modelId="{E76E5C28-587F-42F1-9796-2117057EC100}" type="presOf" srcId="{84333837-D643-422B-974C-6EF56BDFADEE}" destId="{053C97E4-94B6-4E67-AC56-74D992EDA5F3}" srcOrd="0" destOrd="0" presId="urn:microsoft.com/office/officeart/2005/8/layout/cycle3"/>
    <dgm:cxn modelId="{986AF74F-6B8C-4ED5-90F3-B97B423891FD}" srcId="{1FFE3B4A-9040-4433-9429-34A43D818C55}" destId="{84333837-D643-422B-974C-6EF56BDFADEE}" srcOrd="3" destOrd="0" parTransId="{77AD3A2D-116C-4796-97AB-EA81B97C24E2}" sibTransId="{8F6AA39E-D93F-44AF-9B05-9038AAD030D6}"/>
    <dgm:cxn modelId="{CF7F1749-6907-442B-A2E8-F60DAE512D8A}" type="presOf" srcId="{CF9EDEAA-D001-4DC3-A8B7-D640E11052D6}" destId="{FBA4D7CF-E194-490F-9DAC-3D01D5A746C7}" srcOrd="0" destOrd="0" presId="urn:microsoft.com/office/officeart/2005/8/layout/cycle3"/>
    <dgm:cxn modelId="{76252FF4-978A-474E-8900-ABC6F097FD1C}" srcId="{1FFE3B4A-9040-4433-9429-34A43D818C55}" destId="{677A47EB-10EB-4A88-9BE2-817EB70F69DD}" srcOrd="2" destOrd="0" parTransId="{27930536-E33C-4EE8-84C8-D917E3E7B709}" sibTransId="{4DD268E2-477F-492B-AA43-C9F846C3C738}"/>
    <dgm:cxn modelId="{BDB0F8ED-1817-4E69-AF69-39CE32BD5931}" type="presParOf" srcId="{E35F8847-1A73-4DC3-8717-274C1ADD2F7D}" destId="{96D2FCBA-8749-47DE-BA58-B881E29CBB50}" srcOrd="0" destOrd="0" presId="urn:microsoft.com/office/officeart/2005/8/layout/cycle3"/>
    <dgm:cxn modelId="{DC247C52-DEB4-42DB-80F3-C0041ECBCD73}" type="presParOf" srcId="{96D2FCBA-8749-47DE-BA58-B881E29CBB50}" destId="{3F8ABEC3-34D3-40B4-A5DD-D143D01C585C}" srcOrd="0" destOrd="0" presId="urn:microsoft.com/office/officeart/2005/8/layout/cycle3"/>
    <dgm:cxn modelId="{BEF2CB9B-2831-4744-ACA4-34887F1221EF}" type="presParOf" srcId="{96D2FCBA-8749-47DE-BA58-B881E29CBB50}" destId="{86CFBE82-42AC-40C9-842E-D62AA47C97DF}" srcOrd="1" destOrd="0" presId="urn:microsoft.com/office/officeart/2005/8/layout/cycle3"/>
    <dgm:cxn modelId="{A5CAA92F-8B40-4830-9AFC-D6A985798F73}" type="presParOf" srcId="{96D2FCBA-8749-47DE-BA58-B881E29CBB50}" destId="{07DEC849-0375-49F0-ACC3-03A158DD5BC1}" srcOrd="2" destOrd="0" presId="urn:microsoft.com/office/officeart/2005/8/layout/cycle3"/>
    <dgm:cxn modelId="{CC3AFBA9-CB4D-46FF-A840-9DE0B0245D26}" type="presParOf" srcId="{96D2FCBA-8749-47DE-BA58-B881E29CBB50}" destId="{BAED9364-68CF-4406-B96B-1FFBAD817406}" srcOrd="3" destOrd="0" presId="urn:microsoft.com/office/officeart/2005/8/layout/cycle3"/>
    <dgm:cxn modelId="{137A4562-5F31-40DB-8E18-4E637C4B7FF9}" type="presParOf" srcId="{96D2FCBA-8749-47DE-BA58-B881E29CBB50}" destId="{053C97E4-94B6-4E67-AC56-74D992EDA5F3}" srcOrd="4" destOrd="0" presId="urn:microsoft.com/office/officeart/2005/8/layout/cycle3"/>
    <dgm:cxn modelId="{582FBDAB-3F6A-4D2A-A0DF-8AF9AC5AFAB8}" type="presParOf" srcId="{96D2FCBA-8749-47DE-BA58-B881E29CBB50}" destId="{FBA4D7CF-E194-490F-9DAC-3D01D5A746C7}" srcOrd="5" destOrd="0" presId="urn:microsoft.com/office/officeart/2005/8/layout/cycle3"/>
    <dgm:cxn modelId="{866CC0B2-E5D7-4104-A487-67F0D1BE8F7C}" type="presParOf" srcId="{96D2FCBA-8749-47DE-BA58-B881E29CBB50}" destId="{778315A1-AFA6-486B-A400-9B9E3E603770}" srcOrd="6" destOrd="0" presId="urn:microsoft.com/office/officeart/2005/8/layout/cycle3"/>
    <dgm:cxn modelId="{C5F48885-0724-4C95-B6EB-0080166306E8}" type="presParOf" srcId="{96D2FCBA-8749-47DE-BA58-B881E29CBB50}" destId="{95C25A39-7A94-40B0-9341-4ADC386DC54C}" srcOrd="7"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FE3B4A-9040-4433-9429-34A43D818C5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D00DCE1-9A29-47C4-A7D3-520C97497062}">
      <dgm:prSet phldrT="[Text]"/>
      <dgm:spPr>
        <a:solidFill>
          <a:srgbClr val="FF9900"/>
        </a:solidFill>
      </dgm:spPr>
      <dgm:t>
        <a:bodyPr/>
        <a:lstStyle/>
        <a:p>
          <a:r>
            <a:rPr lang="en-US" dirty="0" smtClean="0">
              <a:solidFill>
                <a:schemeClr val="bg1"/>
              </a:solidFill>
              <a:latin typeface="Calibri" panose="020F0502020204030204" pitchFamily="34" charset="0"/>
            </a:rPr>
            <a:t>Collect Data</a:t>
          </a:r>
          <a:endParaRPr lang="en-US" dirty="0">
            <a:solidFill>
              <a:schemeClr val="bg1"/>
            </a:solidFill>
            <a:latin typeface="Calibri" panose="020F0502020204030204" pitchFamily="34" charset="0"/>
          </a:endParaRPr>
        </a:p>
      </dgm:t>
    </dgm:pt>
    <dgm:pt modelId="{C6D1B038-012F-49FB-8656-AB1E147123BC}" type="sibTrans" cxnId="{156917AF-8E49-4A96-AB7B-A06364C87579}">
      <dgm:prSet/>
      <dgm:spPr>
        <a:solidFill>
          <a:srgbClr val="FFC000"/>
        </a:solidFill>
      </dgm:spPr>
      <dgm:t>
        <a:bodyPr/>
        <a:lstStyle/>
        <a:p>
          <a:endParaRPr lang="en-US">
            <a:solidFill>
              <a:srgbClr val="FFC000"/>
            </a:solidFill>
          </a:endParaRPr>
        </a:p>
      </dgm:t>
    </dgm:pt>
    <dgm:pt modelId="{4981116D-C325-4FF0-B6B4-A50B804C9D51}" type="parTrans" cxnId="{156917AF-8E49-4A96-AB7B-A06364C87579}">
      <dgm:prSet/>
      <dgm:spPr/>
      <dgm:t>
        <a:bodyPr/>
        <a:lstStyle/>
        <a:p>
          <a:endParaRPr lang="en-US"/>
        </a:p>
      </dgm:t>
    </dgm:pt>
    <dgm:pt modelId="{E35F8847-1A73-4DC3-8717-274C1ADD2F7D}" type="pres">
      <dgm:prSet presAssocID="{1FFE3B4A-9040-4433-9429-34A43D818C55}" presName="Name0" presStyleCnt="0">
        <dgm:presLayoutVars>
          <dgm:dir/>
          <dgm:resizeHandles val="exact"/>
        </dgm:presLayoutVars>
      </dgm:prSet>
      <dgm:spPr/>
      <dgm:t>
        <a:bodyPr/>
        <a:lstStyle/>
        <a:p>
          <a:endParaRPr lang="en-US"/>
        </a:p>
      </dgm:t>
    </dgm:pt>
    <dgm:pt modelId="{96D2FCBA-8749-47DE-BA58-B881E29CBB50}" type="pres">
      <dgm:prSet presAssocID="{1FFE3B4A-9040-4433-9429-34A43D818C55}" presName="cycle" presStyleCnt="0"/>
      <dgm:spPr/>
    </dgm:pt>
    <dgm:pt modelId="{3F8ABEC3-34D3-40B4-A5DD-D143D01C585C}" type="pres">
      <dgm:prSet presAssocID="{2D00DCE1-9A29-47C4-A7D3-520C97497062}" presName="nodeFirstNode" presStyleLbl="node1" presStyleIdx="0" presStyleCnt="1">
        <dgm:presLayoutVars>
          <dgm:bulletEnabled val="1"/>
        </dgm:presLayoutVars>
      </dgm:prSet>
      <dgm:spPr/>
      <dgm:t>
        <a:bodyPr/>
        <a:lstStyle/>
        <a:p>
          <a:endParaRPr lang="en-US"/>
        </a:p>
      </dgm:t>
    </dgm:pt>
  </dgm:ptLst>
  <dgm:cxnLst>
    <dgm:cxn modelId="{3725521B-5C7B-45BC-B62A-2EC3DF74C487}" type="presOf" srcId="{1FFE3B4A-9040-4433-9429-34A43D818C55}" destId="{E35F8847-1A73-4DC3-8717-274C1ADD2F7D}" srcOrd="0" destOrd="0" presId="urn:microsoft.com/office/officeart/2005/8/layout/cycle3"/>
    <dgm:cxn modelId="{156917AF-8E49-4A96-AB7B-A06364C87579}" srcId="{1FFE3B4A-9040-4433-9429-34A43D818C55}" destId="{2D00DCE1-9A29-47C4-A7D3-520C97497062}" srcOrd="0" destOrd="0" parTransId="{4981116D-C325-4FF0-B6B4-A50B804C9D51}" sibTransId="{C6D1B038-012F-49FB-8656-AB1E147123BC}"/>
    <dgm:cxn modelId="{6C853240-4A58-4097-AFA7-1EE71C07AF6C}" type="presOf" srcId="{2D00DCE1-9A29-47C4-A7D3-520C97497062}" destId="{3F8ABEC3-34D3-40B4-A5DD-D143D01C585C}" srcOrd="0" destOrd="0" presId="urn:microsoft.com/office/officeart/2005/8/layout/cycle3"/>
    <dgm:cxn modelId="{2F23266F-6D07-44F8-9576-2760DA7F7F47}" type="presParOf" srcId="{E35F8847-1A73-4DC3-8717-274C1ADD2F7D}" destId="{96D2FCBA-8749-47DE-BA58-B881E29CBB50}" srcOrd="0" destOrd="0" presId="urn:microsoft.com/office/officeart/2005/8/layout/cycle3"/>
    <dgm:cxn modelId="{E8DACA99-C944-4FF3-BD8A-26A2FE17F364}" type="presParOf" srcId="{96D2FCBA-8749-47DE-BA58-B881E29CBB50}" destId="{3F8ABEC3-34D3-40B4-A5DD-D143D01C585C}" srcOrd="0"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FE3B4A-9040-4433-9429-34A43D818C5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D00DCE1-9A29-47C4-A7D3-520C97497062}">
      <dgm:prSet phldrT="[Text]"/>
      <dgm:spPr>
        <a:solidFill>
          <a:srgbClr val="FF9900"/>
        </a:solidFill>
      </dgm:spPr>
      <dgm:t>
        <a:bodyPr/>
        <a:lstStyle/>
        <a:p>
          <a:r>
            <a:rPr lang="en-US" dirty="0" smtClean="0">
              <a:latin typeface="Calibri" panose="020F0502020204030204" pitchFamily="34" charset="0"/>
            </a:rPr>
            <a:t>Individual Review</a:t>
          </a:r>
          <a:endParaRPr lang="en-US" dirty="0">
            <a:latin typeface="Calibri" panose="020F0502020204030204" pitchFamily="34" charset="0"/>
          </a:endParaRPr>
        </a:p>
      </dgm:t>
    </dgm:pt>
    <dgm:pt modelId="{4981116D-C325-4FF0-B6B4-A50B804C9D51}" type="parTrans" cxnId="{156917AF-8E49-4A96-AB7B-A06364C87579}">
      <dgm:prSet/>
      <dgm:spPr/>
      <dgm:t>
        <a:bodyPr/>
        <a:lstStyle/>
        <a:p>
          <a:endParaRPr lang="en-US"/>
        </a:p>
      </dgm:t>
    </dgm:pt>
    <dgm:pt modelId="{C6D1B038-012F-49FB-8656-AB1E147123BC}" type="sibTrans" cxnId="{156917AF-8E49-4A96-AB7B-A06364C87579}">
      <dgm:prSet/>
      <dgm:spPr>
        <a:solidFill>
          <a:srgbClr val="FFC000"/>
        </a:solidFill>
      </dgm:spPr>
      <dgm:t>
        <a:bodyPr/>
        <a:lstStyle/>
        <a:p>
          <a:endParaRPr lang="en-US">
            <a:solidFill>
              <a:srgbClr val="FFC000"/>
            </a:solidFill>
          </a:endParaRPr>
        </a:p>
      </dgm:t>
    </dgm:pt>
    <dgm:pt modelId="{E35F8847-1A73-4DC3-8717-274C1ADD2F7D}" type="pres">
      <dgm:prSet presAssocID="{1FFE3B4A-9040-4433-9429-34A43D818C55}" presName="Name0" presStyleCnt="0">
        <dgm:presLayoutVars>
          <dgm:dir/>
          <dgm:resizeHandles val="exact"/>
        </dgm:presLayoutVars>
      </dgm:prSet>
      <dgm:spPr/>
      <dgm:t>
        <a:bodyPr/>
        <a:lstStyle/>
        <a:p>
          <a:endParaRPr lang="en-US"/>
        </a:p>
      </dgm:t>
    </dgm:pt>
    <dgm:pt modelId="{96D2FCBA-8749-47DE-BA58-B881E29CBB50}" type="pres">
      <dgm:prSet presAssocID="{1FFE3B4A-9040-4433-9429-34A43D818C55}" presName="cycle" presStyleCnt="0"/>
      <dgm:spPr/>
    </dgm:pt>
    <dgm:pt modelId="{3F8ABEC3-34D3-40B4-A5DD-D143D01C585C}" type="pres">
      <dgm:prSet presAssocID="{2D00DCE1-9A29-47C4-A7D3-520C97497062}" presName="nodeFirstNode" presStyleLbl="node1" presStyleIdx="0" presStyleCnt="1">
        <dgm:presLayoutVars>
          <dgm:bulletEnabled val="1"/>
        </dgm:presLayoutVars>
      </dgm:prSet>
      <dgm:spPr/>
      <dgm:t>
        <a:bodyPr/>
        <a:lstStyle/>
        <a:p>
          <a:endParaRPr lang="en-US"/>
        </a:p>
      </dgm:t>
    </dgm:pt>
  </dgm:ptLst>
  <dgm:cxnLst>
    <dgm:cxn modelId="{156917AF-8E49-4A96-AB7B-A06364C87579}" srcId="{1FFE3B4A-9040-4433-9429-34A43D818C55}" destId="{2D00DCE1-9A29-47C4-A7D3-520C97497062}" srcOrd="0" destOrd="0" parTransId="{4981116D-C325-4FF0-B6B4-A50B804C9D51}" sibTransId="{C6D1B038-012F-49FB-8656-AB1E147123BC}"/>
    <dgm:cxn modelId="{C63DC3CC-4DC1-430A-B130-22536F1CA09D}" type="presOf" srcId="{1FFE3B4A-9040-4433-9429-34A43D818C55}" destId="{E35F8847-1A73-4DC3-8717-274C1ADD2F7D}" srcOrd="0" destOrd="0" presId="urn:microsoft.com/office/officeart/2005/8/layout/cycle3"/>
    <dgm:cxn modelId="{51CA21DC-0CE1-42B7-A5B4-647DD2EB7038}" type="presOf" srcId="{2D00DCE1-9A29-47C4-A7D3-520C97497062}" destId="{3F8ABEC3-34D3-40B4-A5DD-D143D01C585C}" srcOrd="0" destOrd="0" presId="urn:microsoft.com/office/officeart/2005/8/layout/cycle3"/>
    <dgm:cxn modelId="{8102702E-9C87-4CBE-B66A-9937811FC11E}" type="presParOf" srcId="{E35F8847-1A73-4DC3-8717-274C1ADD2F7D}" destId="{96D2FCBA-8749-47DE-BA58-B881E29CBB50}" srcOrd="0" destOrd="0" presId="urn:microsoft.com/office/officeart/2005/8/layout/cycle3"/>
    <dgm:cxn modelId="{0D3B9084-AA1C-4AE2-BFA0-F46B701635E2}" type="presParOf" srcId="{96D2FCBA-8749-47DE-BA58-B881E29CBB50}" destId="{3F8ABEC3-34D3-40B4-A5DD-D143D01C585C}" srcOrd="0"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FE3B4A-9040-4433-9429-34A43D818C5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D00DCE1-9A29-47C4-A7D3-520C97497062}">
      <dgm:prSet phldrT="[Text]"/>
      <dgm:spPr>
        <a:solidFill>
          <a:srgbClr val="FF9900"/>
        </a:solidFill>
      </dgm:spPr>
      <dgm:t>
        <a:bodyPr/>
        <a:lstStyle/>
        <a:p>
          <a:r>
            <a:rPr lang="en-US" dirty="0" smtClean="0">
              <a:latin typeface="Calibri" panose="020F0502020204030204" pitchFamily="34" charset="0"/>
            </a:rPr>
            <a:t>Mixed Group Review</a:t>
          </a:r>
          <a:endParaRPr lang="en-US" dirty="0">
            <a:latin typeface="Calibri" panose="020F0502020204030204" pitchFamily="34" charset="0"/>
          </a:endParaRPr>
        </a:p>
      </dgm:t>
    </dgm:pt>
    <dgm:pt modelId="{4981116D-C325-4FF0-B6B4-A50B804C9D51}" type="parTrans" cxnId="{156917AF-8E49-4A96-AB7B-A06364C87579}">
      <dgm:prSet/>
      <dgm:spPr/>
      <dgm:t>
        <a:bodyPr/>
        <a:lstStyle/>
        <a:p>
          <a:endParaRPr lang="en-US"/>
        </a:p>
      </dgm:t>
    </dgm:pt>
    <dgm:pt modelId="{C6D1B038-012F-49FB-8656-AB1E147123BC}" type="sibTrans" cxnId="{156917AF-8E49-4A96-AB7B-A06364C87579}">
      <dgm:prSet/>
      <dgm:spPr>
        <a:solidFill>
          <a:srgbClr val="FFC000"/>
        </a:solidFill>
      </dgm:spPr>
      <dgm:t>
        <a:bodyPr/>
        <a:lstStyle/>
        <a:p>
          <a:endParaRPr lang="en-US">
            <a:solidFill>
              <a:srgbClr val="FFC000"/>
            </a:solidFill>
          </a:endParaRPr>
        </a:p>
      </dgm:t>
    </dgm:pt>
    <dgm:pt modelId="{E35F8847-1A73-4DC3-8717-274C1ADD2F7D}" type="pres">
      <dgm:prSet presAssocID="{1FFE3B4A-9040-4433-9429-34A43D818C55}" presName="Name0" presStyleCnt="0">
        <dgm:presLayoutVars>
          <dgm:dir/>
          <dgm:resizeHandles val="exact"/>
        </dgm:presLayoutVars>
      </dgm:prSet>
      <dgm:spPr/>
      <dgm:t>
        <a:bodyPr/>
        <a:lstStyle/>
        <a:p>
          <a:endParaRPr lang="en-US"/>
        </a:p>
      </dgm:t>
    </dgm:pt>
    <dgm:pt modelId="{96D2FCBA-8749-47DE-BA58-B881E29CBB50}" type="pres">
      <dgm:prSet presAssocID="{1FFE3B4A-9040-4433-9429-34A43D818C55}" presName="cycle" presStyleCnt="0"/>
      <dgm:spPr/>
    </dgm:pt>
    <dgm:pt modelId="{3F8ABEC3-34D3-40B4-A5DD-D143D01C585C}" type="pres">
      <dgm:prSet presAssocID="{2D00DCE1-9A29-47C4-A7D3-520C97497062}" presName="nodeFirstNode" presStyleLbl="node1" presStyleIdx="0" presStyleCnt="1">
        <dgm:presLayoutVars>
          <dgm:bulletEnabled val="1"/>
        </dgm:presLayoutVars>
      </dgm:prSet>
      <dgm:spPr/>
      <dgm:t>
        <a:bodyPr/>
        <a:lstStyle/>
        <a:p>
          <a:endParaRPr lang="en-US"/>
        </a:p>
      </dgm:t>
    </dgm:pt>
  </dgm:ptLst>
  <dgm:cxnLst>
    <dgm:cxn modelId="{156917AF-8E49-4A96-AB7B-A06364C87579}" srcId="{1FFE3B4A-9040-4433-9429-34A43D818C55}" destId="{2D00DCE1-9A29-47C4-A7D3-520C97497062}" srcOrd="0" destOrd="0" parTransId="{4981116D-C325-4FF0-B6B4-A50B804C9D51}" sibTransId="{C6D1B038-012F-49FB-8656-AB1E147123BC}"/>
    <dgm:cxn modelId="{EA879C5C-0FF9-4C97-AD31-9FD4E6E13DE6}" type="presOf" srcId="{2D00DCE1-9A29-47C4-A7D3-520C97497062}" destId="{3F8ABEC3-34D3-40B4-A5DD-D143D01C585C}" srcOrd="0" destOrd="0" presId="urn:microsoft.com/office/officeart/2005/8/layout/cycle3"/>
    <dgm:cxn modelId="{828F0670-C04E-4E29-B72A-8DABB8B23E2A}" type="presOf" srcId="{1FFE3B4A-9040-4433-9429-34A43D818C55}" destId="{E35F8847-1A73-4DC3-8717-274C1ADD2F7D}" srcOrd="0" destOrd="0" presId="urn:microsoft.com/office/officeart/2005/8/layout/cycle3"/>
    <dgm:cxn modelId="{DC7FCCBE-88F8-486D-ABB9-5623DA8FA3C0}" type="presParOf" srcId="{E35F8847-1A73-4DC3-8717-274C1ADD2F7D}" destId="{96D2FCBA-8749-47DE-BA58-B881E29CBB50}" srcOrd="0" destOrd="0" presId="urn:microsoft.com/office/officeart/2005/8/layout/cycle3"/>
    <dgm:cxn modelId="{113B769B-2553-4FAD-8702-0286505AFA7C}" type="presParOf" srcId="{96D2FCBA-8749-47DE-BA58-B881E29CBB50}" destId="{3F8ABEC3-34D3-40B4-A5DD-D143D01C585C}" srcOrd="0"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FE3B4A-9040-4433-9429-34A43D818C5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D00DCE1-9A29-47C4-A7D3-520C97497062}">
      <dgm:prSet phldrT="[Text]"/>
      <dgm:spPr>
        <a:solidFill>
          <a:srgbClr val="FF9900"/>
        </a:solidFill>
      </dgm:spPr>
      <dgm:t>
        <a:bodyPr/>
        <a:lstStyle/>
        <a:p>
          <a:r>
            <a:rPr lang="en-US" dirty="0" smtClean="0">
              <a:latin typeface="Calibri" panose="020F0502020204030204" pitchFamily="34" charset="0"/>
            </a:rPr>
            <a:t>Large Group Review</a:t>
          </a:r>
          <a:endParaRPr lang="en-US" dirty="0">
            <a:latin typeface="Calibri" panose="020F0502020204030204" pitchFamily="34" charset="0"/>
          </a:endParaRPr>
        </a:p>
      </dgm:t>
    </dgm:pt>
    <dgm:pt modelId="{4981116D-C325-4FF0-B6B4-A50B804C9D51}" type="parTrans" cxnId="{156917AF-8E49-4A96-AB7B-A06364C87579}">
      <dgm:prSet/>
      <dgm:spPr/>
      <dgm:t>
        <a:bodyPr/>
        <a:lstStyle/>
        <a:p>
          <a:endParaRPr lang="en-US"/>
        </a:p>
      </dgm:t>
    </dgm:pt>
    <dgm:pt modelId="{C6D1B038-012F-49FB-8656-AB1E147123BC}" type="sibTrans" cxnId="{156917AF-8E49-4A96-AB7B-A06364C87579}">
      <dgm:prSet/>
      <dgm:spPr>
        <a:solidFill>
          <a:srgbClr val="FFC000"/>
        </a:solidFill>
      </dgm:spPr>
      <dgm:t>
        <a:bodyPr/>
        <a:lstStyle/>
        <a:p>
          <a:endParaRPr lang="en-US">
            <a:solidFill>
              <a:srgbClr val="FFC000"/>
            </a:solidFill>
          </a:endParaRPr>
        </a:p>
      </dgm:t>
    </dgm:pt>
    <dgm:pt modelId="{E35F8847-1A73-4DC3-8717-274C1ADD2F7D}" type="pres">
      <dgm:prSet presAssocID="{1FFE3B4A-9040-4433-9429-34A43D818C55}" presName="Name0" presStyleCnt="0">
        <dgm:presLayoutVars>
          <dgm:dir/>
          <dgm:resizeHandles val="exact"/>
        </dgm:presLayoutVars>
      </dgm:prSet>
      <dgm:spPr/>
      <dgm:t>
        <a:bodyPr/>
        <a:lstStyle/>
        <a:p>
          <a:endParaRPr lang="en-US"/>
        </a:p>
      </dgm:t>
    </dgm:pt>
    <dgm:pt modelId="{96D2FCBA-8749-47DE-BA58-B881E29CBB50}" type="pres">
      <dgm:prSet presAssocID="{1FFE3B4A-9040-4433-9429-34A43D818C55}" presName="cycle" presStyleCnt="0"/>
      <dgm:spPr/>
    </dgm:pt>
    <dgm:pt modelId="{3F8ABEC3-34D3-40B4-A5DD-D143D01C585C}" type="pres">
      <dgm:prSet presAssocID="{2D00DCE1-9A29-47C4-A7D3-520C97497062}" presName="nodeFirstNode" presStyleLbl="node1" presStyleIdx="0" presStyleCnt="1">
        <dgm:presLayoutVars>
          <dgm:bulletEnabled val="1"/>
        </dgm:presLayoutVars>
      </dgm:prSet>
      <dgm:spPr/>
      <dgm:t>
        <a:bodyPr/>
        <a:lstStyle/>
        <a:p>
          <a:endParaRPr lang="en-US"/>
        </a:p>
      </dgm:t>
    </dgm:pt>
  </dgm:ptLst>
  <dgm:cxnLst>
    <dgm:cxn modelId="{156917AF-8E49-4A96-AB7B-A06364C87579}" srcId="{1FFE3B4A-9040-4433-9429-34A43D818C55}" destId="{2D00DCE1-9A29-47C4-A7D3-520C97497062}" srcOrd="0" destOrd="0" parTransId="{4981116D-C325-4FF0-B6B4-A50B804C9D51}" sibTransId="{C6D1B038-012F-49FB-8656-AB1E147123BC}"/>
    <dgm:cxn modelId="{692847D6-E2D5-4733-8C0B-AB464E1997AC}" type="presOf" srcId="{1FFE3B4A-9040-4433-9429-34A43D818C55}" destId="{E35F8847-1A73-4DC3-8717-274C1ADD2F7D}" srcOrd="0" destOrd="0" presId="urn:microsoft.com/office/officeart/2005/8/layout/cycle3"/>
    <dgm:cxn modelId="{090114B3-7C7D-4A70-AF39-1CF8388715E5}" type="presOf" srcId="{2D00DCE1-9A29-47C4-A7D3-520C97497062}" destId="{3F8ABEC3-34D3-40B4-A5DD-D143D01C585C}" srcOrd="0" destOrd="0" presId="urn:microsoft.com/office/officeart/2005/8/layout/cycle3"/>
    <dgm:cxn modelId="{3CDD20EE-C9D2-4EE4-9F50-778B872F7B2D}" type="presParOf" srcId="{E35F8847-1A73-4DC3-8717-274C1ADD2F7D}" destId="{96D2FCBA-8749-47DE-BA58-B881E29CBB50}" srcOrd="0" destOrd="0" presId="urn:microsoft.com/office/officeart/2005/8/layout/cycle3"/>
    <dgm:cxn modelId="{402E50AC-1319-4375-9B80-4B4BB17AA764}" type="presParOf" srcId="{96D2FCBA-8749-47DE-BA58-B881E29CBB50}" destId="{3F8ABEC3-34D3-40B4-A5DD-D143D01C585C}" srcOrd="0"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FE3B4A-9040-4433-9429-34A43D818C5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D00DCE1-9A29-47C4-A7D3-520C97497062}">
      <dgm:prSet phldrT="[Text]"/>
      <dgm:spPr>
        <a:solidFill>
          <a:srgbClr val="FF9900"/>
        </a:solidFill>
      </dgm:spPr>
      <dgm:t>
        <a:bodyPr/>
        <a:lstStyle/>
        <a:p>
          <a:r>
            <a:rPr lang="en-US" dirty="0" smtClean="0">
              <a:latin typeface="Calibri" panose="020F0502020204030204" pitchFamily="34" charset="0"/>
            </a:rPr>
            <a:t>Immediate Action</a:t>
          </a:r>
          <a:endParaRPr lang="en-US" dirty="0">
            <a:latin typeface="Calibri" panose="020F0502020204030204" pitchFamily="34" charset="0"/>
          </a:endParaRPr>
        </a:p>
      </dgm:t>
    </dgm:pt>
    <dgm:pt modelId="{4981116D-C325-4FF0-B6B4-A50B804C9D51}" type="parTrans" cxnId="{156917AF-8E49-4A96-AB7B-A06364C87579}">
      <dgm:prSet/>
      <dgm:spPr/>
      <dgm:t>
        <a:bodyPr/>
        <a:lstStyle/>
        <a:p>
          <a:endParaRPr lang="en-US"/>
        </a:p>
      </dgm:t>
    </dgm:pt>
    <dgm:pt modelId="{C6D1B038-012F-49FB-8656-AB1E147123BC}" type="sibTrans" cxnId="{156917AF-8E49-4A96-AB7B-A06364C87579}">
      <dgm:prSet/>
      <dgm:spPr>
        <a:solidFill>
          <a:srgbClr val="FFC000"/>
        </a:solidFill>
      </dgm:spPr>
      <dgm:t>
        <a:bodyPr/>
        <a:lstStyle/>
        <a:p>
          <a:endParaRPr lang="en-US">
            <a:solidFill>
              <a:srgbClr val="FFC000"/>
            </a:solidFill>
          </a:endParaRPr>
        </a:p>
      </dgm:t>
    </dgm:pt>
    <dgm:pt modelId="{E35F8847-1A73-4DC3-8717-274C1ADD2F7D}" type="pres">
      <dgm:prSet presAssocID="{1FFE3B4A-9040-4433-9429-34A43D818C55}" presName="Name0" presStyleCnt="0">
        <dgm:presLayoutVars>
          <dgm:dir/>
          <dgm:resizeHandles val="exact"/>
        </dgm:presLayoutVars>
      </dgm:prSet>
      <dgm:spPr/>
      <dgm:t>
        <a:bodyPr/>
        <a:lstStyle/>
        <a:p>
          <a:endParaRPr lang="en-US"/>
        </a:p>
      </dgm:t>
    </dgm:pt>
    <dgm:pt modelId="{96D2FCBA-8749-47DE-BA58-B881E29CBB50}" type="pres">
      <dgm:prSet presAssocID="{1FFE3B4A-9040-4433-9429-34A43D818C55}" presName="cycle" presStyleCnt="0"/>
      <dgm:spPr/>
    </dgm:pt>
    <dgm:pt modelId="{3F8ABEC3-34D3-40B4-A5DD-D143D01C585C}" type="pres">
      <dgm:prSet presAssocID="{2D00DCE1-9A29-47C4-A7D3-520C97497062}" presName="nodeFirstNode" presStyleLbl="node1" presStyleIdx="0" presStyleCnt="1">
        <dgm:presLayoutVars>
          <dgm:bulletEnabled val="1"/>
        </dgm:presLayoutVars>
      </dgm:prSet>
      <dgm:spPr/>
      <dgm:t>
        <a:bodyPr/>
        <a:lstStyle/>
        <a:p>
          <a:endParaRPr lang="en-US"/>
        </a:p>
      </dgm:t>
    </dgm:pt>
  </dgm:ptLst>
  <dgm:cxnLst>
    <dgm:cxn modelId="{156917AF-8E49-4A96-AB7B-A06364C87579}" srcId="{1FFE3B4A-9040-4433-9429-34A43D818C55}" destId="{2D00DCE1-9A29-47C4-A7D3-520C97497062}" srcOrd="0" destOrd="0" parTransId="{4981116D-C325-4FF0-B6B4-A50B804C9D51}" sibTransId="{C6D1B038-012F-49FB-8656-AB1E147123BC}"/>
    <dgm:cxn modelId="{581FC7E1-65AD-413E-A0AE-6AB4DCD3170B}" type="presOf" srcId="{2D00DCE1-9A29-47C4-A7D3-520C97497062}" destId="{3F8ABEC3-34D3-40B4-A5DD-D143D01C585C}" srcOrd="0" destOrd="0" presId="urn:microsoft.com/office/officeart/2005/8/layout/cycle3"/>
    <dgm:cxn modelId="{A851B885-ED6E-4155-B0D9-70604A5007BD}" type="presOf" srcId="{1FFE3B4A-9040-4433-9429-34A43D818C55}" destId="{E35F8847-1A73-4DC3-8717-274C1ADD2F7D}" srcOrd="0" destOrd="0" presId="urn:microsoft.com/office/officeart/2005/8/layout/cycle3"/>
    <dgm:cxn modelId="{96B72E1A-4F6A-452E-B1F9-FEB892AD13AD}" type="presParOf" srcId="{E35F8847-1A73-4DC3-8717-274C1ADD2F7D}" destId="{96D2FCBA-8749-47DE-BA58-B881E29CBB50}" srcOrd="0" destOrd="0" presId="urn:microsoft.com/office/officeart/2005/8/layout/cycle3"/>
    <dgm:cxn modelId="{C7CB1E0A-7456-414B-A3BC-27EAE064E6ED}" type="presParOf" srcId="{96D2FCBA-8749-47DE-BA58-B881E29CBB50}" destId="{3F8ABEC3-34D3-40B4-A5DD-D143D01C585C}" srcOrd="0"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FE3B4A-9040-4433-9429-34A43D818C5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D00DCE1-9A29-47C4-A7D3-520C97497062}">
      <dgm:prSet phldrT="[Text]"/>
      <dgm:spPr>
        <a:solidFill>
          <a:srgbClr val="FF9900"/>
        </a:solidFill>
      </dgm:spPr>
      <dgm:t>
        <a:bodyPr/>
        <a:lstStyle/>
        <a:p>
          <a:r>
            <a:rPr lang="en-US" dirty="0" smtClean="0">
              <a:latin typeface="Calibri" panose="020F0502020204030204" pitchFamily="34" charset="0"/>
            </a:rPr>
            <a:t>Long Term Action</a:t>
          </a:r>
          <a:endParaRPr lang="en-US" dirty="0">
            <a:latin typeface="Calibri" panose="020F0502020204030204" pitchFamily="34" charset="0"/>
          </a:endParaRPr>
        </a:p>
      </dgm:t>
    </dgm:pt>
    <dgm:pt modelId="{4981116D-C325-4FF0-B6B4-A50B804C9D51}" type="parTrans" cxnId="{156917AF-8E49-4A96-AB7B-A06364C87579}">
      <dgm:prSet/>
      <dgm:spPr/>
      <dgm:t>
        <a:bodyPr/>
        <a:lstStyle/>
        <a:p>
          <a:endParaRPr lang="en-US"/>
        </a:p>
      </dgm:t>
    </dgm:pt>
    <dgm:pt modelId="{C6D1B038-012F-49FB-8656-AB1E147123BC}" type="sibTrans" cxnId="{156917AF-8E49-4A96-AB7B-A06364C87579}">
      <dgm:prSet/>
      <dgm:spPr>
        <a:solidFill>
          <a:srgbClr val="FFC000"/>
        </a:solidFill>
      </dgm:spPr>
      <dgm:t>
        <a:bodyPr/>
        <a:lstStyle/>
        <a:p>
          <a:endParaRPr lang="en-US">
            <a:solidFill>
              <a:srgbClr val="FFC000"/>
            </a:solidFill>
          </a:endParaRPr>
        </a:p>
      </dgm:t>
    </dgm:pt>
    <dgm:pt modelId="{E35F8847-1A73-4DC3-8717-274C1ADD2F7D}" type="pres">
      <dgm:prSet presAssocID="{1FFE3B4A-9040-4433-9429-34A43D818C55}" presName="Name0" presStyleCnt="0">
        <dgm:presLayoutVars>
          <dgm:dir/>
          <dgm:resizeHandles val="exact"/>
        </dgm:presLayoutVars>
      </dgm:prSet>
      <dgm:spPr/>
      <dgm:t>
        <a:bodyPr/>
        <a:lstStyle/>
        <a:p>
          <a:endParaRPr lang="en-US"/>
        </a:p>
      </dgm:t>
    </dgm:pt>
    <dgm:pt modelId="{96D2FCBA-8749-47DE-BA58-B881E29CBB50}" type="pres">
      <dgm:prSet presAssocID="{1FFE3B4A-9040-4433-9429-34A43D818C55}" presName="cycle" presStyleCnt="0"/>
      <dgm:spPr/>
    </dgm:pt>
    <dgm:pt modelId="{3F8ABEC3-34D3-40B4-A5DD-D143D01C585C}" type="pres">
      <dgm:prSet presAssocID="{2D00DCE1-9A29-47C4-A7D3-520C97497062}" presName="nodeFirstNode" presStyleLbl="node1" presStyleIdx="0" presStyleCnt="1">
        <dgm:presLayoutVars>
          <dgm:bulletEnabled val="1"/>
        </dgm:presLayoutVars>
      </dgm:prSet>
      <dgm:spPr/>
      <dgm:t>
        <a:bodyPr/>
        <a:lstStyle/>
        <a:p>
          <a:endParaRPr lang="en-US"/>
        </a:p>
      </dgm:t>
    </dgm:pt>
  </dgm:ptLst>
  <dgm:cxnLst>
    <dgm:cxn modelId="{06E1A367-7EDE-46BA-8D20-48BBC1CABE96}" type="presOf" srcId="{1FFE3B4A-9040-4433-9429-34A43D818C55}" destId="{E35F8847-1A73-4DC3-8717-274C1ADD2F7D}" srcOrd="0" destOrd="0" presId="urn:microsoft.com/office/officeart/2005/8/layout/cycle3"/>
    <dgm:cxn modelId="{156917AF-8E49-4A96-AB7B-A06364C87579}" srcId="{1FFE3B4A-9040-4433-9429-34A43D818C55}" destId="{2D00DCE1-9A29-47C4-A7D3-520C97497062}" srcOrd="0" destOrd="0" parTransId="{4981116D-C325-4FF0-B6B4-A50B804C9D51}" sibTransId="{C6D1B038-012F-49FB-8656-AB1E147123BC}"/>
    <dgm:cxn modelId="{9C2A13FF-9B34-4D1B-9B27-F98F1113F67C}" type="presOf" srcId="{2D00DCE1-9A29-47C4-A7D3-520C97497062}" destId="{3F8ABEC3-34D3-40B4-A5DD-D143D01C585C}" srcOrd="0" destOrd="0" presId="urn:microsoft.com/office/officeart/2005/8/layout/cycle3"/>
    <dgm:cxn modelId="{04501B61-6243-4B40-A725-64FDDDB08F0A}" type="presParOf" srcId="{E35F8847-1A73-4DC3-8717-274C1ADD2F7D}" destId="{96D2FCBA-8749-47DE-BA58-B881E29CBB50}" srcOrd="0" destOrd="0" presId="urn:microsoft.com/office/officeart/2005/8/layout/cycle3"/>
    <dgm:cxn modelId="{13CA9C60-5160-4643-AF4D-BE9FF01E31A0}" type="presParOf" srcId="{96D2FCBA-8749-47DE-BA58-B881E29CBB50}" destId="{3F8ABEC3-34D3-40B4-A5DD-D143D01C585C}" srcOrd="0"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FE3B4A-9040-4433-9429-34A43D818C5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D00DCE1-9A29-47C4-A7D3-520C97497062}">
      <dgm:prSet phldrT="[Text]"/>
      <dgm:spPr>
        <a:solidFill>
          <a:srgbClr val="FF9900"/>
        </a:solidFill>
      </dgm:spPr>
      <dgm:t>
        <a:bodyPr/>
        <a:lstStyle/>
        <a:p>
          <a:r>
            <a:rPr lang="en-US" dirty="0" smtClean="0">
              <a:latin typeface="Calibri" panose="020F0502020204030204" pitchFamily="34" charset="0"/>
            </a:rPr>
            <a:t>Review and Revise</a:t>
          </a:r>
          <a:endParaRPr lang="en-US" dirty="0">
            <a:latin typeface="Calibri" panose="020F0502020204030204" pitchFamily="34" charset="0"/>
          </a:endParaRPr>
        </a:p>
      </dgm:t>
    </dgm:pt>
    <dgm:pt modelId="{4981116D-C325-4FF0-B6B4-A50B804C9D51}" type="parTrans" cxnId="{156917AF-8E49-4A96-AB7B-A06364C87579}">
      <dgm:prSet/>
      <dgm:spPr/>
      <dgm:t>
        <a:bodyPr/>
        <a:lstStyle/>
        <a:p>
          <a:endParaRPr lang="en-US"/>
        </a:p>
      </dgm:t>
    </dgm:pt>
    <dgm:pt modelId="{C6D1B038-012F-49FB-8656-AB1E147123BC}" type="sibTrans" cxnId="{156917AF-8E49-4A96-AB7B-A06364C87579}">
      <dgm:prSet/>
      <dgm:spPr>
        <a:solidFill>
          <a:srgbClr val="FFC000"/>
        </a:solidFill>
      </dgm:spPr>
      <dgm:t>
        <a:bodyPr/>
        <a:lstStyle/>
        <a:p>
          <a:endParaRPr lang="en-US">
            <a:solidFill>
              <a:srgbClr val="FFC000"/>
            </a:solidFill>
          </a:endParaRPr>
        </a:p>
      </dgm:t>
    </dgm:pt>
    <dgm:pt modelId="{E35F8847-1A73-4DC3-8717-274C1ADD2F7D}" type="pres">
      <dgm:prSet presAssocID="{1FFE3B4A-9040-4433-9429-34A43D818C55}" presName="Name0" presStyleCnt="0">
        <dgm:presLayoutVars>
          <dgm:dir/>
          <dgm:resizeHandles val="exact"/>
        </dgm:presLayoutVars>
      </dgm:prSet>
      <dgm:spPr/>
      <dgm:t>
        <a:bodyPr/>
        <a:lstStyle/>
        <a:p>
          <a:endParaRPr lang="en-US"/>
        </a:p>
      </dgm:t>
    </dgm:pt>
    <dgm:pt modelId="{96D2FCBA-8749-47DE-BA58-B881E29CBB50}" type="pres">
      <dgm:prSet presAssocID="{1FFE3B4A-9040-4433-9429-34A43D818C55}" presName="cycle" presStyleCnt="0"/>
      <dgm:spPr/>
    </dgm:pt>
    <dgm:pt modelId="{3F8ABEC3-34D3-40B4-A5DD-D143D01C585C}" type="pres">
      <dgm:prSet presAssocID="{2D00DCE1-9A29-47C4-A7D3-520C97497062}" presName="nodeFirstNode" presStyleLbl="node1" presStyleIdx="0" presStyleCnt="1">
        <dgm:presLayoutVars>
          <dgm:bulletEnabled val="1"/>
        </dgm:presLayoutVars>
      </dgm:prSet>
      <dgm:spPr/>
      <dgm:t>
        <a:bodyPr/>
        <a:lstStyle/>
        <a:p>
          <a:endParaRPr lang="en-US"/>
        </a:p>
      </dgm:t>
    </dgm:pt>
  </dgm:ptLst>
  <dgm:cxnLst>
    <dgm:cxn modelId="{156917AF-8E49-4A96-AB7B-A06364C87579}" srcId="{1FFE3B4A-9040-4433-9429-34A43D818C55}" destId="{2D00DCE1-9A29-47C4-A7D3-520C97497062}" srcOrd="0" destOrd="0" parTransId="{4981116D-C325-4FF0-B6B4-A50B804C9D51}" sibTransId="{C6D1B038-012F-49FB-8656-AB1E147123BC}"/>
    <dgm:cxn modelId="{F8C59D6E-8862-4181-A0DA-E2F7093D3217}" type="presOf" srcId="{1FFE3B4A-9040-4433-9429-34A43D818C55}" destId="{E35F8847-1A73-4DC3-8717-274C1ADD2F7D}" srcOrd="0" destOrd="0" presId="urn:microsoft.com/office/officeart/2005/8/layout/cycle3"/>
    <dgm:cxn modelId="{E64B7821-23BD-416B-B7AA-0770D8212D6C}" type="presOf" srcId="{2D00DCE1-9A29-47C4-A7D3-520C97497062}" destId="{3F8ABEC3-34D3-40B4-A5DD-D143D01C585C}" srcOrd="0" destOrd="0" presId="urn:microsoft.com/office/officeart/2005/8/layout/cycle3"/>
    <dgm:cxn modelId="{83CB9DC5-99F8-4888-83EC-7796DA1FD3F9}" type="presParOf" srcId="{E35F8847-1A73-4DC3-8717-274C1ADD2F7D}" destId="{96D2FCBA-8749-47DE-BA58-B881E29CBB50}" srcOrd="0" destOrd="0" presId="urn:microsoft.com/office/officeart/2005/8/layout/cycle3"/>
    <dgm:cxn modelId="{92E9F32A-BC8C-4087-BAEF-EBD12D5945D5}" type="presParOf" srcId="{96D2FCBA-8749-47DE-BA58-B881E29CBB50}" destId="{3F8ABEC3-34D3-40B4-A5DD-D143D01C585C}" srcOrd="0"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AAC04-F4FE-4469-AB40-DC4FB99F4FB1}">
      <dsp:nvSpPr>
        <dsp:cNvPr id="0" name=""/>
        <dsp:cNvSpPr/>
      </dsp:nvSpPr>
      <dsp:spPr>
        <a:xfrm>
          <a:off x="3429000" y="0"/>
          <a:ext cx="1371599" cy="816263"/>
        </a:xfrm>
        <a:prstGeom prst="trapezoid">
          <a:avLst>
            <a:gd name="adj" fmla="val 84017"/>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3"/>
              </a:solidFill>
              <a:effectLst>
                <a:outerShdw blurRad="38100" dist="38100" dir="2700000" algn="tl">
                  <a:srgbClr val="000000">
                    <a:alpha val="43137"/>
                  </a:srgbClr>
                </a:outerShdw>
              </a:effectLst>
              <a:latin typeface="Calibri" panose="020F0502020204030204" pitchFamily="34" charset="0"/>
            </a:rPr>
            <a:t>6. Creating</a:t>
          </a:r>
          <a:endParaRPr lang="en-US" sz="2400" kern="1200" dirty="0">
            <a:solidFill>
              <a:schemeClr val="accent3"/>
            </a:solidFill>
            <a:effectLst>
              <a:outerShdw blurRad="38100" dist="38100" dir="2700000" algn="tl">
                <a:srgbClr val="000000">
                  <a:alpha val="43137"/>
                </a:srgbClr>
              </a:outerShdw>
            </a:effectLst>
            <a:latin typeface="Calibri" panose="020F0502020204030204" pitchFamily="34" charset="0"/>
          </a:endParaRPr>
        </a:p>
      </dsp:txBody>
      <dsp:txXfrm>
        <a:off x="3429000" y="0"/>
        <a:ext cx="1371599" cy="816263"/>
      </dsp:txXfrm>
    </dsp:sp>
    <dsp:sp modelId="{A3ABB44B-8EDA-4046-AD8A-955FDCCDEDF2}">
      <dsp:nvSpPr>
        <dsp:cNvPr id="0" name=""/>
        <dsp:cNvSpPr/>
      </dsp:nvSpPr>
      <dsp:spPr>
        <a:xfrm>
          <a:off x="2743200" y="816263"/>
          <a:ext cx="2743199" cy="816263"/>
        </a:xfrm>
        <a:prstGeom prst="trapezoid">
          <a:avLst>
            <a:gd name="adj" fmla="val 84017"/>
          </a:avLst>
        </a:prstGeom>
        <a:solidFill>
          <a:schemeClr val="accent4">
            <a:hueOff val="-70007"/>
            <a:satOff val="-3741"/>
            <a:lumOff val="992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3"/>
              </a:solidFill>
              <a:effectLst>
                <a:outerShdw blurRad="38100" dist="38100" dir="2700000" algn="tl">
                  <a:srgbClr val="000000">
                    <a:alpha val="43137"/>
                  </a:srgbClr>
                </a:outerShdw>
              </a:effectLst>
            </a:rPr>
            <a:t>5. Evaluating</a:t>
          </a:r>
          <a:endParaRPr lang="en-US" sz="2400" kern="1200" dirty="0">
            <a:solidFill>
              <a:schemeClr val="accent3"/>
            </a:solidFill>
            <a:effectLst>
              <a:outerShdw blurRad="38100" dist="38100" dir="2700000" algn="tl">
                <a:srgbClr val="000000">
                  <a:alpha val="43137"/>
                </a:srgbClr>
              </a:outerShdw>
            </a:effectLst>
          </a:endParaRPr>
        </a:p>
      </dsp:txBody>
      <dsp:txXfrm>
        <a:off x="3223260" y="816263"/>
        <a:ext cx="1783080" cy="816263"/>
      </dsp:txXfrm>
    </dsp:sp>
    <dsp:sp modelId="{5739E2ED-E9D1-4600-99A0-F083DDB8782A}">
      <dsp:nvSpPr>
        <dsp:cNvPr id="0" name=""/>
        <dsp:cNvSpPr/>
      </dsp:nvSpPr>
      <dsp:spPr>
        <a:xfrm>
          <a:off x="2057400" y="1632527"/>
          <a:ext cx="4114800" cy="816263"/>
        </a:xfrm>
        <a:prstGeom prst="trapezoid">
          <a:avLst>
            <a:gd name="adj" fmla="val 84017"/>
          </a:avLst>
        </a:prstGeom>
        <a:solidFill>
          <a:schemeClr val="accent4">
            <a:hueOff val="-140015"/>
            <a:satOff val="-7482"/>
            <a:lumOff val="198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3"/>
              </a:solidFill>
              <a:effectLst>
                <a:outerShdw blurRad="38100" dist="38100" dir="2700000" algn="tl">
                  <a:srgbClr val="000000">
                    <a:alpha val="43137"/>
                  </a:srgbClr>
                </a:outerShdw>
              </a:effectLst>
            </a:rPr>
            <a:t>4. Analyzing</a:t>
          </a:r>
          <a:endParaRPr lang="en-US" sz="2400" kern="1200" dirty="0">
            <a:solidFill>
              <a:schemeClr val="accent3"/>
            </a:solidFill>
            <a:effectLst>
              <a:outerShdw blurRad="38100" dist="38100" dir="2700000" algn="tl">
                <a:srgbClr val="000000">
                  <a:alpha val="43137"/>
                </a:srgbClr>
              </a:outerShdw>
            </a:effectLst>
          </a:endParaRPr>
        </a:p>
      </dsp:txBody>
      <dsp:txXfrm>
        <a:off x="2777489" y="1632527"/>
        <a:ext cx="2674620" cy="816263"/>
      </dsp:txXfrm>
    </dsp:sp>
    <dsp:sp modelId="{AE5FF442-E77E-4133-AD47-65EE38B094F2}">
      <dsp:nvSpPr>
        <dsp:cNvPr id="0" name=""/>
        <dsp:cNvSpPr/>
      </dsp:nvSpPr>
      <dsp:spPr>
        <a:xfrm>
          <a:off x="1371600" y="2448790"/>
          <a:ext cx="5486399" cy="816263"/>
        </a:xfrm>
        <a:prstGeom prst="trapezoid">
          <a:avLst>
            <a:gd name="adj" fmla="val 84017"/>
          </a:avLst>
        </a:prstGeom>
        <a:solidFill>
          <a:schemeClr val="accent4">
            <a:hueOff val="-210022"/>
            <a:satOff val="-11224"/>
            <a:lumOff val="297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3"/>
              </a:solidFill>
              <a:effectLst>
                <a:outerShdw blurRad="38100" dist="38100" dir="2700000" algn="tl">
                  <a:srgbClr val="000000">
                    <a:alpha val="43137"/>
                  </a:srgbClr>
                </a:outerShdw>
              </a:effectLst>
            </a:rPr>
            <a:t>3. Applying</a:t>
          </a:r>
          <a:endParaRPr lang="en-US" sz="2400" kern="1200" dirty="0">
            <a:solidFill>
              <a:schemeClr val="accent3"/>
            </a:solidFill>
            <a:effectLst>
              <a:outerShdw blurRad="38100" dist="38100" dir="2700000" algn="tl">
                <a:srgbClr val="000000">
                  <a:alpha val="43137"/>
                </a:srgbClr>
              </a:outerShdw>
            </a:effectLst>
          </a:endParaRPr>
        </a:p>
      </dsp:txBody>
      <dsp:txXfrm>
        <a:off x="2331720" y="2448790"/>
        <a:ext cx="3566160" cy="816263"/>
      </dsp:txXfrm>
    </dsp:sp>
    <dsp:sp modelId="{53CECC16-3FC1-4975-9B63-1258B7E9C7EC}">
      <dsp:nvSpPr>
        <dsp:cNvPr id="0" name=""/>
        <dsp:cNvSpPr/>
      </dsp:nvSpPr>
      <dsp:spPr>
        <a:xfrm>
          <a:off x="685800" y="3265054"/>
          <a:ext cx="6857999" cy="816263"/>
        </a:xfrm>
        <a:prstGeom prst="trapezoid">
          <a:avLst>
            <a:gd name="adj" fmla="val 84017"/>
          </a:avLst>
        </a:prstGeom>
        <a:solidFill>
          <a:schemeClr val="accent4">
            <a:hueOff val="-280029"/>
            <a:satOff val="-14965"/>
            <a:lumOff val="39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3"/>
              </a:solidFill>
              <a:effectLst>
                <a:outerShdw blurRad="38100" dist="38100" dir="2700000" algn="tl">
                  <a:srgbClr val="000000">
                    <a:alpha val="43137"/>
                  </a:srgbClr>
                </a:outerShdw>
              </a:effectLst>
            </a:rPr>
            <a:t>2. Understanding</a:t>
          </a:r>
          <a:endParaRPr lang="en-US" sz="2400" kern="1200" dirty="0">
            <a:solidFill>
              <a:schemeClr val="accent3"/>
            </a:solidFill>
            <a:effectLst>
              <a:outerShdw blurRad="38100" dist="38100" dir="2700000" algn="tl">
                <a:srgbClr val="000000">
                  <a:alpha val="43137"/>
                </a:srgbClr>
              </a:outerShdw>
            </a:effectLst>
          </a:endParaRPr>
        </a:p>
      </dsp:txBody>
      <dsp:txXfrm>
        <a:off x="1885950" y="3265054"/>
        <a:ext cx="4457700" cy="816263"/>
      </dsp:txXfrm>
    </dsp:sp>
    <dsp:sp modelId="{0CEA85DC-199D-49CD-9058-624A66A5AAB7}">
      <dsp:nvSpPr>
        <dsp:cNvPr id="0" name=""/>
        <dsp:cNvSpPr/>
      </dsp:nvSpPr>
      <dsp:spPr>
        <a:xfrm>
          <a:off x="0" y="4048961"/>
          <a:ext cx="8229600" cy="816263"/>
        </a:xfrm>
        <a:prstGeom prst="trapezoid">
          <a:avLst>
            <a:gd name="adj" fmla="val 84017"/>
          </a:avLst>
        </a:prstGeom>
        <a:solidFill>
          <a:schemeClr val="accent4">
            <a:hueOff val="-350036"/>
            <a:satOff val="-18706"/>
            <a:lumOff val="496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3"/>
              </a:solidFill>
              <a:effectLst>
                <a:outerShdw blurRad="38100" dist="38100" dir="2700000" algn="tl">
                  <a:srgbClr val="000000">
                    <a:alpha val="43137"/>
                  </a:srgbClr>
                </a:outerShdw>
              </a:effectLst>
            </a:rPr>
            <a:t>1. Remembering</a:t>
          </a:r>
          <a:endParaRPr lang="en-US" sz="2400" kern="1200" dirty="0">
            <a:solidFill>
              <a:schemeClr val="accent3"/>
            </a:solidFill>
            <a:effectLst>
              <a:outerShdw blurRad="38100" dist="38100" dir="2700000" algn="tl">
                <a:srgbClr val="000000">
                  <a:alpha val="43137"/>
                </a:srgbClr>
              </a:outerShdw>
            </a:effectLst>
          </a:endParaRPr>
        </a:p>
      </dsp:txBody>
      <dsp:txXfrm>
        <a:off x="1440179" y="4048961"/>
        <a:ext cx="5349240" cy="816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BE82-42AC-40C9-842E-D62AA47C97DF}">
      <dsp:nvSpPr>
        <dsp:cNvPr id="0" name=""/>
        <dsp:cNvSpPr/>
      </dsp:nvSpPr>
      <dsp:spPr>
        <a:xfrm>
          <a:off x="1722507" y="-33675"/>
          <a:ext cx="5346939" cy="5346939"/>
        </a:xfrm>
        <a:prstGeom prst="circularArrow">
          <a:avLst>
            <a:gd name="adj1" fmla="val 5544"/>
            <a:gd name="adj2" fmla="val 330680"/>
            <a:gd name="adj3" fmla="val 14496732"/>
            <a:gd name="adj4" fmla="val 16961131"/>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3F8ABEC3-34D3-40B4-A5DD-D143D01C585C}">
      <dsp:nvSpPr>
        <dsp:cNvPr id="0" name=""/>
        <dsp:cNvSpPr/>
      </dsp:nvSpPr>
      <dsp:spPr>
        <a:xfrm>
          <a:off x="3552413" y="1775"/>
          <a:ext cx="1687128" cy="843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1. Collect Data</a:t>
          </a:r>
          <a:endParaRPr lang="en-US" sz="1700" kern="1200" dirty="0"/>
        </a:p>
      </dsp:txBody>
      <dsp:txXfrm>
        <a:off x="3593592" y="42954"/>
        <a:ext cx="1604770" cy="761206"/>
      </dsp:txXfrm>
    </dsp:sp>
    <dsp:sp modelId="{07DEC849-0375-49F0-ACC3-03A158DD5BC1}">
      <dsp:nvSpPr>
        <dsp:cNvPr id="0" name=""/>
        <dsp:cNvSpPr/>
      </dsp:nvSpPr>
      <dsp:spPr>
        <a:xfrm>
          <a:off x="5335102" y="860273"/>
          <a:ext cx="1687128" cy="843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2. Individual Review</a:t>
          </a:r>
          <a:endParaRPr lang="en-US" sz="1700" kern="1200" dirty="0"/>
        </a:p>
      </dsp:txBody>
      <dsp:txXfrm>
        <a:off x="5376281" y="901452"/>
        <a:ext cx="1604770" cy="761206"/>
      </dsp:txXfrm>
    </dsp:sp>
    <dsp:sp modelId="{BAED9364-68CF-4406-B96B-1FFBAD817406}">
      <dsp:nvSpPr>
        <dsp:cNvPr id="0" name=""/>
        <dsp:cNvSpPr/>
      </dsp:nvSpPr>
      <dsp:spPr>
        <a:xfrm>
          <a:off x="5775390" y="2789300"/>
          <a:ext cx="1687128" cy="843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3. Mixed Group Review</a:t>
          </a:r>
          <a:endParaRPr lang="en-US" sz="1700" kern="1200" dirty="0"/>
        </a:p>
      </dsp:txBody>
      <dsp:txXfrm>
        <a:off x="5816569" y="2830479"/>
        <a:ext cx="1604770" cy="761206"/>
      </dsp:txXfrm>
    </dsp:sp>
    <dsp:sp modelId="{053C97E4-94B6-4E67-AC56-74D992EDA5F3}">
      <dsp:nvSpPr>
        <dsp:cNvPr id="0" name=""/>
        <dsp:cNvSpPr/>
      </dsp:nvSpPr>
      <dsp:spPr>
        <a:xfrm>
          <a:off x="4541731" y="4336260"/>
          <a:ext cx="1687128" cy="843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4. Department Review</a:t>
          </a:r>
          <a:endParaRPr lang="en-US" sz="1700" kern="1200" dirty="0"/>
        </a:p>
      </dsp:txBody>
      <dsp:txXfrm>
        <a:off x="4582910" y="4377439"/>
        <a:ext cx="1604770" cy="761206"/>
      </dsp:txXfrm>
    </dsp:sp>
    <dsp:sp modelId="{FBA4D7CF-E194-490F-9DAC-3D01D5A746C7}">
      <dsp:nvSpPr>
        <dsp:cNvPr id="0" name=""/>
        <dsp:cNvSpPr/>
      </dsp:nvSpPr>
      <dsp:spPr>
        <a:xfrm>
          <a:off x="2563095" y="4336260"/>
          <a:ext cx="1687128" cy="843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5. Immediate Action</a:t>
          </a:r>
          <a:endParaRPr lang="en-US" sz="1700" kern="1200" dirty="0"/>
        </a:p>
      </dsp:txBody>
      <dsp:txXfrm>
        <a:off x="2604274" y="4377439"/>
        <a:ext cx="1604770" cy="761206"/>
      </dsp:txXfrm>
    </dsp:sp>
    <dsp:sp modelId="{778315A1-AFA6-486B-A400-9B9E3E603770}">
      <dsp:nvSpPr>
        <dsp:cNvPr id="0" name=""/>
        <dsp:cNvSpPr/>
      </dsp:nvSpPr>
      <dsp:spPr>
        <a:xfrm>
          <a:off x="1329436" y="2789300"/>
          <a:ext cx="1687128" cy="843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6. Long Term Action</a:t>
          </a:r>
          <a:endParaRPr lang="en-US" sz="1700" kern="1200" dirty="0"/>
        </a:p>
      </dsp:txBody>
      <dsp:txXfrm>
        <a:off x="1370615" y="2830479"/>
        <a:ext cx="1604770" cy="761206"/>
      </dsp:txXfrm>
    </dsp:sp>
    <dsp:sp modelId="{95C25A39-7A94-40B0-9341-4ADC386DC54C}">
      <dsp:nvSpPr>
        <dsp:cNvPr id="0" name=""/>
        <dsp:cNvSpPr/>
      </dsp:nvSpPr>
      <dsp:spPr>
        <a:xfrm>
          <a:off x="1769724" y="860273"/>
          <a:ext cx="1687128" cy="843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7. Review and Revise</a:t>
          </a:r>
          <a:endParaRPr lang="en-US" sz="1700" kern="1200" dirty="0"/>
        </a:p>
      </dsp:txBody>
      <dsp:txXfrm>
        <a:off x="1810903" y="901452"/>
        <a:ext cx="1604770" cy="761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BEC3-34D3-40B4-A5DD-D143D01C585C}">
      <dsp:nvSpPr>
        <dsp:cNvPr id="0" name=""/>
        <dsp:cNvSpPr/>
      </dsp:nvSpPr>
      <dsp:spPr>
        <a:xfrm>
          <a:off x="2973585" y="892"/>
          <a:ext cx="3196828" cy="1598414"/>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solidFill>
              <a:latin typeface="Calibri" panose="020F0502020204030204" pitchFamily="34" charset="0"/>
            </a:rPr>
            <a:t>Collect Data</a:t>
          </a:r>
          <a:endParaRPr lang="en-US" sz="4300" kern="1200" dirty="0">
            <a:solidFill>
              <a:schemeClr val="bg1"/>
            </a:solidFill>
            <a:latin typeface="Calibri" panose="020F0502020204030204" pitchFamily="34" charset="0"/>
          </a:endParaRPr>
        </a:p>
      </dsp:txBody>
      <dsp:txXfrm>
        <a:off x="3051613" y="78920"/>
        <a:ext cx="3040772" cy="1442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BEC3-34D3-40B4-A5DD-D143D01C585C}">
      <dsp:nvSpPr>
        <dsp:cNvPr id="0" name=""/>
        <dsp:cNvSpPr/>
      </dsp:nvSpPr>
      <dsp:spPr>
        <a:xfrm>
          <a:off x="2973585" y="892"/>
          <a:ext cx="3196828" cy="1598414"/>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Calibri" panose="020F0502020204030204" pitchFamily="34" charset="0"/>
            </a:rPr>
            <a:t>Individual Review</a:t>
          </a:r>
          <a:endParaRPr lang="en-US" sz="4000" kern="1200" dirty="0">
            <a:latin typeface="Calibri" panose="020F0502020204030204" pitchFamily="34" charset="0"/>
          </a:endParaRPr>
        </a:p>
      </dsp:txBody>
      <dsp:txXfrm>
        <a:off x="3051613" y="78920"/>
        <a:ext cx="3040772" cy="1442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BEC3-34D3-40B4-A5DD-D143D01C585C}">
      <dsp:nvSpPr>
        <dsp:cNvPr id="0" name=""/>
        <dsp:cNvSpPr/>
      </dsp:nvSpPr>
      <dsp:spPr>
        <a:xfrm>
          <a:off x="2973585" y="892"/>
          <a:ext cx="3196828" cy="1598414"/>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Calibri" panose="020F0502020204030204" pitchFamily="34" charset="0"/>
            </a:rPr>
            <a:t>Mixed Group Review</a:t>
          </a:r>
          <a:endParaRPr lang="en-US" sz="4000" kern="1200" dirty="0">
            <a:latin typeface="Calibri" panose="020F0502020204030204" pitchFamily="34" charset="0"/>
          </a:endParaRPr>
        </a:p>
      </dsp:txBody>
      <dsp:txXfrm>
        <a:off x="3051613" y="78920"/>
        <a:ext cx="3040772" cy="14423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BEC3-34D3-40B4-A5DD-D143D01C585C}">
      <dsp:nvSpPr>
        <dsp:cNvPr id="0" name=""/>
        <dsp:cNvSpPr/>
      </dsp:nvSpPr>
      <dsp:spPr>
        <a:xfrm>
          <a:off x="2973585" y="892"/>
          <a:ext cx="3196828" cy="1598414"/>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Calibri" panose="020F0502020204030204" pitchFamily="34" charset="0"/>
            </a:rPr>
            <a:t>Large Group Review</a:t>
          </a:r>
          <a:endParaRPr lang="en-US" sz="4000" kern="1200" dirty="0">
            <a:latin typeface="Calibri" panose="020F0502020204030204" pitchFamily="34" charset="0"/>
          </a:endParaRPr>
        </a:p>
      </dsp:txBody>
      <dsp:txXfrm>
        <a:off x="3051613" y="78920"/>
        <a:ext cx="3040772" cy="14423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BEC3-34D3-40B4-A5DD-D143D01C585C}">
      <dsp:nvSpPr>
        <dsp:cNvPr id="0" name=""/>
        <dsp:cNvSpPr/>
      </dsp:nvSpPr>
      <dsp:spPr>
        <a:xfrm>
          <a:off x="2973585" y="892"/>
          <a:ext cx="3196828" cy="1598414"/>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Calibri" panose="020F0502020204030204" pitchFamily="34" charset="0"/>
            </a:rPr>
            <a:t>Immediate Action</a:t>
          </a:r>
          <a:endParaRPr lang="en-US" sz="4000" kern="1200" dirty="0">
            <a:latin typeface="Calibri" panose="020F0502020204030204" pitchFamily="34" charset="0"/>
          </a:endParaRPr>
        </a:p>
      </dsp:txBody>
      <dsp:txXfrm>
        <a:off x="3051613" y="78920"/>
        <a:ext cx="3040772" cy="1442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BEC3-34D3-40B4-A5DD-D143D01C585C}">
      <dsp:nvSpPr>
        <dsp:cNvPr id="0" name=""/>
        <dsp:cNvSpPr/>
      </dsp:nvSpPr>
      <dsp:spPr>
        <a:xfrm>
          <a:off x="2973585" y="892"/>
          <a:ext cx="3196828" cy="1598414"/>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Calibri" panose="020F0502020204030204" pitchFamily="34" charset="0"/>
            </a:rPr>
            <a:t>Long Term Action</a:t>
          </a:r>
          <a:endParaRPr lang="en-US" sz="4000" kern="1200" dirty="0">
            <a:latin typeface="Calibri" panose="020F0502020204030204" pitchFamily="34" charset="0"/>
          </a:endParaRPr>
        </a:p>
      </dsp:txBody>
      <dsp:txXfrm>
        <a:off x="3051613" y="78920"/>
        <a:ext cx="3040772" cy="14423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ABEC3-34D3-40B4-A5DD-D143D01C585C}">
      <dsp:nvSpPr>
        <dsp:cNvPr id="0" name=""/>
        <dsp:cNvSpPr/>
      </dsp:nvSpPr>
      <dsp:spPr>
        <a:xfrm>
          <a:off x="2973585" y="892"/>
          <a:ext cx="3196828" cy="1598414"/>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Calibri" panose="020F0502020204030204" pitchFamily="34" charset="0"/>
            </a:rPr>
            <a:t>Review and Revise</a:t>
          </a:r>
          <a:endParaRPr lang="en-US" sz="4000" kern="1200" dirty="0">
            <a:latin typeface="Calibri" panose="020F0502020204030204" pitchFamily="34" charset="0"/>
          </a:endParaRPr>
        </a:p>
      </dsp:txBody>
      <dsp:txXfrm>
        <a:off x="3051613" y="78920"/>
        <a:ext cx="3040772" cy="14423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806F1-1D08-4B28-86F5-F44D2FC66721}" type="datetimeFigureOut">
              <a:rPr lang="en-US" smtClean="0"/>
              <a:t>3/31/16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4A927-3786-4260-B759-03A9D4429BF9}" type="slidenum">
              <a:rPr lang="en-US" smtClean="0"/>
              <a:t>‹#›</a:t>
            </a:fld>
            <a:endParaRPr lang="en-US"/>
          </a:p>
        </p:txBody>
      </p:sp>
    </p:spTree>
    <p:extLst>
      <p:ext uri="{BB962C8B-B14F-4D97-AF65-F5344CB8AC3E}">
        <p14:creationId xmlns:p14="http://schemas.microsoft.com/office/powerpoint/2010/main" val="53273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4A927-3786-4260-B759-03A9D4429BF9}" type="slidenum">
              <a:rPr lang="en-US" smtClean="0"/>
              <a:t>1</a:t>
            </a:fld>
            <a:endParaRPr lang="en-US"/>
          </a:p>
        </p:txBody>
      </p:sp>
    </p:spTree>
    <p:extLst>
      <p:ext uri="{BB962C8B-B14F-4D97-AF65-F5344CB8AC3E}">
        <p14:creationId xmlns:p14="http://schemas.microsoft.com/office/powerpoint/2010/main" val="337759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A24A927-3786-4260-B759-03A9D4429BF9}" type="slidenum">
              <a:rPr lang="en-US" smtClean="0"/>
              <a:t>10</a:t>
            </a:fld>
            <a:endParaRPr lang="en-US"/>
          </a:p>
        </p:txBody>
      </p:sp>
    </p:spTree>
    <p:extLst>
      <p:ext uri="{BB962C8B-B14F-4D97-AF65-F5344CB8AC3E}">
        <p14:creationId xmlns:p14="http://schemas.microsoft.com/office/powerpoint/2010/main" val="3904959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A24A927-3786-4260-B759-03A9D4429BF9}" type="slidenum">
              <a:rPr lang="en-US" smtClean="0"/>
              <a:t>11</a:t>
            </a:fld>
            <a:endParaRPr lang="en-US"/>
          </a:p>
        </p:txBody>
      </p:sp>
    </p:spTree>
    <p:extLst>
      <p:ext uri="{BB962C8B-B14F-4D97-AF65-F5344CB8AC3E}">
        <p14:creationId xmlns:p14="http://schemas.microsoft.com/office/powerpoint/2010/main" val="390495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A24A927-3786-4260-B759-03A9D4429BF9}" type="slidenum">
              <a:rPr lang="en-US" smtClean="0"/>
              <a:t>12</a:t>
            </a:fld>
            <a:endParaRPr lang="en-US"/>
          </a:p>
        </p:txBody>
      </p:sp>
    </p:spTree>
    <p:extLst>
      <p:ext uri="{BB962C8B-B14F-4D97-AF65-F5344CB8AC3E}">
        <p14:creationId xmlns:p14="http://schemas.microsoft.com/office/powerpoint/2010/main" val="3904959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A24A927-3786-4260-B759-03A9D4429BF9}" type="slidenum">
              <a:rPr lang="en-US" smtClean="0"/>
              <a:t>13</a:t>
            </a:fld>
            <a:endParaRPr lang="en-US"/>
          </a:p>
        </p:txBody>
      </p:sp>
    </p:spTree>
    <p:extLst>
      <p:ext uri="{BB962C8B-B14F-4D97-AF65-F5344CB8AC3E}">
        <p14:creationId xmlns:p14="http://schemas.microsoft.com/office/powerpoint/2010/main" val="390495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A24A927-3786-4260-B759-03A9D4429BF9}" type="slidenum">
              <a:rPr lang="en-US" smtClean="0"/>
              <a:t>14</a:t>
            </a:fld>
            <a:endParaRPr lang="en-US"/>
          </a:p>
        </p:txBody>
      </p:sp>
    </p:spTree>
    <p:extLst>
      <p:ext uri="{BB962C8B-B14F-4D97-AF65-F5344CB8AC3E}">
        <p14:creationId xmlns:p14="http://schemas.microsoft.com/office/powerpoint/2010/main" val="3904959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A24A927-3786-4260-B759-03A9D4429BF9}" type="slidenum">
              <a:rPr lang="en-US" smtClean="0"/>
              <a:t>15</a:t>
            </a:fld>
            <a:endParaRPr lang="en-US"/>
          </a:p>
        </p:txBody>
      </p:sp>
    </p:spTree>
    <p:extLst>
      <p:ext uri="{BB962C8B-B14F-4D97-AF65-F5344CB8AC3E}">
        <p14:creationId xmlns:p14="http://schemas.microsoft.com/office/powerpoint/2010/main" val="3904959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people attempt to turn these goals into objectives?</a:t>
            </a:r>
            <a:r>
              <a:rPr lang="en-US" baseline="0" dirty="0" smtClean="0"/>
              <a:t>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24A927-3786-4260-B759-03A9D4429BF9}" type="slidenum">
              <a:rPr lang="en-US" smtClean="0"/>
              <a:t>16</a:t>
            </a:fld>
            <a:endParaRPr lang="en-US"/>
          </a:p>
        </p:txBody>
      </p:sp>
    </p:spTree>
    <p:extLst>
      <p:ext uri="{BB962C8B-B14F-4D97-AF65-F5344CB8AC3E}">
        <p14:creationId xmlns:p14="http://schemas.microsoft.com/office/powerpoint/2010/main" val="3980404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7096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7096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a:t>
            </a:r>
            <a:endParaRPr lang="en-US" dirty="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7096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Objectives were conceptualized and used</a:t>
            </a:r>
          </a:p>
          <a:p>
            <a:r>
              <a:rPr lang="en-US" sz="1200" b="1" i="0" u="none" strike="noStrike" kern="1200" baseline="0" dirty="0" smtClean="0">
                <a:solidFill>
                  <a:schemeClr val="tx1"/>
                </a:solidFill>
                <a:latin typeface="+mn-lt"/>
                <a:ea typeface="+mn-ea"/>
                <a:cs typeface="+mn-cs"/>
              </a:rPr>
              <a:t>during WWII as a way to make teaching and</a:t>
            </a:r>
          </a:p>
          <a:p>
            <a:r>
              <a:rPr lang="en-US" sz="1200" b="1" i="0" u="none" strike="noStrike" kern="1200" baseline="0" dirty="0" smtClean="0">
                <a:solidFill>
                  <a:schemeClr val="tx1"/>
                </a:solidFill>
                <a:latin typeface="+mn-lt"/>
                <a:ea typeface="+mn-ea"/>
                <a:cs typeface="+mn-cs"/>
              </a:rPr>
              <a:t>learning more efficient.</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In the late 1950s and in the 1960s this approach</a:t>
            </a:r>
          </a:p>
          <a:p>
            <a:r>
              <a:rPr lang="en-US" sz="1200" b="1" i="0" u="none" strike="noStrike" kern="1200" baseline="0" dirty="0" smtClean="0">
                <a:solidFill>
                  <a:schemeClr val="tx1"/>
                </a:solidFill>
                <a:latin typeface="+mn-lt"/>
                <a:ea typeface="+mn-ea"/>
                <a:cs typeface="+mn-cs"/>
              </a:rPr>
              <a:t>was applied to the public schools.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By the 1960s higher </a:t>
            </a:r>
            <a:r>
              <a:rPr lang="en-US" sz="1200" b="1" i="0" u="none" strike="noStrike" kern="1200" baseline="0" dirty="0" err="1" smtClean="0">
                <a:solidFill>
                  <a:schemeClr val="tx1"/>
                </a:solidFill>
                <a:latin typeface="+mn-lt"/>
                <a:ea typeface="+mn-ea"/>
                <a:cs typeface="+mn-cs"/>
              </a:rPr>
              <a:t>ed</a:t>
            </a:r>
            <a:r>
              <a:rPr lang="en-US" sz="1200" b="1" i="0" u="none" strike="noStrike" kern="1200" baseline="0" dirty="0" smtClean="0">
                <a:solidFill>
                  <a:schemeClr val="tx1"/>
                </a:solidFill>
                <a:latin typeface="+mn-lt"/>
                <a:ea typeface="+mn-ea"/>
                <a:cs typeface="+mn-cs"/>
              </a:rPr>
              <a:t> was</a:t>
            </a:r>
          </a:p>
          <a:p>
            <a:r>
              <a:rPr lang="en-US" sz="1200" b="1" i="0" u="none" strike="noStrike" kern="1200" baseline="0" dirty="0" smtClean="0">
                <a:solidFill>
                  <a:schemeClr val="tx1"/>
                </a:solidFill>
                <a:latin typeface="+mn-lt"/>
                <a:ea typeface="+mn-ea"/>
                <a:cs typeface="+mn-cs"/>
              </a:rPr>
              <a:t>developing behavioral objectives.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1962 = publication of Preparing Instructional</a:t>
            </a:r>
          </a:p>
          <a:p>
            <a:r>
              <a:rPr lang="en-US" sz="1200" b="1" i="0" u="none" strike="noStrike" kern="1200" baseline="0" dirty="0" smtClean="0">
                <a:solidFill>
                  <a:schemeClr val="tx1"/>
                </a:solidFill>
                <a:latin typeface="+mn-lt"/>
                <a:ea typeface="+mn-ea"/>
                <a:cs typeface="+mn-cs"/>
              </a:rPr>
              <a:t>Objectives by Robert F. </a:t>
            </a:r>
            <a:r>
              <a:rPr lang="en-US" sz="1200" b="1" i="0" u="none" strike="noStrike" kern="1200" baseline="0" dirty="0" err="1" smtClean="0">
                <a:solidFill>
                  <a:schemeClr val="tx1"/>
                </a:solidFill>
                <a:latin typeface="+mn-lt"/>
                <a:ea typeface="+mn-ea"/>
                <a:cs typeface="+mn-cs"/>
              </a:rPr>
              <a:t>Mager</a:t>
            </a:r>
            <a:endParaRPr lang="en-US" altLang="en-US" dirty="0" smtClean="0"/>
          </a:p>
          <a:p>
            <a:endParaRPr lang="en-US" altLang="en-US" dirty="0" smtClean="0"/>
          </a:p>
          <a:p>
            <a:r>
              <a:rPr lang="en-US" altLang="en-US" dirty="0" smtClean="0"/>
              <a:t>Communicating Curriculum Intentionality – Curriculum Purpose and Goals</a:t>
            </a:r>
          </a:p>
          <a:p>
            <a:endParaRPr lang="en-US" altLang="en-US" dirty="0" smtClean="0"/>
          </a:p>
          <a:p>
            <a:pPr>
              <a:buFontTx/>
              <a:buChar char="•"/>
            </a:pPr>
            <a:r>
              <a:rPr lang="en-US" altLang="en-US" dirty="0" smtClean="0"/>
              <a:t>Transparency and clarity of intended learning outcomes and the curriculum that advances these outcomes become increasingly critical for accountability purposes</a:t>
            </a:r>
          </a:p>
          <a:p>
            <a:pPr>
              <a:buFontTx/>
              <a:buChar char="•"/>
            </a:pPr>
            <a:r>
              <a:rPr lang="en-US" altLang="en-US" dirty="0" smtClean="0"/>
              <a:t>Structures of current curricula often resemble mazes; often, not only students but experienced professors-advisors experience difficulties in progressing through curricula. </a:t>
            </a:r>
          </a:p>
          <a:p>
            <a:pPr>
              <a:buFontTx/>
              <a:buChar char="•"/>
            </a:pPr>
            <a:r>
              <a:rPr lang="en-US" altLang="en-US" dirty="0" smtClean="0"/>
              <a:t>Structure and purposes of the curriculum should be transparent, explicit, easy to demonstrate, and easy to understand, and easy to navigate</a:t>
            </a:r>
          </a:p>
          <a:p>
            <a:pPr rtl="0"/>
            <a:endParaRPr lang="en-US" sz="1200" kern="1200" dirty="0" smtClean="0">
              <a:solidFill>
                <a:schemeClr val="tx1"/>
              </a:solidFill>
              <a:effectLst/>
              <a:latin typeface="+mn-lt"/>
              <a:ea typeface="+mn-ea"/>
              <a:cs typeface="+mn-cs"/>
            </a:endParaRPr>
          </a:p>
          <a:p>
            <a:pPr eaLnBrk="1" hangingPunct="1"/>
            <a:r>
              <a:rPr lang="en-US" altLang="en-US" sz="1600" b="1" dirty="0" smtClean="0"/>
              <a:t>Alexei G. </a:t>
            </a:r>
            <a:r>
              <a:rPr lang="en-US" altLang="en-US" sz="1600" b="1" dirty="0" err="1" smtClean="0"/>
              <a:t>Matveev</a:t>
            </a:r>
            <a:r>
              <a:rPr lang="en-US" altLang="en-US" sz="1600" b="1" dirty="0" smtClean="0"/>
              <a:t>, </a:t>
            </a:r>
            <a:r>
              <a:rPr lang="en-US" altLang="en-US" sz="1200" b="1" dirty="0" smtClean="0"/>
              <a:t>Ph.D.</a:t>
            </a:r>
          </a:p>
          <a:p>
            <a:pPr eaLnBrk="1" hangingPunct="1"/>
            <a:r>
              <a:rPr lang="en-US" altLang="en-US" sz="1600" b="1" dirty="0" smtClean="0"/>
              <a:t>NORFOLK STATE UNIVERSITY</a:t>
            </a:r>
          </a:p>
          <a:p>
            <a:pPr eaLnBrk="1" hangingPunct="1"/>
            <a:endParaRPr lang="en-US" altLang="en-US" sz="1600" b="1" dirty="0" smtClean="0"/>
          </a:p>
          <a:p>
            <a:r>
              <a:rPr lang="en-US" altLang="en-US" sz="1200" b="1" dirty="0" smtClean="0"/>
              <a:t>Southern University at New Orleans // Workshop on SACS Reaffirmation Preparations</a:t>
            </a:r>
            <a:endParaRPr lang="en-US" altLang="en-US" sz="1200" dirty="0" smtClean="0"/>
          </a:p>
          <a:p>
            <a:pPr eaLnBrk="1" hangingPunct="1"/>
            <a:r>
              <a:rPr lang="en-US" altLang="en-US" sz="1200" b="1" dirty="0" smtClean="0"/>
              <a:t>New Orleans,  LA // October 16-17, 2008 </a:t>
            </a:r>
            <a:endParaRPr lang="en-US" sz="1200" kern="1200" dirty="0" smtClean="0">
              <a:solidFill>
                <a:schemeClr val="tx1"/>
              </a:solidFill>
              <a:effectLst/>
              <a:latin typeface="+mn-lt"/>
              <a:ea typeface="+mn-ea"/>
              <a:cs typeface="+mn-cs"/>
            </a:endParaRPr>
          </a:p>
          <a:p>
            <a:pPr rtl="0"/>
            <a:endParaRPr lang="en-US" sz="1200" kern="1200" dirty="0" smtClean="0">
              <a:solidFill>
                <a:schemeClr val="tx1"/>
              </a:solidFill>
              <a:effectLst/>
              <a:latin typeface="+mn-lt"/>
              <a:ea typeface="+mn-ea"/>
              <a:cs typeface="+mn-cs"/>
            </a:endParaRP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Miller, C., &amp; </a:t>
            </a:r>
            <a:r>
              <a:rPr lang="en-US" sz="1200" kern="1200" dirty="0" err="1" smtClean="0">
                <a:solidFill>
                  <a:schemeClr val="tx1"/>
                </a:solidFill>
                <a:effectLst/>
                <a:latin typeface="+mn-lt"/>
                <a:ea typeface="+mn-ea"/>
                <a:cs typeface="+mn-cs"/>
              </a:rPr>
              <a:t>Malandra</a:t>
            </a:r>
            <a:r>
              <a:rPr lang="en-US" sz="1200" kern="1200" dirty="0" smtClean="0">
                <a:solidFill>
                  <a:schemeClr val="tx1"/>
                </a:solidFill>
                <a:effectLst/>
                <a:latin typeface="+mn-lt"/>
                <a:ea typeface="+mn-ea"/>
                <a:cs typeface="+mn-cs"/>
              </a:rPr>
              <a:t>, G. (2006). The Secretary of Education’s </a:t>
            </a:r>
          </a:p>
          <a:p>
            <a:pPr rtl="0"/>
            <a:r>
              <a:rPr lang="en-US" sz="1200" kern="1200" dirty="0" smtClean="0">
                <a:solidFill>
                  <a:schemeClr val="tx1"/>
                </a:solidFill>
                <a:effectLst/>
                <a:latin typeface="+mn-lt"/>
                <a:ea typeface="+mn-ea"/>
                <a:cs typeface="+mn-cs"/>
              </a:rPr>
              <a:t>Commission on the Future of Higher Education, issue paper: </a:t>
            </a:r>
          </a:p>
          <a:p>
            <a:pPr rtl="0"/>
            <a:r>
              <a:rPr lang="en-US" sz="1200" kern="1200" dirty="0" smtClean="0">
                <a:solidFill>
                  <a:schemeClr val="tx1"/>
                </a:solidFill>
                <a:effectLst/>
                <a:latin typeface="+mn-lt"/>
                <a:ea typeface="+mn-ea"/>
                <a:cs typeface="+mn-cs"/>
              </a:rPr>
              <a:t>Accountability/Assessment. Washington, DC: U.S. Department </a:t>
            </a:r>
          </a:p>
          <a:p>
            <a:pPr rtl="0"/>
            <a:r>
              <a:rPr lang="en-US" sz="1200" kern="1200" dirty="0" smtClean="0">
                <a:solidFill>
                  <a:schemeClr val="tx1"/>
                </a:solidFill>
                <a:effectLst/>
                <a:latin typeface="+mn-lt"/>
                <a:ea typeface="+mn-ea"/>
                <a:cs typeface="+mn-cs"/>
              </a:rPr>
              <a:t>of Education. Retrieved from https://www2.ed.gov/about/bdscomm/list/hiedfuture/reports/miller-malandra.pdf</a:t>
            </a:r>
          </a:p>
          <a:p>
            <a:pPr rtl="0"/>
            <a:endParaRPr lang="en-US" sz="1200" kern="120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Purposes of Objectives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By knowing where you intend to go, you</a:t>
            </a:r>
          </a:p>
          <a:p>
            <a:r>
              <a:rPr lang="en-US" sz="1200" b="1" i="0" u="none" strike="noStrike" kern="1200" baseline="0" dirty="0" smtClean="0">
                <a:solidFill>
                  <a:schemeClr val="tx1"/>
                </a:solidFill>
                <a:latin typeface="+mn-lt"/>
                <a:ea typeface="+mn-ea"/>
                <a:cs typeface="+mn-cs"/>
              </a:rPr>
              <a:t>increase the chances of you and the learner</a:t>
            </a:r>
          </a:p>
          <a:p>
            <a:r>
              <a:rPr lang="en-US" sz="1200" b="1" i="0" u="none" strike="noStrike" kern="1200" baseline="0" dirty="0" smtClean="0">
                <a:solidFill>
                  <a:schemeClr val="tx1"/>
                </a:solidFill>
                <a:latin typeface="+mn-lt"/>
                <a:ea typeface="+mn-ea"/>
                <a:cs typeface="+mn-cs"/>
              </a:rPr>
              <a:t>ending up there</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Guides the teacher relative to the planning of</a:t>
            </a:r>
          </a:p>
          <a:p>
            <a:r>
              <a:rPr lang="en-US" sz="1200" b="1" i="0" u="none" strike="noStrike" kern="1200" baseline="0" dirty="0" smtClean="0">
                <a:solidFill>
                  <a:schemeClr val="tx1"/>
                </a:solidFill>
                <a:latin typeface="+mn-lt"/>
                <a:ea typeface="+mn-ea"/>
                <a:cs typeface="+mn-cs"/>
              </a:rPr>
              <a:t>instruction, delivery of instruction and</a:t>
            </a:r>
          </a:p>
          <a:p>
            <a:r>
              <a:rPr lang="en-US" sz="1200" b="1" i="0" u="none" strike="noStrike" kern="1200" baseline="0" dirty="0" smtClean="0">
                <a:solidFill>
                  <a:schemeClr val="tx1"/>
                </a:solidFill>
                <a:latin typeface="+mn-lt"/>
                <a:ea typeface="+mn-ea"/>
                <a:cs typeface="+mn-cs"/>
              </a:rPr>
              <a:t>evaluation of student achievement.</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Guides the learner; helps him/her focus and</a:t>
            </a:r>
          </a:p>
          <a:p>
            <a:r>
              <a:rPr lang="en-US" sz="1200" b="1" i="0" u="none" strike="noStrike" kern="1200" baseline="0" dirty="0" smtClean="0">
                <a:solidFill>
                  <a:schemeClr val="tx1"/>
                </a:solidFill>
                <a:latin typeface="+mn-lt"/>
                <a:ea typeface="+mn-ea"/>
                <a:cs typeface="+mn-cs"/>
              </a:rPr>
              <a:t>set priorities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Allows for analysis in terms of the levels of</a:t>
            </a:r>
          </a:p>
          <a:p>
            <a:r>
              <a:rPr lang="en-US" sz="1200" b="1" i="0" u="none" strike="noStrike" kern="1200" baseline="0" dirty="0" smtClean="0">
                <a:solidFill>
                  <a:schemeClr val="tx1"/>
                </a:solidFill>
                <a:latin typeface="+mn-lt"/>
                <a:ea typeface="+mn-ea"/>
                <a:cs typeface="+mn-cs"/>
              </a:rPr>
              <a:t>teaching and learning</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Additional purposes of objectives include:</a:t>
            </a:r>
          </a:p>
          <a:p>
            <a:r>
              <a:rPr lang="en-US" sz="1200" b="0" i="0" u="none" strike="noStrike" kern="1200" baseline="0" dirty="0" smtClean="0">
                <a:solidFill>
                  <a:schemeClr val="tx1"/>
                </a:solidFill>
                <a:latin typeface="+mn-lt"/>
                <a:ea typeface="+mn-ea"/>
                <a:cs typeface="+mn-cs"/>
              </a:rPr>
              <a:t>•Shows colleagues and students what we value.</a:t>
            </a:r>
          </a:p>
          <a:p>
            <a:r>
              <a:rPr lang="en-US" sz="1200" b="0" i="0" u="none" strike="noStrike" kern="1200" baseline="0" dirty="0" smtClean="0">
                <a:solidFill>
                  <a:schemeClr val="tx1"/>
                </a:solidFill>
                <a:latin typeface="+mn-lt"/>
                <a:ea typeface="+mn-ea"/>
                <a:cs typeface="+mn-cs"/>
              </a:rPr>
              <a:t>•Guide for the learner relative to self-assessment.</a:t>
            </a:r>
          </a:p>
          <a:p>
            <a:r>
              <a:rPr lang="en-US" sz="1200" b="0" i="0" u="none" strike="noStrike" kern="1200" baseline="0" dirty="0" smtClean="0">
                <a:solidFill>
                  <a:schemeClr val="tx1"/>
                </a:solidFill>
                <a:latin typeface="+mn-lt"/>
                <a:ea typeface="+mn-ea"/>
                <a:cs typeface="+mn-cs"/>
              </a:rPr>
              <a:t>•Basis for analyzing the level of cognitive thinking we are expecting</a:t>
            </a:r>
          </a:p>
          <a:p>
            <a:r>
              <a:rPr lang="en-US" sz="1200" b="0" i="0" u="none" strike="noStrike" kern="1200" baseline="0" dirty="0" smtClean="0">
                <a:solidFill>
                  <a:schemeClr val="tx1"/>
                </a:solidFill>
                <a:latin typeface="+mn-lt"/>
                <a:ea typeface="+mn-ea"/>
                <a:cs typeface="+mn-cs"/>
              </a:rPr>
              <a:t>from the learner.</a:t>
            </a:r>
          </a:p>
          <a:p>
            <a:r>
              <a:rPr lang="en-US" sz="1200" b="0" i="0" u="none" strike="noStrike" kern="1200" baseline="0" dirty="0" smtClean="0">
                <a:solidFill>
                  <a:schemeClr val="tx1"/>
                </a:solidFill>
                <a:latin typeface="+mn-lt"/>
                <a:ea typeface="+mn-ea"/>
                <a:cs typeface="+mn-cs"/>
              </a:rPr>
              <a:t>•Makes teaching more focused and organized.</a:t>
            </a:r>
          </a:p>
          <a:p>
            <a:r>
              <a:rPr lang="en-US" sz="1200" b="0" i="0" u="none" strike="noStrike" kern="1200" baseline="0" dirty="0" smtClean="0">
                <a:solidFill>
                  <a:schemeClr val="tx1"/>
                </a:solidFill>
                <a:latin typeface="+mn-lt"/>
                <a:ea typeface="+mn-ea"/>
                <a:cs typeface="+mn-cs"/>
              </a:rPr>
              <a:t>•Provides models so that the students can write their own objectives</a:t>
            </a:r>
          </a:p>
          <a:p>
            <a:r>
              <a:rPr lang="en-US" sz="1200" b="0" i="0" u="none" strike="noStrike" kern="1200" baseline="0" dirty="0" smtClean="0">
                <a:solidFill>
                  <a:schemeClr val="tx1"/>
                </a:solidFill>
                <a:latin typeface="+mn-lt"/>
                <a:ea typeface="+mn-ea"/>
                <a:cs typeface="+mn-cs"/>
              </a:rPr>
              <a:t>and thus helps develop an important life long learning skill; “the setting</a:t>
            </a:r>
          </a:p>
          <a:p>
            <a:r>
              <a:rPr lang="en-US" sz="1200" b="0" i="0" u="none" strike="noStrike" kern="1200" baseline="0" dirty="0" smtClean="0">
                <a:solidFill>
                  <a:schemeClr val="tx1"/>
                </a:solidFill>
                <a:latin typeface="+mn-lt"/>
                <a:ea typeface="+mn-ea"/>
                <a:cs typeface="+mn-cs"/>
              </a:rPr>
              <a:t>of objectives.”</a:t>
            </a:r>
            <a:endParaRPr lang="en-US" dirty="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23884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is to</a:t>
            </a:r>
            <a:r>
              <a:rPr lang="en-US" baseline="0" dirty="0" smtClean="0"/>
              <a:t> help everyone develop </a:t>
            </a:r>
            <a:r>
              <a:rPr lang="en-US" baseline="0" smtClean="0"/>
              <a:t>a common understanding </a:t>
            </a:r>
            <a:r>
              <a:rPr lang="en-US" baseline="0" dirty="0" smtClean="0"/>
              <a:t>of the curriculum flow. </a:t>
            </a:r>
            <a:endParaRPr lang="en-US" dirty="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67096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7096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67096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7096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7096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67096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buFont typeface="Arial" panose="020B0604020202020204" pitchFamily="34" charset="0"/>
              <a:buNone/>
              <a:defRPr/>
            </a:pPr>
            <a:r>
              <a:rPr lang="en-US" sz="1200" kern="1200" dirty="0" smtClean="0">
                <a:latin typeface="Calibri" panose="020F0502020204030204" pitchFamily="34" charset="0"/>
              </a:rPr>
              <a:t>If a particular goal is not addressed in any of the program’s courses, re-evaluate the goals and the scope of the required courses. Either or both can be changed (or proposals can be drafted to begin that process) in order to bring the program’s goals and curriculum into alignment. </a:t>
            </a:r>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7096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4A927-3786-4260-B759-03A9D4429BF9}" type="slidenum">
              <a:rPr lang="en-US" smtClean="0"/>
              <a:t>28</a:t>
            </a:fld>
            <a:endParaRPr lang="en-US"/>
          </a:p>
        </p:txBody>
      </p:sp>
    </p:spTree>
    <p:extLst>
      <p:ext uri="{BB962C8B-B14F-4D97-AF65-F5344CB8AC3E}">
        <p14:creationId xmlns:p14="http://schemas.microsoft.com/office/powerpoint/2010/main" val="3124969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4A927-3786-4260-B759-03A9D4429BF9}" type="slidenum">
              <a:rPr lang="en-US" smtClean="0"/>
              <a:t>29</a:t>
            </a:fld>
            <a:endParaRPr lang="en-US"/>
          </a:p>
        </p:txBody>
      </p:sp>
    </p:spTree>
    <p:extLst>
      <p:ext uri="{BB962C8B-B14F-4D97-AF65-F5344CB8AC3E}">
        <p14:creationId xmlns:p14="http://schemas.microsoft.com/office/powerpoint/2010/main" val="3124969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difference?</a:t>
            </a:r>
          </a:p>
          <a:p>
            <a:endParaRPr lang="en-US" dirty="0" smtClean="0"/>
          </a:p>
          <a:p>
            <a:r>
              <a:rPr lang="en-US" dirty="0" smtClean="0"/>
              <a:t>(The</a:t>
            </a:r>
            <a:r>
              <a:rPr lang="en-US" baseline="0" dirty="0" smtClean="0"/>
              <a:t> good one does the 3 things recommended in the previous slide)</a:t>
            </a:r>
            <a:endParaRPr lang="en-US" dirty="0"/>
          </a:p>
        </p:txBody>
      </p:sp>
      <p:sp>
        <p:nvSpPr>
          <p:cNvPr id="4" name="Slide Number Placeholder 3"/>
          <p:cNvSpPr>
            <a:spLocks noGrp="1"/>
          </p:cNvSpPr>
          <p:nvPr>
            <p:ph type="sldNum" sz="quarter" idx="10"/>
          </p:nvPr>
        </p:nvSpPr>
        <p:spPr/>
        <p:txBody>
          <a:bodyPr/>
          <a:lstStyle/>
          <a:p>
            <a:fld id="{AA24A927-3786-4260-B759-03A9D4429BF9}" type="slidenum">
              <a:rPr lang="en-US" smtClean="0"/>
              <a:t>30</a:t>
            </a:fld>
            <a:endParaRPr lang="en-US"/>
          </a:p>
        </p:txBody>
      </p:sp>
    </p:spTree>
    <p:extLst>
      <p:ext uri="{BB962C8B-B14F-4D97-AF65-F5344CB8AC3E}">
        <p14:creationId xmlns:p14="http://schemas.microsoft.com/office/powerpoint/2010/main" val="312496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types of goals?</a:t>
            </a:r>
            <a:r>
              <a:rPr lang="en-US" baseline="0" dirty="0" smtClean="0"/>
              <a:t> Knowledge / Skill / Value? </a:t>
            </a:r>
            <a:endParaRPr lang="en-US" dirty="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23884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4A927-3786-4260-B759-03A9D4429BF9}" type="slidenum">
              <a:rPr lang="en-US" smtClean="0"/>
              <a:t>31</a:t>
            </a:fld>
            <a:endParaRPr lang="en-US"/>
          </a:p>
        </p:txBody>
      </p:sp>
    </p:spTree>
    <p:extLst>
      <p:ext uri="{BB962C8B-B14F-4D97-AF65-F5344CB8AC3E}">
        <p14:creationId xmlns:p14="http://schemas.microsoft.com/office/powerpoint/2010/main" val="3124969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4A927-3786-4260-B759-03A9D4429BF9}" type="slidenum">
              <a:rPr lang="en-US" smtClean="0"/>
              <a:t>32</a:t>
            </a:fld>
            <a:endParaRPr lang="en-US"/>
          </a:p>
        </p:txBody>
      </p:sp>
    </p:spTree>
    <p:extLst>
      <p:ext uri="{BB962C8B-B14F-4D97-AF65-F5344CB8AC3E}">
        <p14:creationId xmlns:p14="http://schemas.microsoft.com/office/powerpoint/2010/main" val="3124969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24A927-3786-4260-B759-03A9D4429BF9}" type="slidenum">
              <a:rPr lang="en-US" smtClean="0"/>
              <a:t>33</a:t>
            </a:fld>
            <a:endParaRPr lang="en-US"/>
          </a:p>
        </p:txBody>
      </p:sp>
    </p:spTree>
    <p:extLst>
      <p:ext uri="{BB962C8B-B14F-4D97-AF65-F5344CB8AC3E}">
        <p14:creationId xmlns:p14="http://schemas.microsoft.com/office/powerpoint/2010/main" val="312496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questions </a:t>
            </a:r>
            <a:r>
              <a:rPr lang="en-US" baseline="0" dirty="0" smtClean="0"/>
              <a:t>to consider when formulating learning goals. </a:t>
            </a:r>
          </a:p>
          <a:p>
            <a:endParaRPr lang="en-US" baseline="0" dirty="0" smtClean="0"/>
          </a:p>
          <a:p>
            <a:r>
              <a:rPr lang="en-US" baseline="0" dirty="0" smtClean="0"/>
              <a:t>Also note that learning goals are typically too general to be directly assessable and that’s why we need Objectives.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24A927-3786-4260-B759-03A9D4429BF9}" type="slidenum">
              <a:rPr lang="en-US" smtClean="0"/>
              <a:t>4</a:t>
            </a:fld>
            <a:endParaRPr lang="en-US"/>
          </a:p>
        </p:txBody>
      </p:sp>
    </p:spTree>
    <p:extLst>
      <p:ext uri="{BB962C8B-B14F-4D97-AF65-F5344CB8AC3E}">
        <p14:creationId xmlns:p14="http://schemas.microsoft.com/office/powerpoint/2010/main" val="398040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9900"/>
                </a:solidFill>
                <a:latin typeface="Calibri" panose="020F0502020204030204" pitchFamily="34" charset="0"/>
                <a:cs typeface="Arial" panose="020B0604020202020204" pitchFamily="34" charset="0"/>
              </a:rPr>
              <a:t>Objectives should not be so specific that they are trivial, nor so general that they are vague. </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 statement in specific and measurable</a:t>
            </a:r>
          </a:p>
          <a:p>
            <a:r>
              <a:rPr lang="en-US" sz="1200" b="1" i="0" u="none" strike="noStrike" kern="1200" baseline="0" dirty="0" smtClean="0">
                <a:solidFill>
                  <a:schemeClr val="tx1"/>
                </a:solidFill>
                <a:latin typeface="+mn-lt"/>
                <a:ea typeface="+mn-ea"/>
                <a:cs typeface="+mn-cs"/>
              </a:rPr>
              <a:t>terms that describes what the learner will</a:t>
            </a:r>
          </a:p>
          <a:p>
            <a:r>
              <a:rPr lang="en-US" sz="1200" b="1" i="0" u="none" strike="noStrike" kern="1200" baseline="0" dirty="0" smtClean="0">
                <a:solidFill>
                  <a:schemeClr val="tx1"/>
                </a:solidFill>
                <a:latin typeface="+mn-lt"/>
                <a:ea typeface="+mn-ea"/>
                <a:cs typeface="+mn-cs"/>
              </a:rPr>
              <a:t>know or be able to do as a result of engaging</a:t>
            </a:r>
          </a:p>
          <a:p>
            <a:r>
              <a:rPr lang="en-US" sz="1200" b="1" i="0" u="none" strike="noStrike" kern="1200" baseline="0" dirty="0" smtClean="0">
                <a:solidFill>
                  <a:schemeClr val="tx1"/>
                </a:solidFill>
                <a:latin typeface="+mn-lt"/>
                <a:ea typeface="+mn-ea"/>
                <a:cs typeface="+mn-cs"/>
              </a:rPr>
              <a:t>in a learning activity.</a:t>
            </a:r>
          </a:p>
          <a:p>
            <a:endParaRPr lang="en-US" dirty="0" smtClean="0"/>
          </a:p>
          <a:p>
            <a:r>
              <a:rPr lang="en-US" sz="1200" b="0" i="0" u="none" strike="noStrike" kern="1200" baseline="0" dirty="0" smtClean="0">
                <a:solidFill>
                  <a:schemeClr val="tx1"/>
                </a:solidFill>
                <a:latin typeface="+mn-lt"/>
                <a:ea typeface="+mn-ea"/>
                <a:cs typeface="+mn-cs"/>
              </a:rPr>
              <a:t>Other terms for Learning objectives</a:t>
            </a:r>
          </a:p>
          <a:p>
            <a:r>
              <a:rPr lang="en-US" sz="1200" b="0" i="0" u="none" strike="noStrike" kern="1200" baseline="0" dirty="0" smtClean="0">
                <a:solidFill>
                  <a:schemeClr val="tx1"/>
                </a:solidFill>
                <a:latin typeface="+mn-lt"/>
                <a:ea typeface="+mn-ea"/>
                <a:cs typeface="+mn-cs"/>
              </a:rPr>
              <a:t>•Outcomes</a:t>
            </a:r>
          </a:p>
          <a:p>
            <a:r>
              <a:rPr lang="en-US" sz="1200" b="0" i="0" u="none" strike="noStrike" kern="1200" baseline="0" dirty="0" smtClean="0">
                <a:solidFill>
                  <a:schemeClr val="tx1"/>
                </a:solidFill>
                <a:latin typeface="+mn-lt"/>
                <a:ea typeface="+mn-ea"/>
                <a:cs typeface="+mn-cs"/>
              </a:rPr>
              <a:t>•Enabling objectives</a:t>
            </a:r>
          </a:p>
          <a:p>
            <a:r>
              <a:rPr lang="en-US" sz="1200" b="0" i="0" u="none" strike="noStrike" kern="1200" baseline="0" dirty="0" smtClean="0">
                <a:solidFill>
                  <a:schemeClr val="tx1"/>
                </a:solidFill>
                <a:latin typeface="+mn-lt"/>
                <a:ea typeface="+mn-ea"/>
                <a:cs typeface="+mn-cs"/>
              </a:rPr>
              <a:t>•Terminal objectives</a:t>
            </a:r>
          </a:p>
          <a:p>
            <a:r>
              <a:rPr lang="en-US" sz="1200" b="0" i="0" u="none" strike="noStrike" kern="1200" baseline="0" dirty="0" smtClean="0">
                <a:solidFill>
                  <a:schemeClr val="tx1"/>
                </a:solidFill>
                <a:latin typeface="+mn-lt"/>
                <a:ea typeface="+mn-ea"/>
                <a:cs typeface="+mn-cs"/>
              </a:rPr>
              <a:t>•Educational objectives</a:t>
            </a:r>
          </a:p>
          <a:p>
            <a:r>
              <a:rPr lang="en-US" sz="1200" b="0" i="0" u="none" strike="noStrike" kern="1200" baseline="0" dirty="0" smtClean="0">
                <a:solidFill>
                  <a:schemeClr val="tx1"/>
                </a:solidFill>
                <a:latin typeface="+mn-lt"/>
                <a:ea typeface="+mn-ea"/>
                <a:cs typeface="+mn-cs"/>
              </a:rPr>
              <a:t>•Performance objectives</a:t>
            </a:r>
          </a:p>
          <a:p>
            <a:r>
              <a:rPr lang="en-US" sz="1200" b="0" i="0" u="none" strike="noStrike" kern="1200" baseline="0" dirty="0" smtClean="0">
                <a:solidFill>
                  <a:schemeClr val="tx1"/>
                </a:solidFill>
                <a:latin typeface="+mn-lt"/>
                <a:ea typeface="+mn-ea"/>
                <a:cs typeface="+mn-cs"/>
              </a:rPr>
              <a:t>•Instructional objectives</a:t>
            </a:r>
          </a:p>
          <a:p>
            <a:r>
              <a:rPr lang="en-US" sz="1200" b="0" i="0" u="none" strike="noStrike" kern="1200" baseline="0" dirty="0" smtClean="0">
                <a:solidFill>
                  <a:schemeClr val="tx1"/>
                </a:solidFill>
                <a:latin typeface="+mn-lt"/>
                <a:ea typeface="+mn-ea"/>
                <a:cs typeface="+mn-cs"/>
              </a:rPr>
              <a:t>•Aims</a:t>
            </a:r>
          </a:p>
          <a:p>
            <a:r>
              <a:rPr lang="en-US" sz="1200" b="0" i="0" u="none" strike="noStrike" kern="1200" baseline="0" dirty="0" smtClean="0">
                <a:solidFill>
                  <a:schemeClr val="tx1"/>
                </a:solidFill>
                <a:latin typeface="+mn-lt"/>
                <a:ea typeface="+mn-ea"/>
                <a:cs typeface="+mn-cs"/>
              </a:rPr>
              <a:t>•Competencies</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2388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9900"/>
                </a:solidFill>
                <a:latin typeface="Calibri" panose="020F0502020204030204" pitchFamily="34" charset="0"/>
                <a:cs typeface="Arial" panose="020B0604020202020204" pitchFamily="34" charset="0"/>
              </a:rPr>
              <a:t>Objectives should not be so specific that they are trivial, nor so general that they are vague. </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 statement in specific and measurable</a:t>
            </a:r>
          </a:p>
          <a:p>
            <a:r>
              <a:rPr lang="en-US" sz="1200" b="1" i="0" u="none" strike="noStrike" kern="1200" baseline="0" dirty="0" smtClean="0">
                <a:solidFill>
                  <a:schemeClr val="tx1"/>
                </a:solidFill>
                <a:latin typeface="+mn-lt"/>
                <a:ea typeface="+mn-ea"/>
                <a:cs typeface="+mn-cs"/>
              </a:rPr>
              <a:t>terms that describes what the learner will</a:t>
            </a:r>
          </a:p>
          <a:p>
            <a:r>
              <a:rPr lang="en-US" sz="1200" b="1" i="0" u="none" strike="noStrike" kern="1200" baseline="0" dirty="0" smtClean="0">
                <a:solidFill>
                  <a:schemeClr val="tx1"/>
                </a:solidFill>
                <a:latin typeface="+mn-lt"/>
                <a:ea typeface="+mn-ea"/>
                <a:cs typeface="+mn-cs"/>
              </a:rPr>
              <a:t>know or be able to do as a result of engaging</a:t>
            </a:r>
          </a:p>
          <a:p>
            <a:r>
              <a:rPr lang="en-US" sz="1200" b="1" i="0" u="none" strike="noStrike" kern="1200" baseline="0" dirty="0" smtClean="0">
                <a:solidFill>
                  <a:schemeClr val="tx1"/>
                </a:solidFill>
                <a:latin typeface="+mn-lt"/>
                <a:ea typeface="+mn-ea"/>
                <a:cs typeface="+mn-cs"/>
              </a:rPr>
              <a:t>in a learning activity.</a:t>
            </a:r>
          </a:p>
          <a:p>
            <a:endParaRPr lang="en-US" dirty="0" smtClean="0"/>
          </a:p>
          <a:p>
            <a:r>
              <a:rPr lang="en-US" sz="1200" b="0" i="0" u="none" strike="noStrike" kern="1200" baseline="0" dirty="0" smtClean="0">
                <a:solidFill>
                  <a:schemeClr val="tx1"/>
                </a:solidFill>
                <a:latin typeface="+mn-lt"/>
                <a:ea typeface="+mn-ea"/>
                <a:cs typeface="+mn-cs"/>
              </a:rPr>
              <a:t>Other terms for Learning objectives</a:t>
            </a:r>
          </a:p>
          <a:p>
            <a:r>
              <a:rPr lang="en-US" sz="1200" b="0" i="0" u="none" strike="noStrike" kern="1200" baseline="0" dirty="0" smtClean="0">
                <a:solidFill>
                  <a:schemeClr val="tx1"/>
                </a:solidFill>
                <a:latin typeface="+mn-lt"/>
                <a:ea typeface="+mn-ea"/>
                <a:cs typeface="+mn-cs"/>
              </a:rPr>
              <a:t>•Outcomes</a:t>
            </a:r>
          </a:p>
          <a:p>
            <a:r>
              <a:rPr lang="en-US" sz="1200" b="0" i="0" u="none" strike="noStrike" kern="1200" baseline="0" dirty="0" smtClean="0">
                <a:solidFill>
                  <a:schemeClr val="tx1"/>
                </a:solidFill>
                <a:latin typeface="+mn-lt"/>
                <a:ea typeface="+mn-ea"/>
                <a:cs typeface="+mn-cs"/>
              </a:rPr>
              <a:t>•Enabling objectives</a:t>
            </a:r>
          </a:p>
          <a:p>
            <a:r>
              <a:rPr lang="en-US" sz="1200" b="0" i="0" u="none" strike="noStrike" kern="1200" baseline="0" dirty="0" smtClean="0">
                <a:solidFill>
                  <a:schemeClr val="tx1"/>
                </a:solidFill>
                <a:latin typeface="+mn-lt"/>
                <a:ea typeface="+mn-ea"/>
                <a:cs typeface="+mn-cs"/>
              </a:rPr>
              <a:t>•Terminal objectives</a:t>
            </a:r>
          </a:p>
          <a:p>
            <a:r>
              <a:rPr lang="en-US" sz="1200" b="0" i="0" u="none" strike="noStrike" kern="1200" baseline="0" dirty="0" smtClean="0">
                <a:solidFill>
                  <a:schemeClr val="tx1"/>
                </a:solidFill>
                <a:latin typeface="+mn-lt"/>
                <a:ea typeface="+mn-ea"/>
                <a:cs typeface="+mn-cs"/>
              </a:rPr>
              <a:t>•Educational objectives</a:t>
            </a:r>
          </a:p>
          <a:p>
            <a:r>
              <a:rPr lang="en-US" sz="1200" b="0" i="0" u="none" strike="noStrike" kern="1200" baseline="0" dirty="0" smtClean="0">
                <a:solidFill>
                  <a:schemeClr val="tx1"/>
                </a:solidFill>
                <a:latin typeface="+mn-lt"/>
                <a:ea typeface="+mn-ea"/>
                <a:cs typeface="+mn-cs"/>
              </a:rPr>
              <a:t>•Performance objectives</a:t>
            </a:r>
          </a:p>
          <a:p>
            <a:r>
              <a:rPr lang="en-US" sz="1200" b="0" i="0" u="none" strike="noStrike" kern="1200" baseline="0" dirty="0" smtClean="0">
                <a:solidFill>
                  <a:schemeClr val="tx1"/>
                </a:solidFill>
                <a:latin typeface="+mn-lt"/>
                <a:ea typeface="+mn-ea"/>
                <a:cs typeface="+mn-cs"/>
              </a:rPr>
              <a:t>•Instructional objectives</a:t>
            </a:r>
          </a:p>
          <a:p>
            <a:r>
              <a:rPr lang="en-US" sz="1200" b="0" i="0" u="none" strike="noStrike" kern="1200" baseline="0" dirty="0" smtClean="0">
                <a:solidFill>
                  <a:schemeClr val="tx1"/>
                </a:solidFill>
                <a:latin typeface="+mn-lt"/>
                <a:ea typeface="+mn-ea"/>
                <a:cs typeface="+mn-cs"/>
              </a:rPr>
              <a:t>•Aims</a:t>
            </a:r>
          </a:p>
          <a:p>
            <a:r>
              <a:rPr lang="en-US" sz="1200" b="0" i="0" u="none" strike="noStrike" kern="1200" baseline="0" dirty="0" smtClean="0">
                <a:solidFill>
                  <a:schemeClr val="tx1"/>
                </a:solidFill>
                <a:latin typeface="+mn-lt"/>
                <a:ea typeface="+mn-ea"/>
                <a:cs typeface="+mn-cs"/>
              </a:rPr>
              <a:t>•Competencies</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2388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Good learning objectives are focused on what the learner will know or be able to do by the end of a defined period of time and indicate how that knowledge or skill will be demonstrated.</a:t>
            </a:r>
            <a:r>
              <a:rPr lang="en-US" dirty="0" smtClean="0"/>
              <a:t> </a:t>
            </a:r>
          </a:p>
          <a:p>
            <a:endParaRPr lang="en-US" dirty="0" smtClean="0"/>
          </a:p>
          <a:p>
            <a:pPr marL="0" indent="0">
              <a:lnSpc>
                <a:spcPct val="150000"/>
              </a:lnSpc>
              <a:buNone/>
            </a:pPr>
            <a:r>
              <a:rPr lang="en-US" sz="1200" dirty="0" smtClean="0">
                <a:latin typeface="Calibri" panose="020F0502020204030204" pitchFamily="34" charset="0"/>
                <a:cs typeface="Arial" panose="020B0604020202020204" pitchFamily="34" charset="0"/>
              </a:rPr>
              <a:t>Frequently you will not see the criterion or the condition specified if they are obvious. However, sometimes the adding the condition(s) and/or the criterion add much clarity to a learning objective.</a:t>
            </a:r>
          </a:p>
          <a:p>
            <a:pPr marL="0" indent="0">
              <a:lnSpc>
                <a:spcPct val="150000"/>
              </a:lnSpc>
              <a:buNone/>
            </a:pPr>
            <a:endParaRPr lang="en-US" sz="1200" dirty="0" smtClean="0">
              <a:latin typeface="Calibri" panose="020F0502020204030204" pitchFamily="34" charset="0"/>
              <a:cs typeface="Arial" panose="020B0604020202020204" pitchFamily="34" charset="0"/>
            </a:endParaRPr>
          </a:p>
          <a:p>
            <a:pPr marL="0" indent="0">
              <a:lnSpc>
                <a:spcPct val="150000"/>
              </a:lnSpc>
              <a:buNone/>
            </a:pPr>
            <a:r>
              <a:rPr lang="en-US" sz="1200" dirty="0" smtClean="0">
                <a:latin typeface="Calibri" panose="020F0502020204030204" pitchFamily="34" charset="0"/>
                <a:cs typeface="Arial" panose="020B0604020202020204" pitchFamily="34" charset="0"/>
              </a:rPr>
              <a:t>Additionally</a:t>
            </a:r>
            <a:r>
              <a:rPr lang="en-US" sz="1200" baseline="0" dirty="0" smtClean="0">
                <a:latin typeface="Calibri" panose="020F0502020204030204" pitchFamily="34" charset="0"/>
                <a:cs typeface="Arial" panose="020B0604020202020204" pitchFamily="34" charset="0"/>
              </a:rPr>
              <a:t>, Bloom’s Taxonomy can help you get the right level of precision </a:t>
            </a:r>
            <a:endParaRPr lang="en-US" sz="1200" dirty="0" smtClean="0">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2388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Good learning objectives are focused on what the learner will know or be able to do by the end of a defined period of time and indicate how that knowledge or skill will be demonstrated.</a:t>
            </a:r>
            <a:r>
              <a:rPr lang="en-US" dirty="0" smtClean="0"/>
              <a:t> </a:t>
            </a:r>
          </a:p>
          <a:p>
            <a:endParaRPr lang="en-US" dirty="0" smtClean="0"/>
          </a:p>
          <a:p>
            <a:pPr marL="0" indent="0">
              <a:lnSpc>
                <a:spcPct val="150000"/>
              </a:lnSpc>
              <a:buNone/>
            </a:pPr>
            <a:r>
              <a:rPr lang="en-US" sz="1200" dirty="0" smtClean="0">
                <a:latin typeface="Calibri" panose="020F0502020204030204" pitchFamily="34" charset="0"/>
                <a:cs typeface="Arial" panose="020B0604020202020204" pitchFamily="34" charset="0"/>
              </a:rPr>
              <a:t>Frequently you will not see the criterion or the condition specified if they are obvious. However, sometimes the adding the condition(s) and/or the criterion add much clarity to a learning objective.</a:t>
            </a:r>
          </a:p>
          <a:p>
            <a:pPr marL="0" indent="0">
              <a:lnSpc>
                <a:spcPct val="150000"/>
              </a:lnSpc>
              <a:buNone/>
            </a:pPr>
            <a:endParaRPr lang="en-US" sz="1200" dirty="0" smtClean="0">
              <a:latin typeface="Calibri" panose="020F0502020204030204" pitchFamily="34" charset="0"/>
              <a:cs typeface="Arial" panose="020B0604020202020204" pitchFamily="34" charset="0"/>
            </a:endParaRPr>
          </a:p>
          <a:p>
            <a:pPr marL="0" indent="0">
              <a:lnSpc>
                <a:spcPct val="150000"/>
              </a:lnSpc>
              <a:buNone/>
            </a:pPr>
            <a:r>
              <a:rPr lang="en-US" sz="1200" dirty="0" smtClean="0">
                <a:latin typeface="Calibri" panose="020F0502020204030204" pitchFamily="34" charset="0"/>
                <a:cs typeface="Arial" panose="020B0604020202020204" pitchFamily="34" charset="0"/>
              </a:rPr>
              <a:t>Additionally</a:t>
            </a:r>
            <a:r>
              <a:rPr lang="en-US" sz="1200" baseline="0" dirty="0" smtClean="0">
                <a:latin typeface="Calibri" panose="020F0502020204030204" pitchFamily="34" charset="0"/>
                <a:cs typeface="Arial" panose="020B0604020202020204" pitchFamily="34" charset="0"/>
              </a:rPr>
              <a:t>, Bloom’s Taxonomy can help you get the right level of precision </a:t>
            </a:r>
            <a:endParaRPr lang="en-US" sz="1200" dirty="0" smtClean="0">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2388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You’ve probably all seen Benjamin Bloom’s taxonomy, which has been around since the mid to late 50’s. His taxonomy of cognitive behavior provides a nice stair-step approach to thinking about levels of learning. The knowledge level is supposed to be the level of memorization and regurgitation. The creating level is supposed to be the production of new art or knowledge. (For a more complete explanation of Bloom’s</a:t>
            </a:r>
          </a:p>
          <a:p>
            <a:r>
              <a:rPr lang="en-US" sz="1200" b="0" i="0" u="none" strike="noStrike" kern="1200" baseline="0" dirty="0" smtClean="0">
                <a:solidFill>
                  <a:schemeClr val="tx1"/>
                </a:solidFill>
                <a:latin typeface="+mn-lt"/>
                <a:ea typeface="+mn-ea"/>
                <a:cs typeface="+mn-cs"/>
              </a:rPr>
              <a:t>taxonomy visit the following site: http://a41064.west.asu.edu/students/dfields/96-598/b.bloom.html)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Bloom’s taxonomy can help you to be precise about your learning objectives, i.e. you can use it to decide what level you want your objectives to cover and figure out which measurable verbs to use when writing your goals. In the next few slides are lists of helpful measurable verbs at various levels of the taxonomy. </a:t>
            </a:r>
          </a:p>
        </p:txBody>
      </p:sp>
      <p:sp>
        <p:nvSpPr>
          <p:cNvPr id="4" name="Slide Number Placeholder 3"/>
          <p:cNvSpPr>
            <a:spLocks noGrp="1"/>
          </p:cNvSpPr>
          <p:nvPr>
            <p:ph type="sldNum" sz="quarter" idx="10"/>
          </p:nvPr>
        </p:nvSpPr>
        <p:spPr/>
        <p:txBody>
          <a:bodyPr/>
          <a:lstStyle/>
          <a:p>
            <a:fld id="{B5FB10EE-12DD-4247-B803-420D82ECE0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2388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vmlDrawing" Target="../drawings/vmlDrawing3.vml"/><Relationship Id="rId2"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1D7E51-47AD-47C5-8934-31976D303C6D}"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9C3FF-3EE2-48DC-A238-D2C12A9F7215}" type="slidenum">
              <a:rPr lang="en-US" smtClean="0"/>
              <a:t>‹#›</a:t>
            </a:fld>
            <a:endParaRPr lang="en-US"/>
          </a:p>
        </p:txBody>
      </p:sp>
    </p:spTree>
    <p:extLst>
      <p:ext uri="{BB962C8B-B14F-4D97-AF65-F5344CB8AC3E}">
        <p14:creationId xmlns:p14="http://schemas.microsoft.com/office/powerpoint/2010/main" val="274405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D7E51-47AD-47C5-8934-31976D303C6D}"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9C3FF-3EE2-48DC-A238-D2C12A9F7215}" type="slidenum">
              <a:rPr lang="en-US" smtClean="0"/>
              <a:t>‹#›</a:t>
            </a:fld>
            <a:endParaRPr lang="en-US"/>
          </a:p>
        </p:txBody>
      </p:sp>
    </p:spTree>
    <p:extLst>
      <p:ext uri="{BB962C8B-B14F-4D97-AF65-F5344CB8AC3E}">
        <p14:creationId xmlns:p14="http://schemas.microsoft.com/office/powerpoint/2010/main" val="88664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D7E51-47AD-47C5-8934-31976D303C6D}"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9C3FF-3EE2-48DC-A238-D2C12A9F7215}" type="slidenum">
              <a:rPr lang="en-US" smtClean="0"/>
              <a:t>‹#›</a:t>
            </a:fld>
            <a:endParaRPr lang="en-US"/>
          </a:p>
        </p:txBody>
      </p:sp>
    </p:spTree>
    <p:extLst>
      <p:ext uri="{BB962C8B-B14F-4D97-AF65-F5344CB8AC3E}">
        <p14:creationId xmlns:p14="http://schemas.microsoft.com/office/powerpoint/2010/main" val="4094582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7" name="Object 15"/>
          <p:cNvGraphicFramePr>
            <a:graphicFrameLocks noChangeAspect="1"/>
          </p:cNvGraphicFramePr>
          <p:nvPr/>
        </p:nvGraphicFramePr>
        <p:xfrm>
          <a:off x="44450" y="2393950"/>
          <a:ext cx="9077325" cy="1819275"/>
        </p:xfrm>
        <a:graphic>
          <a:graphicData uri="http://schemas.openxmlformats.org/presentationml/2006/ole">
            <mc:AlternateContent xmlns:mc="http://schemas.openxmlformats.org/markup-compatibility/2006">
              <mc:Choice xmlns:v="urn:schemas-microsoft-com:vml" Requires="v">
                <p:oleObj spid="_x0000_s6181" name="Image" r:id="rId3" imgW="10209524" imgH="1815873" progId="Photoshop.Image.6">
                  <p:embed/>
                </p:oleObj>
              </mc:Choice>
              <mc:Fallback>
                <p:oleObj name="Image" r:id="rId3" imgW="10209524" imgH="1815873"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2393950"/>
                        <a:ext cx="90773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8" name="Group 16"/>
          <p:cNvGrpSpPr>
            <a:grpSpLocks/>
          </p:cNvGrpSpPr>
          <p:nvPr/>
        </p:nvGrpSpPr>
        <p:grpSpPr bwMode="auto">
          <a:xfrm>
            <a:off x="34925" y="4292600"/>
            <a:ext cx="9074150" cy="25209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grpSp>
      <p:sp>
        <p:nvSpPr>
          <p:cNvPr id="3091"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3094" name="Freeform 22"/>
            <p:cNvSpPr>
              <a:spLocks/>
            </p:cNvSpPr>
            <p:nvPr userDrawn="1"/>
          </p:nvSpPr>
          <p:spPr bwMode="gray">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3095" name="Freeform 23"/>
            <p:cNvSpPr>
              <a:spLocks/>
            </p:cNvSpPr>
            <p:nvPr userDrawn="1"/>
          </p:nvSpPr>
          <p:spPr bwMode="gray">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3096" name="Freeform 24"/>
            <p:cNvSpPr>
              <a:spLocks/>
            </p:cNvSpPr>
            <p:nvPr userDrawn="1"/>
          </p:nvSpPr>
          <p:spPr bwMode="gray">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3097" name="Freeform 25"/>
            <p:cNvSpPr>
              <a:spLocks/>
            </p:cNvSpPr>
            <p:nvPr userDrawn="1"/>
          </p:nvSpPr>
          <p:spPr bwMode="gray">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grpSp>
      <p:sp>
        <p:nvSpPr>
          <p:cNvPr id="3074" name="Rectangle 2"/>
          <p:cNvSpPr>
            <a:spLocks noGrp="1" noChangeArrowheads="1"/>
          </p:cNvSpPr>
          <p:nvPr>
            <p:ph type="ctrTitle"/>
          </p:nvPr>
        </p:nvSpPr>
        <p:spPr bwMode="ltGray">
          <a:xfrm>
            <a:off x="762000" y="990600"/>
            <a:ext cx="77724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a:solidFill>
                <a:srgbClr val="1D528D"/>
              </a:solidFill>
            </a:endParaRPr>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grpSp>
        <p:nvGrpSpPr>
          <p:cNvPr id="3098" name="Group 26"/>
          <p:cNvGrpSpPr>
            <a:grpSpLocks/>
          </p:cNvGrpSpPr>
          <p:nvPr/>
        </p:nvGrpSpPr>
        <p:grpSpPr bwMode="auto">
          <a:xfrm>
            <a:off x="2482850" y="2895600"/>
            <a:ext cx="2698750" cy="1041400"/>
            <a:chOff x="1610" y="1965"/>
            <a:chExt cx="1700" cy="656"/>
          </a:xfrm>
        </p:grpSpPr>
        <p:pic>
          <p:nvPicPr>
            <p:cNvPr id="3099" name="Picture 27"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2426" y="1965"/>
              <a:ext cx="590" cy="590"/>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Untitled-1 copy"/>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gray">
            <a:xfrm>
              <a:off x="3061" y="2372"/>
              <a:ext cx="249" cy="249"/>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1610" y="2237"/>
              <a:ext cx="363" cy="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8405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777074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1008308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122845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1D528D"/>
              </a:solidFill>
            </a:endParaRPr>
          </a:p>
        </p:txBody>
      </p:sp>
      <p:sp>
        <p:nvSpPr>
          <p:cNvPr id="9" name="Slide Number Placeholder 8"/>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3255047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1D528D"/>
              </a:solidFill>
            </a:endParaRPr>
          </a:p>
        </p:txBody>
      </p:sp>
      <p:sp>
        <p:nvSpPr>
          <p:cNvPr id="5" name="Slide Number Placeholder 4"/>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56978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1D528D"/>
              </a:solidFill>
            </a:endParaRPr>
          </a:p>
        </p:txBody>
      </p:sp>
      <p:sp>
        <p:nvSpPr>
          <p:cNvPr id="4" name="Slide Number Placeholder 3"/>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4019162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42063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D7E51-47AD-47C5-8934-31976D303C6D}"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9C3FF-3EE2-48DC-A238-D2C12A9F7215}" type="slidenum">
              <a:rPr lang="en-US" smtClean="0"/>
              <a:t>‹#›</a:t>
            </a:fld>
            <a:endParaRPr lang="en-US"/>
          </a:p>
        </p:txBody>
      </p:sp>
    </p:spTree>
    <p:extLst>
      <p:ext uri="{BB962C8B-B14F-4D97-AF65-F5344CB8AC3E}">
        <p14:creationId xmlns:p14="http://schemas.microsoft.com/office/powerpoint/2010/main" val="570042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640746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3443018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3915176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3796185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7" name="Object 15"/>
          <p:cNvGraphicFramePr>
            <a:graphicFrameLocks noChangeAspect="1"/>
          </p:cNvGraphicFramePr>
          <p:nvPr/>
        </p:nvGraphicFramePr>
        <p:xfrm>
          <a:off x="44450" y="2393950"/>
          <a:ext cx="9077325" cy="1819275"/>
        </p:xfrm>
        <a:graphic>
          <a:graphicData uri="http://schemas.openxmlformats.org/presentationml/2006/ole">
            <mc:AlternateContent xmlns:mc="http://schemas.openxmlformats.org/markup-compatibility/2006">
              <mc:Choice xmlns:v="urn:schemas-microsoft-com:vml" Requires="v">
                <p:oleObj spid="_x0000_s7205" name="Image" r:id="rId3" imgW="10209524" imgH="1815873" progId="Photoshop.Image.6">
                  <p:embed/>
                </p:oleObj>
              </mc:Choice>
              <mc:Fallback>
                <p:oleObj name="Image" r:id="rId3" imgW="10209524" imgH="1815873"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2393950"/>
                        <a:ext cx="90773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8" name="Group 16"/>
          <p:cNvGrpSpPr>
            <a:grpSpLocks/>
          </p:cNvGrpSpPr>
          <p:nvPr/>
        </p:nvGrpSpPr>
        <p:grpSpPr bwMode="auto">
          <a:xfrm>
            <a:off x="34925" y="4292600"/>
            <a:ext cx="9074150" cy="25209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grpSp>
      <p:sp>
        <p:nvSpPr>
          <p:cNvPr id="3091"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3094" name="Freeform 22"/>
            <p:cNvSpPr>
              <a:spLocks/>
            </p:cNvSpPr>
            <p:nvPr userDrawn="1"/>
          </p:nvSpPr>
          <p:spPr bwMode="gray">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3095" name="Freeform 23"/>
            <p:cNvSpPr>
              <a:spLocks/>
            </p:cNvSpPr>
            <p:nvPr userDrawn="1"/>
          </p:nvSpPr>
          <p:spPr bwMode="gray">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3096" name="Freeform 24"/>
            <p:cNvSpPr>
              <a:spLocks/>
            </p:cNvSpPr>
            <p:nvPr userDrawn="1"/>
          </p:nvSpPr>
          <p:spPr bwMode="gray">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3097" name="Freeform 25"/>
            <p:cNvSpPr>
              <a:spLocks/>
            </p:cNvSpPr>
            <p:nvPr userDrawn="1"/>
          </p:nvSpPr>
          <p:spPr bwMode="gray">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grpSp>
      <p:sp>
        <p:nvSpPr>
          <p:cNvPr id="3074" name="Rectangle 2"/>
          <p:cNvSpPr>
            <a:spLocks noGrp="1" noChangeArrowheads="1"/>
          </p:cNvSpPr>
          <p:nvPr>
            <p:ph type="ctrTitle"/>
          </p:nvPr>
        </p:nvSpPr>
        <p:spPr bwMode="ltGray">
          <a:xfrm>
            <a:off x="762000" y="990600"/>
            <a:ext cx="77724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a:solidFill>
                <a:srgbClr val="1D528D"/>
              </a:solidFill>
            </a:endParaRPr>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grpSp>
        <p:nvGrpSpPr>
          <p:cNvPr id="3098" name="Group 26"/>
          <p:cNvGrpSpPr>
            <a:grpSpLocks/>
          </p:cNvGrpSpPr>
          <p:nvPr/>
        </p:nvGrpSpPr>
        <p:grpSpPr bwMode="auto">
          <a:xfrm>
            <a:off x="2482850" y="2895600"/>
            <a:ext cx="2698750" cy="1041400"/>
            <a:chOff x="1610" y="1965"/>
            <a:chExt cx="1700" cy="656"/>
          </a:xfrm>
        </p:grpSpPr>
        <p:pic>
          <p:nvPicPr>
            <p:cNvPr id="3099" name="Picture 27"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2426" y="1965"/>
              <a:ext cx="590" cy="590"/>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Untitled-1 copy"/>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gray">
            <a:xfrm>
              <a:off x="3061" y="2372"/>
              <a:ext cx="249" cy="249"/>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1610" y="2237"/>
              <a:ext cx="363" cy="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6136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1359159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4202177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2019695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1D528D"/>
              </a:solidFill>
            </a:endParaRPr>
          </a:p>
        </p:txBody>
      </p:sp>
      <p:sp>
        <p:nvSpPr>
          <p:cNvPr id="9" name="Slide Number Placeholder 8"/>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2408399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1D528D"/>
              </a:solidFill>
            </a:endParaRPr>
          </a:p>
        </p:txBody>
      </p:sp>
      <p:sp>
        <p:nvSpPr>
          <p:cNvPr id="5" name="Slide Number Placeholder 4"/>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681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D7E51-47AD-47C5-8934-31976D303C6D}"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9C3FF-3EE2-48DC-A238-D2C12A9F7215}" type="slidenum">
              <a:rPr lang="en-US" smtClean="0"/>
              <a:t>‹#›</a:t>
            </a:fld>
            <a:endParaRPr lang="en-US"/>
          </a:p>
        </p:txBody>
      </p:sp>
    </p:spTree>
    <p:extLst>
      <p:ext uri="{BB962C8B-B14F-4D97-AF65-F5344CB8AC3E}">
        <p14:creationId xmlns:p14="http://schemas.microsoft.com/office/powerpoint/2010/main" val="796528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1D528D"/>
              </a:solidFill>
            </a:endParaRPr>
          </a:p>
        </p:txBody>
      </p:sp>
      <p:sp>
        <p:nvSpPr>
          <p:cNvPr id="4" name="Slide Number Placeholder 3"/>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1532731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3398437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346937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922611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121632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4137917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7" name="Object 15"/>
          <p:cNvGraphicFramePr>
            <a:graphicFrameLocks noChangeAspect="1"/>
          </p:cNvGraphicFramePr>
          <p:nvPr/>
        </p:nvGraphicFramePr>
        <p:xfrm>
          <a:off x="44450" y="2393950"/>
          <a:ext cx="9077325" cy="1819275"/>
        </p:xfrm>
        <a:graphic>
          <a:graphicData uri="http://schemas.openxmlformats.org/presentationml/2006/ole">
            <mc:AlternateContent xmlns:mc="http://schemas.openxmlformats.org/markup-compatibility/2006">
              <mc:Choice xmlns:v="urn:schemas-microsoft-com:vml" Requires="v">
                <p:oleObj spid="_x0000_s8229" name="Image" r:id="rId3" imgW="10209524" imgH="1815873" progId="Photoshop.Image.6">
                  <p:embed/>
                </p:oleObj>
              </mc:Choice>
              <mc:Fallback>
                <p:oleObj name="Image" r:id="rId3" imgW="10209524" imgH="1815873"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2393950"/>
                        <a:ext cx="90773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8" name="Group 16"/>
          <p:cNvGrpSpPr>
            <a:grpSpLocks/>
          </p:cNvGrpSpPr>
          <p:nvPr/>
        </p:nvGrpSpPr>
        <p:grpSpPr bwMode="auto">
          <a:xfrm>
            <a:off x="34925" y="4292600"/>
            <a:ext cx="9074150" cy="25209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grpSp>
      <p:sp>
        <p:nvSpPr>
          <p:cNvPr id="3091"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3094" name="Freeform 22"/>
            <p:cNvSpPr>
              <a:spLocks/>
            </p:cNvSpPr>
            <p:nvPr userDrawn="1"/>
          </p:nvSpPr>
          <p:spPr bwMode="gray">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3095" name="Freeform 23"/>
            <p:cNvSpPr>
              <a:spLocks/>
            </p:cNvSpPr>
            <p:nvPr userDrawn="1"/>
          </p:nvSpPr>
          <p:spPr bwMode="gray">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3096" name="Freeform 24"/>
            <p:cNvSpPr>
              <a:spLocks/>
            </p:cNvSpPr>
            <p:nvPr userDrawn="1"/>
          </p:nvSpPr>
          <p:spPr bwMode="gray">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3097" name="Freeform 25"/>
            <p:cNvSpPr>
              <a:spLocks/>
            </p:cNvSpPr>
            <p:nvPr userDrawn="1"/>
          </p:nvSpPr>
          <p:spPr bwMode="gray">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grpSp>
      <p:sp>
        <p:nvSpPr>
          <p:cNvPr id="3074" name="Rectangle 2"/>
          <p:cNvSpPr>
            <a:spLocks noGrp="1" noChangeArrowheads="1"/>
          </p:cNvSpPr>
          <p:nvPr>
            <p:ph type="ctrTitle"/>
          </p:nvPr>
        </p:nvSpPr>
        <p:spPr bwMode="ltGray">
          <a:xfrm>
            <a:off x="762000" y="990600"/>
            <a:ext cx="77724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a:solidFill>
                <a:srgbClr val="1D528D"/>
              </a:solidFill>
            </a:endParaRPr>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grpSp>
        <p:nvGrpSpPr>
          <p:cNvPr id="3098" name="Group 26"/>
          <p:cNvGrpSpPr>
            <a:grpSpLocks/>
          </p:cNvGrpSpPr>
          <p:nvPr/>
        </p:nvGrpSpPr>
        <p:grpSpPr bwMode="auto">
          <a:xfrm>
            <a:off x="2482850" y="2895600"/>
            <a:ext cx="2698750" cy="1041400"/>
            <a:chOff x="1610" y="1965"/>
            <a:chExt cx="1700" cy="656"/>
          </a:xfrm>
        </p:grpSpPr>
        <p:pic>
          <p:nvPicPr>
            <p:cNvPr id="3099" name="Picture 27"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2426" y="1965"/>
              <a:ext cx="590" cy="590"/>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Untitled-1 copy"/>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gray">
            <a:xfrm>
              <a:off x="3061" y="2372"/>
              <a:ext cx="249" cy="249"/>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1610" y="2237"/>
              <a:ext cx="363" cy="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7697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3521818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633920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11341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1D7E51-47AD-47C5-8934-31976D303C6D}"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9C3FF-3EE2-48DC-A238-D2C12A9F7215}" type="slidenum">
              <a:rPr lang="en-US" smtClean="0"/>
              <a:t>‹#›</a:t>
            </a:fld>
            <a:endParaRPr lang="en-US"/>
          </a:p>
        </p:txBody>
      </p:sp>
    </p:spTree>
    <p:extLst>
      <p:ext uri="{BB962C8B-B14F-4D97-AF65-F5344CB8AC3E}">
        <p14:creationId xmlns:p14="http://schemas.microsoft.com/office/powerpoint/2010/main" val="2312077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1D528D"/>
              </a:solidFill>
            </a:endParaRPr>
          </a:p>
        </p:txBody>
      </p:sp>
      <p:sp>
        <p:nvSpPr>
          <p:cNvPr id="9" name="Slide Number Placeholder 8"/>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1523272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1D528D"/>
              </a:solidFill>
            </a:endParaRPr>
          </a:p>
        </p:txBody>
      </p:sp>
      <p:sp>
        <p:nvSpPr>
          <p:cNvPr id="5" name="Slide Number Placeholder 4"/>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1835812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1D528D"/>
              </a:solidFill>
            </a:endParaRPr>
          </a:p>
        </p:txBody>
      </p:sp>
      <p:sp>
        <p:nvSpPr>
          <p:cNvPr id="4" name="Slide Number Placeholder 3"/>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2514895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650250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3706025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3559858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204712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solidFill>
                <a:srgbClr val="1D528D"/>
              </a:solidFill>
            </a:endParaRPr>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306832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1D7E51-47AD-47C5-8934-31976D303C6D}" type="datetimeFigureOut">
              <a:rPr lang="en-US" smtClean="0"/>
              <a:t>3/31/16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9C3FF-3EE2-48DC-A238-D2C12A9F7215}" type="slidenum">
              <a:rPr lang="en-US" smtClean="0"/>
              <a:t>‹#›</a:t>
            </a:fld>
            <a:endParaRPr lang="en-US"/>
          </a:p>
        </p:txBody>
      </p:sp>
    </p:spTree>
    <p:extLst>
      <p:ext uri="{BB962C8B-B14F-4D97-AF65-F5344CB8AC3E}">
        <p14:creationId xmlns:p14="http://schemas.microsoft.com/office/powerpoint/2010/main" val="2469932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1D7E51-47AD-47C5-8934-31976D303C6D}" type="datetimeFigureOut">
              <a:rPr lang="en-US" smtClean="0"/>
              <a:t>3/31/16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9C3FF-3EE2-48DC-A238-D2C12A9F7215}" type="slidenum">
              <a:rPr lang="en-US" smtClean="0"/>
              <a:t>‹#›</a:t>
            </a:fld>
            <a:endParaRPr lang="en-US"/>
          </a:p>
        </p:txBody>
      </p:sp>
    </p:spTree>
    <p:extLst>
      <p:ext uri="{BB962C8B-B14F-4D97-AF65-F5344CB8AC3E}">
        <p14:creationId xmlns:p14="http://schemas.microsoft.com/office/powerpoint/2010/main" val="375375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D7E51-47AD-47C5-8934-31976D303C6D}" type="datetimeFigureOut">
              <a:rPr lang="en-US" smtClean="0"/>
              <a:t>3/31/16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9C3FF-3EE2-48DC-A238-D2C12A9F7215}" type="slidenum">
              <a:rPr lang="en-US" smtClean="0"/>
              <a:t>‹#›</a:t>
            </a:fld>
            <a:endParaRPr lang="en-US"/>
          </a:p>
        </p:txBody>
      </p:sp>
    </p:spTree>
    <p:extLst>
      <p:ext uri="{BB962C8B-B14F-4D97-AF65-F5344CB8AC3E}">
        <p14:creationId xmlns:p14="http://schemas.microsoft.com/office/powerpoint/2010/main" val="144329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D7E51-47AD-47C5-8934-31976D303C6D}"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9C3FF-3EE2-48DC-A238-D2C12A9F7215}" type="slidenum">
              <a:rPr lang="en-US" smtClean="0"/>
              <a:t>‹#›</a:t>
            </a:fld>
            <a:endParaRPr lang="en-US"/>
          </a:p>
        </p:txBody>
      </p:sp>
    </p:spTree>
    <p:extLst>
      <p:ext uri="{BB962C8B-B14F-4D97-AF65-F5344CB8AC3E}">
        <p14:creationId xmlns:p14="http://schemas.microsoft.com/office/powerpoint/2010/main" val="97252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D7E51-47AD-47C5-8934-31976D303C6D}"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9C3FF-3EE2-48DC-A238-D2C12A9F7215}" type="slidenum">
              <a:rPr lang="en-US" smtClean="0"/>
              <a:t>‹#›</a:t>
            </a:fld>
            <a:endParaRPr lang="en-US"/>
          </a:p>
        </p:txBody>
      </p:sp>
    </p:spTree>
    <p:extLst>
      <p:ext uri="{BB962C8B-B14F-4D97-AF65-F5344CB8AC3E}">
        <p14:creationId xmlns:p14="http://schemas.microsoft.com/office/powerpoint/2010/main" val="19382066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D7E51-47AD-47C5-8934-31976D303C6D}" type="datetimeFigureOut">
              <a:rPr lang="en-US" smtClean="0"/>
              <a:t>3/31/16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9C3FF-3EE2-48DC-A238-D2C12A9F7215}" type="slidenum">
              <a:rPr lang="en-US" smtClean="0"/>
              <a:t>‹#›</a:t>
            </a:fld>
            <a:endParaRPr lang="en-US"/>
          </a:p>
        </p:txBody>
      </p:sp>
    </p:spTree>
    <p:extLst>
      <p:ext uri="{BB962C8B-B14F-4D97-AF65-F5344CB8AC3E}">
        <p14:creationId xmlns:p14="http://schemas.microsoft.com/office/powerpoint/2010/main" val="1732384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1037" name="Freeform 13"/>
            <p:cNvSpPr>
              <a:spLocks/>
            </p:cNvSpPr>
            <p:nvPr userDrawn="1"/>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1038" name="Freeform 14"/>
            <p:cNvSpPr>
              <a:spLocks/>
            </p:cNvSpPr>
            <p:nvPr userDrawn="1"/>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pic>
        <p:nvPicPr>
          <p:cNvPr id="1041" name="Picture 17" descr="Untitled-1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252413" y="382588"/>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ntitled-1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973138" y="765175"/>
            <a:ext cx="358775" cy="3587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676400" y="27463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1D528D"/>
              </a:solidFill>
            </a:endParaRP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1973192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1037" name="Freeform 13"/>
            <p:cNvSpPr>
              <a:spLocks/>
            </p:cNvSpPr>
            <p:nvPr userDrawn="1"/>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1038" name="Freeform 14"/>
            <p:cNvSpPr>
              <a:spLocks/>
            </p:cNvSpPr>
            <p:nvPr userDrawn="1"/>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pic>
        <p:nvPicPr>
          <p:cNvPr id="1041" name="Picture 17" descr="Untitled-1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252413" y="382588"/>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ntitled-1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973138" y="765175"/>
            <a:ext cx="358775" cy="3587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676400" y="27463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1D528D"/>
              </a:solidFill>
            </a:endParaRP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7561488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1037" name="Freeform 13"/>
            <p:cNvSpPr>
              <a:spLocks/>
            </p:cNvSpPr>
            <p:nvPr userDrawn="1"/>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sp>
          <p:nvSpPr>
            <p:cNvPr id="1038" name="Freeform 14"/>
            <p:cNvSpPr>
              <a:spLocks/>
            </p:cNvSpPr>
            <p:nvPr userDrawn="1"/>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D528D"/>
                </a:solidFill>
              </a:endParaRPr>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1D528D"/>
              </a:solidFill>
            </a:endParaRPr>
          </a:p>
        </p:txBody>
      </p:sp>
      <p:pic>
        <p:nvPicPr>
          <p:cNvPr id="1041" name="Picture 17" descr="Untitled-1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252413" y="382588"/>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ntitled-1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973138" y="765175"/>
            <a:ext cx="358775" cy="3587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676400" y="27463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EAB0921D-C6D6-4FD8-B22D-B46ED37CFB0E}" type="datetimeFigureOut">
              <a:rPr lang="en-US" smtClean="0">
                <a:solidFill>
                  <a:srgbClr val="1D528D"/>
                </a:solidFill>
              </a:rPr>
              <a:pPr/>
              <a:t>3/31/16</a:t>
            </a:fld>
            <a:endParaRPr lang="en-US">
              <a:solidFill>
                <a:srgbClr val="1D528D"/>
              </a:solidFill>
            </a:endParaRPr>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1D528D"/>
              </a:solidFill>
            </a:endParaRP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DC140A4-A56D-4EFA-8F50-94BC602745E7}" type="slidenum">
              <a:rPr lang="en-US" smtClean="0">
                <a:solidFill>
                  <a:srgbClr val="1D528D"/>
                </a:solidFill>
              </a:rPr>
              <a:pPr/>
              <a:t>‹#›</a:t>
            </a:fld>
            <a:endParaRPr lang="en-US">
              <a:solidFill>
                <a:srgbClr val="1D528D"/>
              </a:solidFill>
            </a:endParaRPr>
          </a:p>
        </p:txBody>
      </p:sp>
    </p:spTree>
    <p:extLst>
      <p:ext uri="{BB962C8B-B14F-4D97-AF65-F5344CB8AC3E}">
        <p14:creationId xmlns:p14="http://schemas.microsoft.com/office/powerpoint/2010/main" val="21071510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Word_97_-_2004_Document1.doc"/><Relationship Id="rId5" Type="http://schemas.openxmlformats.org/officeDocument/2006/relationships/image" Target="../media/image7.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8.png"/><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9.png"/><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png"/><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1.jpeg"/><Relationship Id="rId1" Type="http://schemas.openxmlformats.org/officeDocument/2006/relationships/slideLayout" Target="../slideLayouts/slideLayout18.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13316" name="Picture 4" descr="C:\Users\jbendana\Desktop\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376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52400" y="304800"/>
            <a:ext cx="9448800" cy="10668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700" b="1" dirty="0" smtClean="0">
                <a:solidFill>
                  <a:srgbClr val="003399"/>
                </a:solidFill>
                <a:latin typeface="Calibri" panose="020F0502020204030204" pitchFamily="34" charset="0"/>
              </a:rPr>
              <a:t>Learning</a:t>
            </a:r>
            <a:r>
              <a:rPr lang="en-US" b="1" dirty="0" smtClean="0">
                <a:solidFill>
                  <a:srgbClr val="003399"/>
                </a:solidFill>
                <a:latin typeface="Calibri" panose="020F0502020204030204" pitchFamily="34" charset="0"/>
              </a:rPr>
              <a:t> Goals, Objectives, &amp; Curriculum Mapping</a:t>
            </a:r>
            <a:endParaRPr lang="en-US" b="1" dirty="0">
              <a:solidFill>
                <a:srgbClr val="003399"/>
              </a:solidFill>
              <a:latin typeface="Calibri" panose="020F0502020204030204" pitchFamily="34" charset="0"/>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800" y="6137150"/>
            <a:ext cx="4177155" cy="49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562600" y="4198158"/>
            <a:ext cx="3429000" cy="1938992"/>
          </a:xfrm>
          <a:prstGeom prst="rect">
            <a:avLst/>
          </a:prstGeom>
          <a:noFill/>
        </p:spPr>
        <p:txBody>
          <a:bodyPr wrap="square" rtlCol="0">
            <a:spAutoFit/>
          </a:bodyPr>
          <a:lstStyle/>
          <a:p>
            <a:pPr algn="ctr"/>
            <a:r>
              <a:rPr lang="en-US" sz="2400" kern="0" dirty="0" smtClean="0">
                <a:solidFill>
                  <a:srgbClr val="FF9900"/>
                </a:solidFill>
                <a:latin typeface="Calibri" panose="020F0502020204030204" pitchFamily="34" charset="0"/>
              </a:rPr>
              <a:t>  </a:t>
            </a:r>
            <a:r>
              <a:rPr lang="en-US" sz="2400" kern="0" dirty="0">
                <a:solidFill>
                  <a:srgbClr val="FF9900"/>
                </a:solidFill>
                <a:latin typeface="Calibri" panose="020F0502020204030204" pitchFamily="34" charset="0"/>
              </a:rPr>
              <a:t>Linking curriculum &amp; pedagogy to demonstrations of knowledge, skills, and abilities </a:t>
            </a:r>
            <a:endParaRPr lang="en-US" sz="2400" dirty="0">
              <a:solidFill>
                <a:srgbClr val="FF9900"/>
              </a:solidFill>
              <a:latin typeface="Calibri" panose="020F0502020204030204" pitchFamily="34" charset="0"/>
            </a:endParaRPr>
          </a:p>
        </p:txBody>
      </p:sp>
      <p:sp>
        <p:nvSpPr>
          <p:cNvPr id="14" name="Subtitle 2"/>
          <p:cNvSpPr txBox="1">
            <a:spLocks/>
          </p:cNvSpPr>
          <p:nvPr/>
        </p:nvSpPr>
        <p:spPr>
          <a:xfrm>
            <a:off x="-25400" y="5523022"/>
            <a:ext cx="5588000" cy="614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chemeClr val="tx1">
                    <a:lumMod val="95000"/>
                    <a:lumOff val="5000"/>
                  </a:schemeClr>
                </a:solidFill>
                <a:latin typeface="Calibri" panose="020F0502020204030204" pitchFamily="34" charset="0"/>
              </a:rPr>
              <a:t>Dr. Marjorie </a:t>
            </a:r>
            <a:r>
              <a:rPr lang="en-US" dirty="0" err="1" smtClean="0">
                <a:solidFill>
                  <a:schemeClr val="tx1">
                    <a:lumMod val="95000"/>
                    <a:lumOff val="5000"/>
                  </a:schemeClr>
                </a:solidFill>
                <a:latin typeface="Calibri" panose="020F0502020204030204" pitchFamily="34" charset="0"/>
              </a:rPr>
              <a:t>Dorimé</a:t>
            </a:r>
            <a:r>
              <a:rPr lang="en-US" dirty="0" smtClean="0">
                <a:solidFill>
                  <a:schemeClr val="tx1">
                    <a:lumMod val="95000"/>
                    <a:lumOff val="5000"/>
                  </a:schemeClr>
                </a:solidFill>
                <a:latin typeface="Calibri" panose="020F0502020204030204" pitchFamily="34" charset="0"/>
              </a:rPr>
              <a:t>-Williams</a:t>
            </a:r>
            <a:endParaRPr lang="en-US" dirty="0">
              <a:solidFill>
                <a:schemeClr val="tx1">
                  <a:lumMod val="95000"/>
                  <a:lumOff val="5000"/>
                </a:schemeClr>
              </a:solidFill>
              <a:latin typeface="Calibri" panose="020F0502020204030204" pitchFamily="34" charset="0"/>
            </a:endParaRPr>
          </a:p>
        </p:txBody>
      </p:sp>
    </p:spTree>
    <p:extLst>
      <p:ext uri="{BB962C8B-B14F-4D97-AF65-F5344CB8AC3E}">
        <p14:creationId xmlns:p14="http://schemas.microsoft.com/office/powerpoint/2010/main" val="42182787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5488" y="1430055"/>
            <a:ext cx="8153400" cy="1569660"/>
          </a:xfrm>
          <a:prstGeom prst="rect">
            <a:avLst/>
          </a:prstGeom>
          <a:noFill/>
        </p:spPr>
        <p:txBody>
          <a:bodyPr wrap="square" rtlCol="0">
            <a:spAutoFit/>
          </a:bodyPr>
          <a:lstStyle/>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Measurable Verbs </a:t>
            </a:r>
          </a:p>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Remembering</a:t>
            </a:r>
            <a:endParaRPr lang="en-US" sz="4800" b="1" dirty="0">
              <a:solidFill>
                <a:srgbClr val="FF99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6" name="TextBox 5"/>
          <p:cNvSpPr txBox="1"/>
          <p:nvPr/>
        </p:nvSpPr>
        <p:spPr>
          <a:xfrm>
            <a:off x="2514600" y="2889982"/>
            <a:ext cx="4495800" cy="2246769"/>
          </a:xfrm>
          <a:prstGeom prst="rect">
            <a:avLst/>
          </a:prstGeom>
          <a:noFill/>
        </p:spPr>
        <p:txBody>
          <a:bodyPr wrap="square" numCol="2" rtlCol="0">
            <a:spAutoFit/>
          </a:bodyPr>
          <a:lstStyle/>
          <a:p>
            <a:pPr marL="342900" indent="-342900">
              <a:buFont typeface="Arial" panose="020B0604020202020204" pitchFamily="34" charset="0"/>
              <a:buChar char="•"/>
            </a:pPr>
            <a:r>
              <a:rPr lang="en-US" sz="2800" b="1" dirty="0" smtClean="0">
                <a:solidFill>
                  <a:schemeClr val="tx2"/>
                </a:solidFill>
              </a:rPr>
              <a:t>Define</a:t>
            </a:r>
          </a:p>
          <a:p>
            <a:pPr marL="342900" indent="-342900">
              <a:buFont typeface="Arial" panose="020B0604020202020204" pitchFamily="34" charset="0"/>
              <a:buChar char="•"/>
            </a:pPr>
            <a:r>
              <a:rPr lang="en-US" sz="2800" b="1" dirty="0" smtClean="0">
                <a:solidFill>
                  <a:schemeClr val="tx2"/>
                </a:solidFill>
              </a:rPr>
              <a:t>Memorize</a:t>
            </a:r>
          </a:p>
          <a:p>
            <a:pPr marL="342900" indent="-342900">
              <a:buFont typeface="Arial" panose="020B0604020202020204" pitchFamily="34" charset="0"/>
              <a:buChar char="•"/>
            </a:pPr>
            <a:r>
              <a:rPr lang="en-US" sz="2800" b="1" dirty="0" smtClean="0">
                <a:solidFill>
                  <a:schemeClr val="tx2"/>
                </a:solidFill>
              </a:rPr>
              <a:t>List</a:t>
            </a:r>
          </a:p>
          <a:p>
            <a:pPr marL="342900" indent="-342900">
              <a:buFont typeface="Arial" panose="020B0604020202020204" pitchFamily="34" charset="0"/>
              <a:buChar char="•"/>
            </a:pPr>
            <a:r>
              <a:rPr lang="en-US" sz="2800" b="1" dirty="0" smtClean="0">
                <a:solidFill>
                  <a:schemeClr val="tx2"/>
                </a:solidFill>
              </a:rPr>
              <a:t>Recall</a:t>
            </a:r>
          </a:p>
          <a:p>
            <a:pPr marL="342900" indent="-342900">
              <a:buFont typeface="Arial" panose="020B0604020202020204" pitchFamily="34" charset="0"/>
              <a:buChar char="•"/>
            </a:pPr>
            <a:endParaRPr lang="en-US" sz="2800" b="1" dirty="0" smtClean="0">
              <a:solidFill>
                <a:schemeClr val="tx2"/>
              </a:solidFill>
            </a:endParaRPr>
          </a:p>
          <a:p>
            <a:pPr marL="342900" indent="-342900">
              <a:buFont typeface="Arial" panose="020B0604020202020204" pitchFamily="34" charset="0"/>
              <a:buChar char="•"/>
            </a:pPr>
            <a:r>
              <a:rPr lang="en-US" sz="2800" b="1" dirty="0" smtClean="0">
                <a:solidFill>
                  <a:schemeClr val="tx2"/>
                </a:solidFill>
              </a:rPr>
              <a:t>Repeat</a:t>
            </a:r>
          </a:p>
          <a:p>
            <a:pPr marL="342900" indent="-342900">
              <a:buFont typeface="Arial" panose="020B0604020202020204" pitchFamily="34" charset="0"/>
              <a:buChar char="•"/>
            </a:pPr>
            <a:r>
              <a:rPr lang="en-US" sz="2800" b="1" dirty="0" smtClean="0">
                <a:solidFill>
                  <a:schemeClr val="tx2"/>
                </a:solidFill>
              </a:rPr>
              <a:t>Relate</a:t>
            </a:r>
          </a:p>
          <a:p>
            <a:pPr marL="342900" indent="-342900">
              <a:buFont typeface="Arial" panose="020B0604020202020204" pitchFamily="34" charset="0"/>
              <a:buChar char="•"/>
            </a:pPr>
            <a:r>
              <a:rPr lang="en-US" sz="2800" b="1" dirty="0" smtClean="0">
                <a:solidFill>
                  <a:schemeClr val="tx2"/>
                </a:solidFill>
              </a:rPr>
              <a:t>Name</a:t>
            </a:r>
          </a:p>
          <a:p>
            <a:pPr marL="342900" indent="-342900">
              <a:buFont typeface="Arial" panose="020B0604020202020204" pitchFamily="34" charset="0"/>
              <a:buChar char="•"/>
            </a:pPr>
            <a:r>
              <a:rPr lang="en-US" sz="2800" b="1" dirty="0" smtClean="0">
                <a:solidFill>
                  <a:schemeClr val="tx2"/>
                </a:solidFill>
              </a:rPr>
              <a:t>Repeat</a:t>
            </a:r>
          </a:p>
          <a:p>
            <a:pPr marL="342900" indent="-342900">
              <a:buFont typeface="Arial" panose="020B0604020202020204" pitchFamily="34" charset="0"/>
              <a:buChar char="•"/>
            </a:pPr>
            <a:endParaRPr lang="en-US" sz="2000" b="1" dirty="0">
              <a:solidFill>
                <a:schemeClr val="tx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214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5488" y="1430055"/>
            <a:ext cx="8153400" cy="1569660"/>
          </a:xfrm>
          <a:prstGeom prst="rect">
            <a:avLst/>
          </a:prstGeom>
          <a:noFill/>
        </p:spPr>
        <p:txBody>
          <a:bodyPr wrap="square" rtlCol="0">
            <a:spAutoFit/>
          </a:bodyPr>
          <a:lstStyle/>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Measurable Verbs </a:t>
            </a:r>
          </a:p>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Understanding</a:t>
            </a:r>
            <a:endParaRPr lang="en-US" sz="4800" b="1" dirty="0">
              <a:solidFill>
                <a:srgbClr val="FF99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6" name="TextBox 5"/>
          <p:cNvSpPr txBox="1"/>
          <p:nvPr/>
        </p:nvSpPr>
        <p:spPr>
          <a:xfrm>
            <a:off x="2514600" y="2889982"/>
            <a:ext cx="4495800" cy="2246769"/>
          </a:xfrm>
          <a:prstGeom prst="rect">
            <a:avLst/>
          </a:prstGeom>
          <a:noFill/>
        </p:spPr>
        <p:txBody>
          <a:bodyPr wrap="square" numCol="2" rtlCol="0">
            <a:spAutoFit/>
          </a:bodyPr>
          <a:lstStyle/>
          <a:p>
            <a:pPr marL="342900" indent="-342900">
              <a:buFont typeface="Arial" panose="020B0604020202020204" pitchFamily="34" charset="0"/>
              <a:buChar char="•"/>
            </a:pPr>
            <a:r>
              <a:rPr lang="en-US" sz="2800" b="1" dirty="0">
                <a:solidFill>
                  <a:schemeClr val="tx2"/>
                </a:solidFill>
              </a:rPr>
              <a:t>Restate</a:t>
            </a:r>
          </a:p>
          <a:p>
            <a:pPr marL="342900" indent="-342900">
              <a:buFont typeface="Arial" panose="020B0604020202020204" pitchFamily="34" charset="0"/>
              <a:buChar char="•"/>
            </a:pPr>
            <a:r>
              <a:rPr lang="en-US" sz="2800" b="1" dirty="0" smtClean="0">
                <a:solidFill>
                  <a:schemeClr val="tx2"/>
                </a:solidFill>
              </a:rPr>
              <a:t>Discuss</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Describe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Identify</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Locate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Report</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Explain</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Express</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Recognize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Review</a:t>
            </a:r>
            <a:endParaRPr lang="en-US" sz="2000" b="1" dirty="0">
              <a:solidFill>
                <a:schemeClr val="tx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240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5488" y="1430055"/>
            <a:ext cx="8153400" cy="1569660"/>
          </a:xfrm>
          <a:prstGeom prst="rect">
            <a:avLst/>
          </a:prstGeom>
          <a:noFill/>
        </p:spPr>
        <p:txBody>
          <a:bodyPr wrap="square" rtlCol="0">
            <a:spAutoFit/>
          </a:bodyPr>
          <a:lstStyle/>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Measurable Verbs </a:t>
            </a:r>
          </a:p>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Applying</a:t>
            </a:r>
            <a:endParaRPr lang="en-US" sz="4800" b="1" dirty="0">
              <a:solidFill>
                <a:srgbClr val="FF99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6" name="TextBox 5"/>
          <p:cNvSpPr txBox="1"/>
          <p:nvPr/>
        </p:nvSpPr>
        <p:spPr>
          <a:xfrm>
            <a:off x="2438400" y="2889981"/>
            <a:ext cx="4800600" cy="3108543"/>
          </a:xfrm>
          <a:prstGeom prst="rect">
            <a:avLst/>
          </a:prstGeom>
          <a:noFill/>
        </p:spPr>
        <p:txBody>
          <a:bodyPr wrap="square" numCol="2" rtlCol="0">
            <a:spAutoFit/>
          </a:bodyPr>
          <a:lstStyle/>
          <a:p>
            <a:pPr marL="342900" indent="-342900">
              <a:buFont typeface="Arial" panose="020B0604020202020204" pitchFamily="34" charset="0"/>
              <a:buChar char="•"/>
            </a:pPr>
            <a:r>
              <a:rPr lang="en-US" sz="2800" b="1" dirty="0">
                <a:solidFill>
                  <a:schemeClr val="tx2"/>
                </a:solidFill>
              </a:rPr>
              <a:t>Translate</a:t>
            </a:r>
          </a:p>
          <a:p>
            <a:pPr marL="342900" indent="-342900">
              <a:buFont typeface="Arial" panose="020B0604020202020204" pitchFamily="34" charset="0"/>
              <a:buChar char="•"/>
            </a:pPr>
            <a:r>
              <a:rPr lang="en-US" sz="2800" b="1" dirty="0" smtClean="0">
                <a:solidFill>
                  <a:schemeClr val="tx2"/>
                </a:solidFill>
              </a:rPr>
              <a:t>Interpret</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Apply</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Practice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Illustrate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Operate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Demonstrate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Dramatize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Sketch</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Employ</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Schedule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Use</a:t>
            </a:r>
            <a:endParaRPr lang="en-US" sz="2000" b="1" dirty="0">
              <a:solidFill>
                <a:schemeClr val="tx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398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5488" y="1430055"/>
            <a:ext cx="8153400" cy="1569660"/>
          </a:xfrm>
          <a:prstGeom prst="rect">
            <a:avLst/>
          </a:prstGeom>
          <a:noFill/>
        </p:spPr>
        <p:txBody>
          <a:bodyPr wrap="square" rtlCol="0">
            <a:spAutoFit/>
          </a:bodyPr>
          <a:lstStyle/>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Measurable Verbs </a:t>
            </a:r>
          </a:p>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Analyzing</a:t>
            </a:r>
            <a:endParaRPr lang="en-US" sz="4800" b="1" dirty="0">
              <a:solidFill>
                <a:srgbClr val="FF99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6" name="TextBox 5"/>
          <p:cNvSpPr txBox="1"/>
          <p:nvPr/>
        </p:nvSpPr>
        <p:spPr>
          <a:xfrm>
            <a:off x="2438400" y="2889981"/>
            <a:ext cx="4800600" cy="3108543"/>
          </a:xfrm>
          <a:prstGeom prst="rect">
            <a:avLst/>
          </a:prstGeom>
          <a:noFill/>
        </p:spPr>
        <p:txBody>
          <a:bodyPr wrap="square" numCol="2" rtlCol="0">
            <a:spAutoFit/>
          </a:bodyPr>
          <a:lstStyle/>
          <a:p>
            <a:pPr marL="342900" indent="-342900">
              <a:buFont typeface="Arial" panose="020B0604020202020204" pitchFamily="34" charset="0"/>
              <a:buChar char="•"/>
            </a:pPr>
            <a:r>
              <a:rPr lang="en-US" sz="2800" b="1" dirty="0">
                <a:solidFill>
                  <a:schemeClr val="tx2"/>
                </a:solidFill>
              </a:rPr>
              <a:t>Distinguish</a:t>
            </a:r>
          </a:p>
          <a:p>
            <a:pPr marL="342900" indent="-342900">
              <a:buFont typeface="Arial" panose="020B0604020202020204" pitchFamily="34" charset="0"/>
              <a:buChar char="•"/>
            </a:pPr>
            <a:r>
              <a:rPr lang="en-US" sz="2800" b="1" dirty="0" smtClean="0">
                <a:solidFill>
                  <a:schemeClr val="tx2"/>
                </a:solidFill>
              </a:rPr>
              <a:t>Differentiate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Appraise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Analyze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Calculate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Criticize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Compare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Contrast</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Examine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Test</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Relate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Experiment</a:t>
            </a:r>
            <a:endParaRPr lang="en-US" sz="2000" b="1" dirty="0">
              <a:solidFill>
                <a:schemeClr val="tx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126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5488" y="1430055"/>
            <a:ext cx="8153400" cy="1569660"/>
          </a:xfrm>
          <a:prstGeom prst="rect">
            <a:avLst/>
          </a:prstGeom>
          <a:noFill/>
        </p:spPr>
        <p:txBody>
          <a:bodyPr wrap="square" rtlCol="0">
            <a:spAutoFit/>
          </a:bodyPr>
          <a:lstStyle/>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Measurable Verbs </a:t>
            </a:r>
          </a:p>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Evaluating</a:t>
            </a:r>
            <a:endParaRPr lang="en-US" sz="4800" b="1" dirty="0">
              <a:solidFill>
                <a:srgbClr val="FF99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6" name="TextBox 5"/>
          <p:cNvSpPr txBox="1"/>
          <p:nvPr/>
        </p:nvSpPr>
        <p:spPr>
          <a:xfrm>
            <a:off x="2438400" y="2889981"/>
            <a:ext cx="4800600" cy="3108543"/>
          </a:xfrm>
          <a:prstGeom prst="rect">
            <a:avLst/>
          </a:prstGeom>
          <a:noFill/>
        </p:spPr>
        <p:txBody>
          <a:bodyPr wrap="square" numCol="2" rtlCol="0">
            <a:spAutoFit/>
          </a:bodyPr>
          <a:lstStyle/>
          <a:p>
            <a:pPr marL="342900" indent="-342900">
              <a:buFont typeface="Arial" panose="020B0604020202020204" pitchFamily="34" charset="0"/>
              <a:buChar char="•"/>
            </a:pPr>
            <a:r>
              <a:rPr lang="en-US" sz="2800" b="1" dirty="0">
                <a:solidFill>
                  <a:schemeClr val="tx2"/>
                </a:solidFill>
              </a:rPr>
              <a:t>Judge</a:t>
            </a:r>
          </a:p>
          <a:p>
            <a:pPr marL="342900" indent="-342900">
              <a:buFont typeface="Arial" panose="020B0604020202020204" pitchFamily="34" charset="0"/>
              <a:buChar char="•"/>
            </a:pPr>
            <a:r>
              <a:rPr lang="en-US" sz="2800" b="1" dirty="0" smtClean="0">
                <a:solidFill>
                  <a:schemeClr val="tx2"/>
                </a:solidFill>
              </a:rPr>
              <a:t>Appraise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Evaluate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Revise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Score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Select</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Measure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Value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Estimate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Choose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Compute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Assess</a:t>
            </a:r>
            <a:endParaRPr lang="en-US" sz="2000" b="1" dirty="0">
              <a:solidFill>
                <a:schemeClr val="tx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516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5488" y="1430055"/>
            <a:ext cx="8153400" cy="1569660"/>
          </a:xfrm>
          <a:prstGeom prst="rect">
            <a:avLst/>
          </a:prstGeom>
          <a:noFill/>
        </p:spPr>
        <p:txBody>
          <a:bodyPr wrap="square" rtlCol="0">
            <a:spAutoFit/>
          </a:bodyPr>
          <a:lstStyle/>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Measurable Verbs </a:t>
            </a:r>
          </a:p>
          <a:p>
            <a:pPr algn="ctr"/>
            <a:r>
              <a:rPr lang="en-US" sz="4800" b="1" dirty="0" smtClean="0">
                <a:solidFill>
                  <a:srgbClr val="FF9900"/>
                </a:solidFill>
                <a:effectLst>
                  <a:outerShdw blurRad="38100" dist="38100" dir="2700000" algn="tl">
                    <a:srgbClr val="000000">
                      <a:alpha val="43137"/>
                    </a:srgbClr>
                  </a:outerShdw>
                  <a:reflection blurRad="6350" stA="55000" endA="300" endPos="45500" dir="5400000" sy="-100000" algn="bl" rotWithShape="0"/>
                </a:effectLst>
              </a:rPr>
              <a:t>Creating</a:t>
            </a:r>
            <a:endParaRPr lang="en-US" sz="4800" b="1" dirty="0">
              <a:solidFill>
                <a:srgbClr val="FF99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6" name="TextBox 5"/>
          <p:cNvSpPr txBox="1"/>
          <p:nvPr/>
        </p:nvSpPr>
        <p:spPr>
          <a:xfrm>
            <a:off x="2438400" y="2889981"/>
            <a:ext cx="4800600" cy="3108543"/>
          </a:xfrm>
          <a:prstGeom prst="rect">
            <a:avLst/>
          </a:prstGeom>
          <a:noFill/>
        </p:spPr>
        <p:txBody>
          <a:bodyPr wrap="square" numCol="2" rtlCol="0">
            <a:spAutoFit/>
          </a:bodyPr>
          <a:lstStyle/>
          <a:p>
            <a:pPr marL="342900" indent="-342900">
              <a:buFont typeface="Arial" panose="020B0604020202020204" pitchFamily="34" charset="0"/>
              <a:buChar char="•"/>
            </a:pPr>
            <a:r>
              <a:rPr lang="en-US" sz="2800" b="1" dirty="0">
                <a:solidFill>
                  <a:schemeClr val="tx2"/>
                </a:solidFill>
              </a:rPr>
              <a:t>Compose</a:t>
            </a:r>
          </a:p>
          <a:p>
            <a:pPr marL="342900" indent="-342900">
              <a:buFont typeface="Arial" panose="020B0604020202020204" pitchFamily="34" charset="0"/>
              <a:buChar char="•"/>
            </a:pPr>
            <a:r>
              <a:rPr lang="en-US" sz="2800" b="1" dirty="0" smtClean="0">
                <a:solidFill>
                  <a:schemeClr val="tx2"/>
                </a:solidFill>
              </a:rPr>
              <a:t>Plan</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Propose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Design</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Assemble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Create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Prepare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Formulate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Organize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Manage</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Construct</a:t>
            </a:r>
            <a:endParaRPr lang="en-US" sz="2800" b="1" dirty="0">
              <a:solidFill>
                <a:schemeClr val="tx2"/>
              </a:solidFill>
            </a:endParaRPr>
          </a:p>
          <a:p>
            <a:pPr marL="342900" indent="-342900">
              <a:buFont typeface="Arial" panose="020B0604020202020204" pitchFamily="34" charset="0"/>
              <a:buChar char="•"/>
            </a:pPr>
            <a:r>
              <a:rPr lang="en-US" sz="2800" b="1" dirty="0" smtClean="0">
                <a:solidFill>
                  <a:schemeClr val="tx2"/>
                </a:solidFill>
              </a:rPr>
              <a:t>Set-up</a:t>
            </a:r>
            <a:endParaRPr lang="en-US" sz="2000" b="1" dirty="0">
              <a:solidFill>
                <a:schemeClr val="tx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11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381000"/>
            <a:ext cx="7674355"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b="1" kern="0" dirty="0" smtClean="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Exercise: Operationalize the Goals</a:t>
            </a:r>
            <a:endParaRPr lang="en-US" sz="3600" b="1" kern="0" dirty="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457200" y="1447800"/>
            <a:ext cx="8153400" cy="51816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lnSpc>
                <a:spcPct val="150000"/>
              </a:lnSpc>
              <a:buFont typeface="+mj-lt"/>
              <a:buAutoNum type="arabicPeriod"/>
            </a:pPr>
            <a:r>
              <a:rPr lang="en-US" sz="2000" kern="0" dirty="0" smtClean="0">
                <a:solidFill>
                  <a:srgbClr val="FF9900"/>
                </a:solidFill>
                <a:latin typeface="Calibri" panose="020F0502020204030204" pitchFamily="34" charset="0"/>
              </a:rPr>
              <a:t>Communications:</a:t>
            </a:r>
          </a:p>
          <a:p>
            <a:pPr lvl="1">
              <a:buFont typeface="Arial" panose="020B0604020202020204" pitchFamily="34" charset="0"/>
              <a:buChar char="•"/>
            </a:pPr>
            <a:r>
              <a:rPr lang="en-US" sz="2000" dirty="0" smtClean="0">
                <a:latin typeface="Calibri" panose="020F0502020204030204" pitchFamily="34" charset="0"/>
              </a:rPr>
              <a:t>demonstrate </a:t>
            </a:r>
            <a:r>
              <a:rPr lang="en-US" sz="2000" dirty="0">
                <a:latin typeface="Calibri" panose="020F0502020204030204" pitchFamily="34" charset="0"/>
              </a:rPr>
              <a:t>empirical knowledge of the history, development, and contributions of the communication disciplines</a:t>
            </a:r>
            <a:r>
              <a:rPr lang="en-US" sz="2000" dirty="0" smtClean="0">
                <a:latin typeface="Calibri" panose="020F0502020204030204" pitchFamily="34" charset="0"/>
              </a:rPr>
              <a:t>;.</a:t>
            </a:r>
          </a:p>
          <a:p>
            <a:pPr lvl="1">
              <a:buFont typeface="Arial" panose="020B0604020202020204" pitchFamily="34" charset="0"/>
              <a:buChar char="•"/>
            </a:pPr>
            <a:r>
              <a:rPr lang="en-US" sz="2000" dirty="0" smtClean="0">
                <a:latin typeface="Calibri" panose="020F0502020204030204" pitchFamily="34" charset="0"/>
              </a:rPr>
              <a:t>interpret </a:t>
            </a:r>
            <a:r>
              <a:rPr lang="en-US" sz="2000" dirty="0">
                <a:latin typeface="Calibri" panose="020F0502020204030204" pitchFamily="34" charset="0"/>
              </a:rPr>
              <a:t>communication texts, artifacts, and performances</a:t>
            </a:r>
            <a:endParaRPr lang="en-US" sz="2000" dirty="0" smtClean="0">
              <a:latin typeface="Calibri" panose="020F0502020204030204" pitchFamily="34" charset="0"/>
            </a:endParaRPr>
          </a:p>
        </p:txBody>
      </p:sp>
      <p:sp>
        <p:nvSpPr>
          <p:cNvPr id="11" name="TextBox 10"/>
          <p:cNvSpPr txBox="1"/>
          <p:nvPr/>
        </p:nvSpPr>
        <p:spPr>
          <a:xfrm>
            <a:off x="457200" y="3015496"/>
            <a:ext cx="8334755" cy="1785104"/>
          </a:xfrm>
          <a:prstGeom prst="rect">
            <a:avLst/>
          </a:prstGeom>
          <a:noFill/>
        </p:spPr>
        <p:txBody>
          <a:bodyPr wrap="square" rtlCol="0">
            <a:spAutoFit/>
          </a:bodyPr>
          <a:lstStyle/>
          <a:p>
            <a:pPr marL="457200" indent="-457200">
              <a:lnSpc>
                <a:spcPct val="150000"/>
              </a:lnSpc>
              <a:buFont typeface="+mj-lt"/>
              <a:buAutoNum type="arabicPeriod" startAt="2"/>
            </a:pPr>
            <a:r>
              <a:rPr lang="en-US" sz="2000" kern="0" dirty="0" smtClean="0">
                <a:solidFill>
                  <a:srgbClr val="FF9900"/>
                </a:solidFill>
                <a:latin typeface="Calibri" panose="020F0502020204030204" pitchFamily="34" charset="0"/>
              </a:rPr>
              <a:t>Political Science:</a:t>
            </a:r>
          </a:p>
          <a:p>
            <a:pPr marL="742950" lvl="1" indent="-285750">
              <a:buFont typeface="Arial" panose="020B0604020202020204" pitchFamily="34" charset="0"/>
              <a:buChar char="•"/>
            </a:pPr>
            <a:r>
              <a:rPr lang="en-US" sz="2000" dirty="0">
                <a:latin typeface="Calibri" panose="020F0502020204030204" pitchFamily="34" charset="0"/>
              </a:rPr>
              <a:t>Consider alternative perspectives regarding a political </a:t>
            </a:r>
            <a:r>
              <a:rPr lang="en-US" sz="2000" dirty="0" smtClean="0">
                <a:latin typeface="Calibri" panose="020F0502020204030204" pitchFamily="34" charset="0"/>
              </a:rPr>
              <a:t>question</a:t>
            </a:r>
          </a:p>
          <a:p>
            <a:pPr marL="742950" lvl="1" indent="-285750">
              <a:buFont typeface="Arial" panose="020B0604020202020204" pitchFamily="34" charset="0"/>
              <a:buChar char="•"/>
            </a:pPr>
            <a:r>
              <a:rPr lang="en-US" sz="2000" dirty="0">
                <a:latin typeface="Calibri" panose="020F0502020204030204" pitchFamily="34" charset="0"/>
              </a:rPr>
              <a:t>Develop a greater sense of civic duty to participate in public affairs</a:t>
            </a:r>
            <a:r>
              <a:rPr lang="en-US" sz="2000" dirty="0" smtClean="0">
                <a:latin typeface="Calibri" panose="020F0502020204030204" pitchFamily="34" charset="0"/>
              </a:rPr>
              <a:t>..</a:t>
            </a:r>
          </a:p>
          <a:p>
            <a:pPr marL="742950" lvl="1" indent="-285750">
              <a:buFont typeface="Arial" panose="020B0604020202020204" pitchFamily="34" charset="0"/>
              <a:buChar char="•"/>
            </a:pPr>
            <a:r>
              <a:rPr lang="en-US" sz="2000" dirty="0">
                <a:latin typeface="Calibri" panose="020F0502020204030204" pitchFamily="34" charset="0"/>
              </a:rPr>
              <a:t>Apply a key concept, theory, or method of political science to analyze a political question.</a:t>
            </a:r>
            <a:endParaRPr lang="en-US" sz="2000" dirty="0" smtClean="0">
              <a:latin typeface="Calibri" panose="020F0502020204030204" pitchFamily="34" charset="0"/>
            </a:endParaRPr>
          </a:p>
        </p:txBody>
      </p:sp>
      <p:sp>
        <p:nvSpPr>
          <p:cNvPr id="12" name="TextBox 11"/>
          <p:cNvSpPr txBox="1"/>
          <p:nvPr/>
        </p:nvSpPr>
        <p:spPr>
          <a:xfrm>
            <a:off x="457199" y="4800599"/>
            <a:ext cx="8334755" cy="1477328"/>
          </a:xfrm>
          <a:prstGeom prst="rect">
            <a:avLst/>
          </a:prstGeom>
          <a:noFill/>
        </p:spPr>
        <p:txBody>
          <a:bodyPr wrap="square" rtlCol="0">
            <a:spAutoFit/>
          </a:bodyPr>
          <a:lstStyle/>
          <a:p>
            <a:pPr marL="457200" indent="-457200">
              <a:lnSpc>
                <a:spcPct val="150000"/>
              </a:lnSpc>
              <a:buFont typeface="+mj-lt"/>
              <a:buAutoNum type="arabicPeriod" startAt="3"/>
            </a:pPr>
            <a:r>
              <a:rPr lang="en-US" sz="2000" kern="0" dirty="0" smtClean="0">
                <a:solidFill>
                  <a:srgbClr val="FF9900"/>
                </a:solidFill>
                <a:latin typeface="Calibri" panose="020F0502020204030204" pitchFamily="34" charset="0"/>
              </a:rPr>
              <a:t>History:</a:t>
            </a:r>
          </a:p>
          <a:p>
            <a:pPr marL="742950" lvl="1" indent="-285750">
              <a:buFont typeface="Arial" panose="020B0604020202020204" pitchFamily="34" charset="0"/>
              <a:buChar char="•"/>
            </a:pPr>
            <a:r>
              <a:rPr lang="en-US" sz="2000" dirty="0" smtClean="0">
                <a:latin typeface="Calibri" panose="020F0502020204030204" pitchFamily="34" charset="0"/>
              </a:rPr>
              <a:t>To </a:t>
            </a:r>
            <a:r>
              <a:rPr lang="en-US" sz="2000" dirty="0">
                <a:latin typeface="Calibri" panose="020F0502020204030204" pitchFamily="34" charset="0"/>
              </a:rPr>
              <a:t>explain causality in history or how and why change </a:t>
            </a:r>
            <a:r>
              <a:rPr lang="en-US" sz="2000" dirty="0" smtClean="0">
                <a:latin typeface="Calibri" panose="020F0502020204030204" pitchFamily="34" charset="0"/>
              </a:rPr>
              <a:t>occurs</a:t>
            </a:r>
          </a:p>
          <a:p>
            <a:pPr marL="742950" lvl="1" indent="-285750">
              <a:buFont typeface="Arial" panose="020B0604020202020204" pitchFamily="34" charset="0"/>
              <a:buChar char="•"/>
            </a:pPr>
            <a:r>
              <a:rPr lang="en-US" sz="2000" dirty="0" smtClean="0">
                <a:latin typeface="Calibri" panose="020F0502020204030204" pitchFamily="34" charset="0"/>
              </a:rPr>
              <a:t>To </a:t>
            </a:r>
            <a:r>
              <a:rPr lang="en-US" sz="2000" dirty="0">
                <a:latin typeface="Calibri" panose="020F0502020204030204" pitchFamily="34" charset="0"/>
              </a:rPr>
              <a:t>use primary and secondary evidence in support of observations and claims.</a:t>
            </a:r>
            <a:endParaRPr lang="en-US" sz="2000" dirty="0" smtClean="0">
              <a:latin typeface="Calibri" panose="020F0502020204030204" pitchFamily="34" charset="0"/>
            </a:endParaRPr>
          </a:p>
        </p:txBody>
      </p:sp>
    </p:spTree>
    <p:extLst>
      <p:ext uri="{BB962C8B-B14F-4D97-AF65-F5344CB8AC3E}">
        <p14:creationId xmlns:p14="http://schemas.microsoft.com/office/powerpoint/2010/main" val="3258380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up)">
                                      <p:cBhvr>
                                        <p:cTn id="12" dur="500"/>
                                        <p:tgtEl>
                                          <p:spTgt spid="11">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up)">
                                      <p:cBhvr>
                                        <p:cTn id="15" dur="500"/>
                                        <p:tgtEl>
                                          <p:spTgt spid="11">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wipe(up)">
                                      <p:cBhvr>
                                        <p:cTn id="18" dur="500"/>
                                        <p:tgtEl>
                                          <p:spTgt spid="11">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wipe(up)">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up)">
                                      <p:cBhvr>
                                        <p:cTn id="26" dur="500"/>
                                        <p:tgtEl>
                                          <p:spTgt spid="12">
                                            <p:txEl>
                                              <p:pRg st="0" end="0"/>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wipe(up)">
                                      <p:cBhvr>
                                        <p:cTn id="29"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t>	Curriculum Mapping</a:t>
            </a:r>
            <a:endParaRPr lang="en-US" sz="3600" b="1"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endParaRPr>
          </a:p>
        </p:txBody>
      </p:sp>
      <p:sp>
        <p:nvSpPr>
          <p:cNvPr id="3" name="Content Placeholder 2"/>
          <p:cNvSpPr>
            <a:spLocks noGrp="1"/>
          </p:cNvSpPr>
          <p:nvPr>
            <p:ph idx="1"/>
          </p:nvPr>
        </p:nvSpPr>
        <p:spPr>
          <a:xfrm>
            <a:off x="457200" y="1447800"/>
            <a:ext cx="8077200" cy="5186783"/>
          </a:xfrm>
        </p:spPr>
        <p:txBody>
          <a:bodyPr/>
          <a:lstStyle/>
          <a:p>
            <a:pPr marL="0" indent="0">
              <a:lnSpc>
                <a:spcPct val="150000"/>
              </a:lnSpc>
              <a:buNone/>
            </a:pPr>
            <a:r>
              <a:rPr lang="en-US" sz="2400" b="1" dirty="0" smtClean="0">
                <a:solidFill>
                  <a:srgbClr val="FF9900"/>
                </a:solidFill>
                <a:latin typeface="Calibri" panose="020F0502020204030204" pitchFamily="34" charset="0"/>
              </a:rPr>
              <a:t>What Is it?</a:t>
            </a:r>
          </a:p>
          <a:p>
            <a:pPr>
              <a:lnSpc>
                <a:spcPct val="150000"/>
              </a:lnSpc>
            </a:pPr>
            <a:r>
              <a:rPr lang="en-US" sz="2400" dirty="0" smtClean="0">
                <a:latin typeface="Calibri" panose="020F0502020204030204" pitchFamily="34" charset="0"/>
              </a:rPr>
              <a:t>Curriculum </a:t>
            </a:r>
            <a:r>
              <a:rPr lang="en-US" sz="2400" dirty="0">
                <a:latin typeface="Calibri" panose="020F0502020204030204" pitchFamily="34" charset="0"/>
              </a:rPr>
              <a:t>mapping is a process that helps teachers keep track of what has actually been taught throughout an entire </a:t>
            </a:r>
            <a:r>
              <a:rPr lang="en-US" sz="2400" dirty="0" smtClean="0">
                <a:latin typeface="Calibri" panose="020F0502020204030204" pitchFamily="34" charset="0"/>
              </a:rPr>
              <a:t>year</a:t>
            </a:r>
          </a:p>
          <a:p>
            <a:pPr>
              <a:lnSpc>
                <a:spcPct val="150000"/>
              </a:lnSpc>
            </a:pPr>
            <a:r>
              <a:rPr lang="en-US" altLang="en-US" sz="2400" dirty="0">
                <a:latin typeface="Calibri" panose="020F0502020204030204" pitchFamily="34" charset="0"/>
              </a:rPr>
              <a:t>A Curriculum Map is an outline of the  implemented </a:t>
            </a:r>
            <a:r>
              <a:rPr lang="en-US" altLang="en-US" sz="2400" dirty="0" smtClean="0">
                <a:latin typeface="Calibri" panose="020F0502020204030204" pitchFamily="34" charset="0"/>
              </a:rPr>
              <a:t>curriculum</a:t>
            </a:r>
          </a:p>
          <a:p>
            <a:pPr>
              <a:lnSpc>
                <a:spcPct val="150000"/>
              </a:lnSpc>
            </a:pPr>
            <a:r>
              <a:rPr lang="en-US" altLang="en-US" sz="2400" dirty="0" smtClean="0">
                <a:latin typeface="Calibri" panose="020F0502020204030204" pitchFamily="34" charset="0"/>
              </a:rPr>
              <a:t>More specifically, it is typically a table that shows how  each course aligns with the learning goals and objective set by the department. </a:t>
            </a:r>
          </a:p>
          <a:p>
            <a:pPr marL="0" indent="0">
              <a:lnSpc>
                <a:spcPct val="150000"/>
              </a:lnSpc>
              <a:buNone/>
            </a:pPr>
            <a:endParaRPr lang="en-US" altLang="en-US" sz="2400" b="1" dirty="0">
              <a:solidFill>
                <a:srgbClr val="FFC000"/>
              </a:solidFill>
              <a:latin typeface="Calibri" panose="020F0502020204030204" pitchFamily="34" charset="0"/>
            </a:endParaRPr>
          </a:p>
          <a:p>
            <a:pPr>
              <a:lnSpc>
                <a:spcPct val="150000"/>
              </a:lnSpc>
            </a:pPr>
            <a:endParaRPr lang="en-US" sz="2400" b="1" dirty="0">
              <a:latin typeface="Calibri" panose="020F0502020204030204" pitchFamily="34" charset="0"/>
            </a:endParaRPr>
          </a:p>
          <a:p>
            <a:pPr marL="0" indent="0">
              <a:lnSpc>
                <a:spcPct val="150000"/>
              </a:lnSpc>
              <a:buNone/>
            </a:pPr>
            <a:endParaRPr lang="en-US" sz="2400" b="1" dirty="0">
              <a:solidFill>
                <a:srgbClr val="FF9900"/>
              </a:solidFill>
              <a:latin typeface="Calibri" panose="020F050202020403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8338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77" y="304800"/>
            <a:ext cx="6629400" cy="868362"/>
          </a:xfrm>
        </p:spPr>
        <p:txBody>
          <a:bodyPr/>
          <a:lstStyle/>
          <a:p>
            <a:pPr algn="ctr"/>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t>	The Seven Phases of Curriculum Mapping</a:t>
            </a:r>
            <a:endParaRPr lang="en-US" sz="3600" b="1"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820541903"/>
              </p:ext>
            </p:extLst>
          </p:nvPr>
        </p:nvGraphicFramePr>
        <p:xfrm>
          <a:off x="152400" y="1342874"/>
          <a:ext cx="8791955"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19011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77" y="228600"/>
            <a:ext cx="6629400" cy="868362"/>
          </a:xfrm>
        </p:spPr>
        <p:txBody>
          <a:bodyPr/>
          <a:lstStyle/>
          <a:p>
            <a:pPr algn="ctr"/>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t>	Phase 1 of Curriculum Mapping</a:t>
            </a:r>
            <a:endParaRPr lang="en-US" sz="3600" b="1"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975387162"/>
              </p:ext>
            </p:extLst>
          </p:nvPr>
        </p:nvGraphicFramePr>
        <p:xfrm>
          <a:off x="0" y="1371600"/>
          <a:ext cx="9144000" cy="16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209800" y="3156708"/>
            <a:ext cx="4953000"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alibri" panose="020F0502020204030204" pitchFamily="34" charset="0"/>
              </a:rPr>
              <a:t>Each instructor should keep track of what they actually teach, when, and how during a course. </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The level of granularity should be dictated by the learning goals/objectives.</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They should do so in a way that makes it easy for other people to understand .  </a:t>
            </a: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endParaRPr>
          </a:p>
        </p:txBody>
      </p:sp>
    </p:spTree>
    <p:extLst>
      <p:ext uri="{BB962C8B-B14F-4D97-AF65-F5344CB8AC3E}">
        <p14:creationId xmlns:p14="http://schemas.microsoft.com/office/powerpoint/2010/main" val="2648485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r>
              <a:rPr lang="en-US" sz="3200" b="1"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r>
              <a:rPr lang="en-US" sz="3200" b="1"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r>
              <a:rPr lang="en-US" sz="3600" b="1" dirty="0" smtClean="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rPr>
              <a:t>Introduction</a:t>
            </a:r>
            <a:endParaRPr lang="en-US" sz="3600" b="1" dirty="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419100" y="3429000"/>
            <a:ext cx="8229600" cy="1904999"/>
          </a:xfrm>
        </p:spPr>
        <p:txBody>
          <a:bodyPr/>
          <a:lstStyle/>
          <a:p>
            <a:pPr algn="ctr">
              <a:buFontTx/>
              <a:buNone/>
            </a:pPr>
            <a:r>
              <a:rPr lang="en-US" altLang="en-US" sz="2400" i="1" dirty="0" smtClean="0"/>
              <a:t>“</a:t>
            </a:r>
            <a:r>
              <a:rPr lang="en-US" altLang="en-US" sz="2400" i="1" dirty="0">
                <a:solidFill>
                  <a:srgbClr val="FFC000"/>
                </a:solidFill>
              </a:rPr>
              <a:t>College standards are becoming diluted and there is a fuzziness about what faculty teach and what is expected from students.</a:t>
            </a:r>
            <a:r>
              <a:rPr lang="en-US" altLang="en-US" sz="2400" i="1" dirty="0"/>
              <a:t>”</a:t>
            </a:r>
          </a:p>
          <a:p>
            <a:pPr algn="r">
              <a:buFontTx/>
              <a:buNone/>
            </a:pPr>
            <a:r>
              <a:rPr lang="en-US" altLang="en-US" sz="1600" dirty="0"/>
              <a:t>(Miller &amp; </a:t>
            </a:r>
            <a:r>
              <a:rPr lang="en-US" altLang="en-US" sz="1600" dirty="0" err="1"/>
              <a:t>Malandra</a:t>
            </a:r>
            <a:r>
              <a:rPr lang="en-US" altLang="en-US" sz="1600" dirty="0"/>
              <a:t>, 2006, p. 3/</a:t>
            </a:r>
          </a:p>
          <a:p>
            <a:pPr algn="r">
              <a:buFontTx/>
              <a:buNone/>
            </a:pPr>
            <a:r>
              <a:rPr lang="en-US" altLang="en-US" sz="1600" dirty="0"/>
              <a:t>Commission on the Future of Higher Education)</a:t>
            </a:r>
          </a:p>
          <a:p>
            <a:pPr marL="457200" lvl="1" indent="0">
              <a:lnSpc>
                <a:spcPct val="150000"/>
              </a:lnSpc>
              <a:buNone/>
            </a:pPr>
            <a:endParaRPr lang="en-US" sz="2000" dirty="0">
              <a:latin typeface="Calibri" panose="020F050202020403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2043668"/>
            <a:ext cx="5410200" cy="830997"/>
          </a:xfrm>
          <a:prstGeom prst="rect">
            <a:avLst/>
          </a:prstGeom>
          <a:noFill/>
        </p:spPr>
        <p:txBody>
          <a:bodyPr wrap="square" rtlCol="0">
            <a:spAutoFit/>
          </a:bodyPr>
          <a:lstStyle/>
          <a:p>
            <a:pPr algn="ctr"/>
            <a:r>
              <a:rPr lang="en-US" sz="2400" b="1" dirty="0" smtClean="0"/>
              <a:t>Why Have Learning Goals, Objectives and Curriculum Maps? </a:t>
            </a:r>
            <a:endParaRPr lang="en-US" sz="2400" b="1" dirty="0"/>
          </a:p>
        </p:txBody>
      </p:sp>
    </p:spTree>
    <p:extLst>
      <p:ext uri="{BB962C8B-B14F-4D97-AF65-F5344CB8AC3E}">
        <p14:creationId xmlns:p14="http://schemas.microsoft.com/office/powerpoint/2010/main" val="437360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52400" y="190500"/>
          <a:ext cx="8839200" cy="6477000"/>
        </p:xfrm>
        <a:graphic>
          <a:graphicData uri="http://schemas.openxmlformats.org/presentationml/2006/ole">
            <mc:AlternateContent xmlns:mc="http://schemas.openxmlformats.org/markup-compatibility/2006">
              <mc:Choice xmlns:v="urn:schemas-microsoft-com:vml" Requires="v">
                <p:oleObj spid="_x0000_s12306" name="Document" r:id="rId4" imgW="9481820" imgH="6946900" progId="Word.Document.8">
                  <p:embed/>
                </p:oleObj>
              </mc:Choice>
              <mc:Fallback>
                <p:oleObj name="Document" r:id="rId4" imgW="9481820" imgH="6946900" progId="Word.Document.8">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0500"/>
                        <a:ext cx="8839200" cy="647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965944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77" y="228600"/>
            <a:ext cx="6629400" cy="868362"/>
          </a:xfrm>
        </p:spPr>
        <p:txBody>
          <a:bodyPr/>
          <a:lstStyle/>
          <a:p>
            <a:pPr algn="ctr"/>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t>	Phase 2 of Curriculum Mapping</a:t>
            </a:r>
            <a:endParaRPr lang="en-US" sz="3600" b="1"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033334957"/>
              </p:ext>
            </p:extLst>
          </p:nvPr>
        </p:nvGraphicFramePr>
        <p:xfrm>
          <a:off x="0" y="1371600"/>
          <a:ext cx="9144000" cy="16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196548" y="3156708"/>
            <a:ext cx="4953000"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alibri" panose="020F0502020204030204" pitchFamily="34" charset="0"/>
              </a:rPr>
              <a:t>Each instructor individually reviews all the other instructors data. </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Look for gaps or repetition.  </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Look for what works.</a:t>
            </a: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endParaRPr>
          </a:p>
        </p:txBody>
      </p:sp>
    </p:spTree>
    <p:extLst>
      <p:ext uri="{BB962C8B-B14F-4D97-AF65-F5344CB8AC3E}">
        <p14:creationId xmlns:p14="http://schemas.microsoft.com/office/powerpoint/2010/main" val="1797603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77" y="228600"/>
            <a:ext cx="6629400" cy="868362"/>
          </a:xfrm>
        </p:spPr>
        <p:txBody>
          <a:bodyPr/>
          <a:lstStyle/>
          <a:p>
            <a:pPr algn="ctr"/>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t>	Phase 3 of Curriculum Mapping</a:t>
            </a:r>
            <a:endParaRPr lang="en-US" sz="3600" b="1"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05701260"/>
              </p:ext>
            </p:extLst>
          </p:nvPr>
        </p:nvGraphicFramePr>
        <p:xfrm>
          <a:off x="0" y="1371600"/>
          <a:ext cx="9144000" cy="16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196548" y="3156708"/>
            <a:ext cx="4953000"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alibri" panose="020F0502020204030204" pitchFamily="34" charset="0"/>
              </a:rPr>
              <a:t>Ideally groups of people that don’t typically work closely together.</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Each instructor can share their observations from the individual review.</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Come to an agreement on present gaps or repetitions, as well as successful strategies.</a:t>
            </a: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endParaRPr>
          </a:p>
        </p:txBody>
      </p:sp>
    </p:spTree>
    <p:extLst>
      <p:ext uri="{BB962C8B-B14F-4D97-AF65-F5344CB8AC3E}">
        <p14:creationId xmlns:p14="http://schemas.microsoft.com/office/powerpoint/2010/main" val="4116833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77" y="228600"/>
            <a:ext cx="6629400" cy="868362"/>
          </a:xfrm>
        </p:spPr>
        <p:txBody>
          <a:bodyPr/>
          <a:lstStyle/>
          <a:p>
            <a:pPr algn="ctr"/>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t>	Phase 4 of Curriculum Mapping</a:t>
            </a:r>
            <a:endParaRPr lang="en-US" sz="3600" b="1"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393472196"/>
              </p:ext>
            </p:extLst>
          </p:nvPr>
        </p:nvGraphicFramePr>
        <p:xfrm>
          <a:off x="0" y="1371600"/>
          <a:ext cx="9144000" cy="16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196548" y="3156708"/>
            <a:ext cx="4953000"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alibri" panose="020F0502020204030204" pitchFamily="34" charset="0"/>
              </a:rPr>
              <a:t>All staff attend the review.</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Look for patterns. </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Transition from review mode to making decisions. </a:t>
            </a: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endParaRPr>
          </a:p>
        </p:txBody>
      </p:sp>
    </p:spTree>
    <p:extLst>
      <p:ext uri="{BB962C8B-B14F-4D97-AF65-F5344CB8AC3E}">
        <p14:creationId xmlns:p14="http://schemas.microsoft.com/office/powerpoint/2010/main" val="2746823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77" y="228600"/>
            <a:ext cx="6629400" cy="868362"/>
          </a:xfrm>
        </p:spPr>
        <p:txBody>
          <a:bodyPr/>
          <a:lstStyle/>
          <a:p>
            <a:pPr algn="ctr"/>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t>	Phase 5 of Curriculum Mapping</a:t>
            </a:r>
            <a:endParaRPr lang="en-US" sz="3600" b="1"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4265934651"/>
              </p:ext>
            </p:extLst>
          </p:nvPr>
        </p:nvGraphicFramePr>
        <p:xfrm>
          <a:off x="0" y="1371600"/>
          <a:ext cx="9144000" cy="16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196548" y="3156708"/>
            <a:ext cx="4953000"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alibri" panose="020F0502020204030204" pitchFamily="34" charset="0"/>
              </a:rPr>
              <a:t>Decide what immediate steps the department is going to take to improve .</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These should be steps that can be taken without major changes or further study.</a:t>
            </a:r>
          </a:p>
          <a:p>
            <a:pPr marL="285750" indent="-285750">
              <a:buFont typeface="Arial" panose="020B0604020202020204" pitchFamily="34" charset="0"/>
              <a:buChar char="•"/>
            </a:pPr>
            <a:endParaRPr lang="en-US" sz="2000" b="1" dirty="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Should be easy, i.e. change or drop a learning objective. </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endParaRPr>
          </a:p>
        </p:txBody>
      </p:sp>
    </p:spTree>
    <p:extLst>
      <p:ext uri="{BB962C8B-B14F-4D97-AF65-F5344CB8AC3E}">
        <p14:creationId xmlns:p14="http://schemas.microsoft.com/office/powerpoint/2010/main" val="850616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77" y="228600"/>
            <a:ext cx="6629400" cy="868362"/>
          </a:xfrm>
        </p:spPr>
        <p:txBody>
          <a:bodyPr/>
          <a:lstStyle/>
          <a:p>
            <a:pPr algn="ctr"/>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t>	Phase 6 of Curriculum Mapping</a:t>
            </a:r>
            <a:endParaRPr lang="en-US" sz="3600" b="1"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911359604"/>
              </p:ext>
            </p:extLst>
          </p:nvPr>
        </p:nvGraphicFramePr>
        <p:xfrm>
          <a:off x="0" y="1371600"/>
          <a:ext cx="9144000" cy="16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196548" y="3156708"/>
            <a:ext cx="4953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alibri" panose="020F0502020204030204" pitchFamily="34" charset="0"/>
              </a:rPr>
              <a:t>Decide what long term actions the Department will pursue. </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These steps might require extensive structural changes  or major course revisions.</a:t>
            </a:r>
          </a:p>
          <a:p>
            <a:pPr marL="285750" indent="-285750">
              <a:buFont typeface="Arial" panose="020B0604020202020204" pitchFamily="34" charset="0"/>
              <a:buChar char="•"/>
            </a:pPr>
            <a:endParaRPr lang="en-US" sz="2000" b="1" dirty="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Might not be so easy, but can be worked on slowly. </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endParaRPr lang="en-US" sz="2000" dirty="0">
              <a:latin typeface="Calibri" panose="020F0502020204030204" pitchFamily="34" charset="0"/>
            </a:endParaRPr>
          </a:p>
        </p:txBody>
      </p:sp>
    </p:spTree>
    <p:extLst>
      <p:ext uri="{BB962C8B-B14F-4D97-AF65-F5344CB8AC3E}">
        <p14:creationId xmlns:p14="http://schemas.microsoft.com/office/powerpoint/2010/main" val="104432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77" y="228600"/>
            <a:ext cx="6629400" cy="868362"/>
          </a:xfrm>
        </p:spPr>
        <p:txBody>
          <a:bodyPr/>
          <a:lstStyle/>
          <a:p>
            <a:pPr algn="ctr"/>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t>	Phase 7 of Curriculum Mapping</a:t>
            </a:r>
            <a:endParaRPr lang="en-US" sz="3600" b="1"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086888226"/>
              </p:ext>
            </p:extLst>
          </p:nvPr>
        </p:nvGraphicFramePr>
        <p:xfrm>
          <a:off x="0" y="1371600"/>
          <a:ext cx="9144000" cy="16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196548" y="3156708"/>
            <a:ext cx="4953000"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alibri" panose="020F0502020204030204" pitchFamily="34" charset="0"/>
              </a:rPr>
              <a:t>Curriculum Mapping should be dynamic.</a:t>
            </a:r>
          </a:p>
          <a:p>
            <a:pPr marL="285750" indent="-285750">
              <a:buFont typeface="Arial" panose="020B0604020202020204" pitchFamily="34" charset="0"/>
              <a:buChar char="•"/>
            </a:pPr>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a:latin typeface="Calibri" panose="020F0502020204030204" pitchFamily="34" charset="0"/>
              </a:rPr>
              <a:t>Keep maps current.</a:t>
            </a:r>
          </a:p>
          <a:p>
            <a:endParaRPr lang="en-US" sz="2000" b="1" dirty="0" smtClean="0">
              <a:latin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rPr>
              <a:t>Review the process as well as the results, continue to try to find ways to improve both. </a:t>
            </a:r>
          </a:p>
          <a:p>
            <a:endParaRPr lang="en-US" sz="2000" b="1" dirty="0" smtClean="0">
              <a:latin typeface="Calibri" panose="020F0502020204030204" pitchFamily="34" charset="0"/>
            </a:endParaRPr>
          </a:p>
        </p:txBody>
      </p:sp>
    </p:spTree>
    <p:extLst>
      <p:ext uri="{BB962C8B-B14F-4D97-AF65-F5344CB8AC3E}">
        <p14:creationId xmlns:p14="http://schemas.microsoft.com/office/powerpoint/2010/main" val="4108079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629400" cy="868362"/>
          </a:xfrm>
        </p:spPr>
        <p:txBody>
          <a:bodyPr/>
          <a:lstStyle/>
          <a:p>
            <a:pPr algn="ctr"/>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t>How To Write A Good </a:t>
            </a:r>
            <a:b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br>
            <a:r>
              <a:rPr lang="en-US" sz="32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rPr>
              <a:t>Curriculum Map</a:t>
            </a:r>
            <a:endParaRPr lang="en-US" sz="3600" b="1"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endParaRPr>
          </a:p>
        </p:txBody>
      </p:sp>
      <p:sp>
        <p:nvSpPr>
          <p:cNvPr id="3" name="Content Placeholder 2"/>
          <p:cNvSpPr>
            <a:spLocks noGrp="1"/>
          </p:cNvSpPr>
          <p:nvPr>
            <p:ph idx="1"/>
          </p:nvPr>
        </p:nvSpPr>
        <p:spPr>
          <a:xfrm>
            <a:off x="457200" y="1447800"/>
            <a:ext cx="8077200" cy="5186783"/>
          </a:xfrm>
        </p:spPr>
        <p:txBody>
          <a:bodyPr/>
          <a:lstStyle/>
          <a:p>
            <a:pPr>
              <a:buFont typeface="Arial" panose="020B0604020202020204" pitchFamily="34" charset="0"/>
              <a:buChar char="•"/>
            </a:pPr>
            <a:endParaRPr lang="en-US" sz="2400" dirty="0" smtClean="0">
              <a:latin typeface="Calibri" panose="020F0502020204030204" pitchFamily="34" charset="0"/>
            </a:endParaRPr>
          </a:p>
          <a:p>
            <a:pPr marL="457200" indent="-457200">
              <a:buFont typeface="+mj-lt"/>
              <a:buAutoNum type="arabicPeriod"/>
            </a:pPr>
            <a:r>
              <a:rPr lang="en-US" sz="2400" dirty="0" smtClean="0">
                <a:latin typeface="Calibri" panose="020F0502020204030204" pitchFamily="34" charset="0"/>
              </a:rPr>
              <a:t>Identify </a:t>
            </a:r>
            <a:r>
              <a:rPr lang="en-US" sz="2400" dirty="0">
                <a:latin typeface="Calibri" panose="020F0502020204030204" pitchFamily="34" charset="0"/>
              </a:rPr>
              <a:t>the opportunities where key outcomes are introduced, practiced, and reinforced as students progress through their </a:t>
            </a:r>
            <a:r>
              <a:rPr lang="en-US" sz="2400" dirty="0" smtClean="0">
                <a:latin typeface="Calibri" panose="020F0502020204030204" pitchFamily="34" charset="0"/>
              </a:rPr>
              <a:t>program.</a:t>
            </a:r>
          </a:p>
          <a:p>
            <a:pPr marL="457200" indent="-457200">
              <a:buFont typeface="+mj-lt"/>
              <a:buAutoNum type="arabicPeriod"/>
            </a:pPr>
            <a:endParaRPr lang="en-US" sz="2400" dirty="0" smtClean="0">
              <a:latin typeface="Calibri" panose="020F0502020204030204" pitchFamily="34" charset="0"/>
            </a:endParaRPr>
          </a:p>
          <a:p>
            <a:pPr marL="457200" indent="-457200">
              <a:buFont typeface="+mj-lt"/>
              <a:buAutoNum type="arabicPeriod"/>
            </a:pPr>
            <a:r>
              <a:rPr lang="en-US" sz="2400" kern="1200" dirty="0" smtClean="0">
                <a:latin typeface="Calibri" panose="020F0502020204030204" pitchFamily="34" charset="0"/>
              </a:rPr>
              <a:t>Delineate </a:t>
            </a:r>
            <a:r>
              <a:rPr lang="en-US" sz="2400" kern="1200" dirty="0">
                <a:latin typeface="Calibri" panose="020F0502020204030204" pitchFamily="34" charset="0"/>
              </a:rPr>
              <a:t>the course(s) in which each program goal is </a:t>
            </a:r>
            <a:r>
              <a:rPr lang="en-US" sz="2400" kern="1200" dirty="0" smtClean="0">
                <a:latin typeface="Calibri" panose="020F0502020204030204" pitchFamily="34" charset="0"/>
              </a:rPr>
              <a:t>addressed.</a:t>
            </a:r>
          </a:p>
          <a:p>
            <a:pPr marL="457200" indent="-457200">
              <a:buFont typeface="+mj-lt"/>
              <a:buAutoNum type="arabicPeriod"/>
            </a:pPr>
            <a:endParaRPr lang="en-US" sz="2400" kern="1200" dirty="0" smtClean="0">
              <a:latin typeface="Calibri" panose="020F0502020204030204" pitchFamily="34" charset="0"/>
            </a:endParaRPr>
          </a:p>
          <a:p>
            <a:pPr marL="457200" indent="-457200">
              <a:buFont typeface="+mj-lt"/>
              <a:buAutoNum type="arabicPeriod"/>
            </a:pPr>
            <a:r>
              <a:rPr lang="en-US" sz="2400" dirty="0" smtClean="0">
                <a:latin typeface="Calibri" panose="020F0502020204030204" pitchFamily="34" charset="0"/>
              </a:rPr>
              <a:t>Encourage </a:t>
            </a:r>
            <a:r>
              <a:rPr lang="en-US" sz="2400" dirty="0">
                <a:latin typeface="Calibri" panose="020F0502020204030204" pitchFamily="34" charset="0"/>
              </a:rPr>
              <a:t>the integration of knowledge and skills over time through various courses and activities. </a:t>
            </a:r>
          </a:p>
          <a:p>
            <a:pPr>
              <a:lnSpc>
                <a:spcPct val="150000"/>
              </a:lnSpc>
            </a:pPr>
            <a:endParaRPr lang="en-US" altLang="en-US" sz="2400" b="1" dirty="0">
              <a:solidFill>
                <a:srgbClr val="FFC000"/>
              </a:solidFill>
              <a:latin typeface="Calibri" panose="020F0502020204030204" pitchFamily="34" charset="0"/>
            </a:endParaRPr>
          </a:p>
          <a:p>
            <a:pPr>
              <a:lnSpc>
                <a:spcPct val="150000"/>
              </a:lnSpc>
            </a:pPr>
            <a:endParaRPr lang="en-US" sz="2400" b="1" dirty="0">
              <a:latin typeface="Calibri" panose="020F0502020204030204" pitchFamily="34" charset="0"/>
            </a:endParaRPr>
          </a:p>
          <a:p>
            <a:pPr marL="0" indent="0">
              <a:lnSpc>
                <a:spcPct val="150000"/>
              </a:lnSpc>
              <a:buNone/>
            </a:pPr>
            <a:endParaRPr lang="en-US" sz="2400" b="1" dirty="0">
              <a:solidFill>
                <a:srgbClr val="FF9900"/>
              </a:solidFill>
              <a:latin typeface="Calibri" panose="020F050202020403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151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4062" y="398670"/>
            <a:ext cx="4810932" cy="1138773"/>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A Good Curriculum Map</a:t>
            </a:r>
          </a:p>
          <a:p>
            <a:endParaRPr lang="en-US" sz="3200" dirty="0">
              <a:solidFill>
                <a:schemeClr val="bg1"/>
              </a:solidFill>
              <a:latin typeface="+mj-l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07840"/>
            <a:ext cx="8839200" cy="504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9766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2268" y="368298"/>
            <a:ext cx="6112571" cy="1138773"/>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Another Good Curriculum Map</a:t>
            </a:r>
          </a:p>
          <a:p>
            <a:endParaRPr lang="en-US" sz="3200" dirty="0">
              <a:solidFill>
                <a:schemeClr val="bg1"/>
              </a:solidFill>
              <a:latin typeface="+mj-l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45" y="1676400"/>
            <a:ext cx="8448310" cy="4448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4926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r>
              <a:rPr lang="en-US" sz="3200" b="1"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r>
              <a:rPr lang="en-US" sz="3200" b="1"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r>
              <a:rPr lang="en-US" sz="3600" b="1" dirty="0" smtClean="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rPr>
              <a:t>What are Learning Goals?</a:t>
            </a:r>
            <a:endParaRPr lang="en-US" sz="3600" b="1" dirty="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nSpc>
                <a:spcPct val="150000"/>
              </a:lnSpc>
              <a:buNone/>
            </a:pPr>
            <a:r>
              <a:rPr lang="en-US" sz="2000" dirty="0" smtClean="0">
                <a:solidFill>
                  <a:srgbClr val="FF9900"/>
                </a:solidFill>
                <a:latin typeface="Calibri" panose="020F0502020204030204" pitchFamily="34" charset="0"/>
                <a:cs typeface="Arial" panose="020B0604020202020204" pitchFamily="34" charset="0"/>
              </a:rPr>
              <a:t>“Broad statements concerning knowledge, skills, or values that faculty expect graduating students to achieve. They describe general expectations for students, and they should be consistent with the program mission.” (Mary J. Allen, 2004 p. 29)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1192" y="3089987"/>
            <a:ext cx="7678784" cy="3508653"/>
          </a:xfrm>
          <a:prstGeom prst="rect">
            <a:avLst/>
          </a:prstGeom>
          <a:noFill/>
        </p:spPr>
        <p:txBody>
          <a:bodyPr wrap="square" rtlCol="0">
            <a:spAutoFit/>
          </a:bodyPr>
          <a:lstStyle/>
          <a:p>
            <a:pPr marL="742950" lvl="1" indent="-285750">
              <a:lnSpc>
                <a:spcPct val="150000"/>
              </a:lnSpc>
              <a:buFont typeface="Wingdings" panose="05000000000000000000" pitchFamily="2" charset="2"/>
              <a:buChar char="Ø"/>
            </a:pPr>
            <a:endParaRPr lang="en-US" sz="1600" dirty="0" smtClean="0">
              <a:latin typeface="Calibri" panose="020F050202020403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2000" dirty="0" smtClean="0">
                <a:latin typeface="Calibri" panose="020F0502020204030204" pitchFamily="34" charset="0"/>
                <a:cs typeface="Arial" panose="020B0604020202020204" pitchFamily="34" charset="0"/>
              </a:rPr>
              <a:t>Students </a:t>
            </a:r>
            <a:r>
              <a:rPr lang="en-US" sz="2000" dirty="0">
                <a:latin typeface="Calibri" panose="020F0502020204030204" pitchFamily="34" charset="0"/>
                <a:cs typeface="Arial" panose="020B0604020202020204" pitchFamily="34" charset="0"/>
              </a:rPr>
              <a:t>know basic biological principles and concepts. (</a:t>
            </a:r>
            <a:r>
              <a:rPr lang="en-US" sz="2000" dirty="0" smtClean="0">
                <a:latin typeface="Calibri" panose="020F0502020204030204" pitchFamily="34" charset="0"/>
                <a:cs typeface="Arial" panose="020B0604020202020204" pitchFamily="34" charset="0"/>
              </a:rPr>
              <a:t>Knowledge)</a:t>
            </a:r>
          </a:p>
          <a:p>
            <a:pPr marL="742950" lvl="1" indent="-285750">
              <a:lnSpc>
                <a:spcPct val="150000"/>
              </a:lnSpc>
              <a:buFont typeface="Arial" panose="020B0604020202020204" pitchFamily="34" charset="0"/>
              <a:buChar char="•"/>
            </a:pPr>
            <a:r>
              <a:rPr lang="en-US" sz="2000" dirty="0" smtClean="0">
                <a:latin typeface="Calibri" panose="020F0502020204030204" pitchFamily="34" charset="0"/>
                <a:cs typeface="Arial" panose="020B0604020202020204" pitchFamily="34" charset="0"/>
              </a:rPr>
              <a:t>Students can use statistical packages to analyze sociological data and can interpret results accurately. (Skill)</a:t>
            </a:r>
          </a:p>
          <a:p>
            <a:pPr marL="742950" lvl="1" indent="-285750">
              <a:lnSpc>
                <a:spcPct val="150000"/>
              </a:lnSpc>
              <a:buFont typeface="Arial" panose="020B0604020202020204" pitchFamily="34" charset="0"/>
              <a:buChar char="•"/>
            </a:pPr>
            <a:r>
              <a:rPr lang="en-US" sz="2000" dirty="0" smtClean="0">
                <a:latin typeface="Calibri" panose="020F0502020204030204" pitchFamily="34" charset="0"/>
                <a:cs typeface="Arial" panose="020B0604020202020204" pitchFamily="34" charset="0"/>
              </a:rPr>
              <a:t>Students </a:t>
            </a:r>
            <a:r>
              <a:rPr lang="en-US" sz="2000" dirty="0">
                <a:latin typeface="Calibri" panose="020F0502020204030204" pitchFamily="34" charset="0"/>
                <a:cs typeface="Arial" panose="020B0604020202020204" pitchFamily="34" charset="0"/>
              </a:rPr>
              <a:t>value and respect the scientific approach to understanding natural phenomena</a:t>
            </a:r>
            <a:r>
              <a:rPr lang="en-US" sz="2000" dirty="0" smtClean="0">
                <a:latin typeface="Calibri" panose="020F0502020204030204" pitchFamily="34" charset="0"/>
                <a:cs typeface="Arial" panose="020B0604020202020204" pitchFamily="34" charset="0"/>
              </a:rPr>
              <a:t>. (Value)</a:t>
            </a:r>
          </a:p>
          <a:p>
            <a:endParaRPr lang="en-US" dirty="0"/>
          </a:p>
        </p:txBody>
      </p:sp>
    </p:spTree>
    <p:extLst>
      <p:ext uri="{BB962C8B-B14F-4D97-AF65-F5344CB8AC3E}">
        <p14:creationId xmlns:p14="http://schemas.microsoft.com/office/powerpoint/2010/main" val="675986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854" y="368300"/>
            <a:ext cx="4668842" cy="1138773"/>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A Poor Curriculum Map</a:t>
            </a:r>
          </a:p>
          <a:p>
            <a:endParaRPr lang="en-US" sz="3200" dirty="0">
              <a:solidFill>
                <a:schemeClr val="bg1"/>
              </a:solidFill>
              <a:latin typeface="+mj-l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81" y="1876425"/>
            <a:ext cx="8294227" cy="449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2901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6517" y="381000"/>
            <a:ext cx="2018566" cy="1138773"/>
          </a:xfrm>
          <a:prstGeom prst="rect">
            <a:avLst/>
          </a:prstGeom>
          <a:noFill/>
        </p:spPr>
        <p:txBody>
          <a:bodyPr wrap="none" rtlCol="0">
            <a:spAutoFit/>
          </a:bodyPr>
          <a:lstStyle/>
          <a:p>
            <a:pPr algn="ctr"/>
            <a:r>
              <a:rPr lang="en-US" sz="3600" b="1"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Your Turn</a:t>
            </a:r>
          </a:p>
          <a:p>
            <a:endParaRPr lang="en-US" sz="3200" dirty="0">
              <a:solidFill>
                <a:schemeClr val="bg1"/>
              </a:solidFill>
              <a:latin typeface="+mj-l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00100" y="1519773"/>
            <a:ext cx="7391400" cy="4524315"/>
          </a:xfrm>
          <a:prstGeom prst="rect">
            <a:avLst/>
          </a:prstGeom>
        </p:spPr>
        <p:txBody>
          <a:bodyPr wrap="square">
            <a:spAutoFit/>
          </a:bodyPr>
          <a:lstStyle/>
          <a:p>
            <a:r>
              <a:rPr lang="en-US" sz="2400" b="1" dirty="0">
                <a:latin typeface="Calibri" panose="020F0502020204030204" pitchFamily="34" charset="0"/>
              </a:rPr>
              <a:t>Groups of 4 (or 3)</a:t>
            </a:r>
          </a:p>
          <a:p>
            <a:r>
              <a:rPr lang="en-US" sz="2400" dirty="0">
                <a:latin typeface="Calibri" panose="020F0502020204030204" pitchFamily="34" charset="0"/>
              </a:rPr>
              <a:t>• Complete the Curriculum </a:t>
            </a:r>
            <a:r>
              <a:rPr lang="en-US" sz="2400" dirty="0" smtClean="0">
                <a:latin typeface="Calibri" panose="020F0502020204030204" pitchFamily="34" charset="0"/>
              </a:rPr>
              <a:t>Map</a:t>
            </a:r>
            <a:endParaRPr lang="en-US" sz="2400" dirty="0">
              <a:latin typeface="Calibri" panose="020F0502020204030204" pitchFamily="34" charset="0"/>
            </a:endParaRPr>
          </a:p>
          <a:p>
            <a:r>
              <a:rPr lang="en-US" sz="2000" dirty="0">
                <a:latin typeface="Calibri" panose="020F0502020204030204" pitchFamily="34" charset="0"/>
              </a:rPr>
              <a:t>– Provided</a:t>
            </a:r>
          </a:p>
          <a:p>
            <a:r>
              <a:rPr lang="en-US" sz="2000" dirty="0">
                <a:latin typeface="Calibri" panose="020F0502020204030204" pitchFamily="34" charset="0"/>
              </a:rPr>
              <a:t>• Blank Curriculum Map Grid</a:t>
            </a:r>
          </a:p>
          <a:p>
            <a:r>
              <a:rPr lang="en-US" sz="2000" dirty="0">
                <a:latin typeface="Calibri" panose="020F0502020204030204" pitchFamily="34" charset="0"/>
              </a:rPr>
              <a:t>• 4 Learning Outcomes</a:t>
            </a:r>
          </a:p>
          <a:p>
            <a:r>
              <a:rPr lang="en-US" sz="2000" dirty="0">
                <a:latin typeface="Calibri" panose="020F0502020204030204" pitchFamily="34" charset="0"/>
              </a:rPr>
              <a:t>• 6 Required Courses </a:t>
            </a:r>
          </a:p>
          <a:p>
            <a:endParaRPr lang="en-US" sz="2000" dirty="0">
              <a:latin typeface="Calibri" panose="020F0502020204030204" pitchFamily="34" charset="0"/>
            </a:endParaRPr>
          </a:p>
          <a:p>
            <a:r>
              <a:rPr lang="en-US" sz="2000" dirty="0">
                <a:latin typeface="Calibri" panose="020F0502020204030204" pitchFamily="34" charset="0"/>
              </a:rPr>
              <a:t>– </a:t>
            </a:r>
            <a:r>
              <a:rPr lang="en-US" sz="2000" b="1" dirty="0">
                <a:latin typeface="Calibri" panose="020F0502020204030204" pitchFamily="34" charset="0"/>
              </a:rPr>
              <a:t>Arrange the learning outcomes and required courses</a:t>
            </a:r>
          </a:p>
          <a:p>
            <a:r>
              <a:rPr lang="en-US" sz="2000" b="1" dirty="0">
                <a:latin typeface="Calibri" panose="020F0502020204030204" pitchFamily="34" charset="0"/>
              </a:rPr>
              <a:t>on the </a:t>
            </a:r>
            <a:r>
              <a:rPr lang="en-US" sz="2000" b="1" dirty="0" smtClean="0">
                <a:latin typeface="Calibri" panose="020F0502020204030204" pitchFamily="34" charset="0"/>
              </a:rPr>
              <a:t>grid</a:t>
            </a:r>
          </a:p>
          <a:p>
            <a:endParaRPr lang="en-US" sz="2000" b="1" dirty="0">
              <a:latin typeface="Calibri" panose="020F0502020204030204" pitchFamily="34" charset="0"/>
            </a:endParaRPr>
          </a:p>
          <a:p>
            <a:r>
              <a:rPr lang="en-US" sz="2000" dirty="0">
                <a:latin typeface="Calibri" panose="020F0502020204030204" pitchFamily="34" charset="0"/>
              </a:rPr>
              <a:t>– </a:t>
            </a:r>
            <a:r>
              <a:rPr lang="en-US" sz="2000" b="1" dirty="0">
                <a:latin typeface="Calibri" panose="020F0502020204030204" pitchFamily="34" charset="0"/>
              </a:rPr>
              <a:t>Use the Post‐its &amp; pen to align instruction with</a:t>
            </a:r>
          </a:p>
          <a:p>
            <a:r>
              <a:rPr lang="en-US" sz="2000" b="1" dirty="0">
                <a:latin typeface="Calibri" panose="020F0502020204030204" pitchFamily="34" charset="0"/>
              </a:rPr>
              <a:t>outcomes </a:t>
            </a:r>
            <a:r>
              <a:rPr lang="en-US" sz="2000" b="1" dirty="0" smtClean="0">
                <a:latin typeface="Calibri" panose="020F0502020204030204" pitchFamily="34" charset="0"/>
              </a:rPr>
              <a:t>where:</a:t>
            </a:r>
            <a:endParaRPr lang="en-US" sz="2000" b="1" dirty="0">
              <a:latin typeface="Calibri" panose="020F0502020204030204" pitchFamily="34" charset="0"/>
            </a:endParaRPr>
          </a:p>
          <a:p>
            <a:r>
              <a:rPr lang="en-US" sz="2000" dirty="0" smtClean="0">
                <a:latin typeface="Calibri" panose="020F0502020204030204" pitchFamily="34" charset="0"/>
              </a:rPr>
              <a:t> </a:t>
            </a:r>
            <a:r>
              <a:rPr lang="en-US" sz="2000" dirty="0">
                <a:latin typeface="Calibri" panose="020F0502020204030204" pitchFamily="34" charset="0"/>
              </a:rPr>
              <a:t>I=introduce, R= reinforce/practice, M=master at senior level,</a:t>
            </a:r>
          </a:p>
          <a:p>
            <a:r>
              <a:rPr lang="en-US" sz="2000" dirty="0">
                <a:latin typeface="Calibri" panose="020F0502020204030204" pitchFamily="34" charset="0"/>
              </a:rPr>
              <a:t>A=assess</a:t>
            </a:r>
          </a:p>
        </p:txBody>
      </p:sp>
    </p:spTree>
    <p:extLst>
      <p:ext uri="{BB962C8B-B14F-4D97-AF65-F5344CB8AC3E}">
        <p14:creationId xmlns:p14="http://schemas.microsoft.com/office/powerpoint/2010/main" val="42017757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7120" y="381000"/>
            <a:ext cx="1837362" cy="1138773"/>
          </a:xfrm>
          <a:prstGeom prst="rect">
            <a:avLst/>
          </a:prstGeom>
          <a:noFill/>
        </p:spPr>
        <p:txBody>
          <a:bodyPr wrap="none" rtlCol="0">
            <a:spAutoFit/>
          </a:bodyPr>
          <a:lstStyle/>
          <a:p>
            <a:pPr algn="ctr"/>
            <a:r>
              <a:rPr lang="en-US" sz="3600" b="1"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Check-In</a:t>
            </a:r>
          </a:p>
          <a:p>
            <a:endParaRPr lang="en-US" sz="3200" dirty="0">
              <a:solidFill>
                <a:schemeClr val="bg1"/>
              </a:solidFill>
              <a:latin typeface="+mj-l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1752600"/>
            <a:ext cx="7391400" cy="3046988"/>
          </a:xfrm>
          <a:prstGeom prst="rect">
            <a:avLst/>
          </a:prstGeom>
        </p:spPr>
        <p:txBody>
          <a:bodyPr wrap="square">
            <a:spAutoFit/>
          </a:bodyPr>
          <a:lstStyle/>
          <a:p>
            <a:r>
              <a:rPr lang="en-US" sz="2400" dirty="0" smtClean="0"/>
              <a:t>• </a:t>
            </a:r>
            <a:r>
              <a:rPr lang="en-US" sz="2400" dirty="0"/>
              <a:t>In your group, discuss</a:t>
            </a:r>
            <a:r>
              <a:rPr lang="en-US" sz="2400" dirty="0" smtClean="0"/>
              <a:t>:</a:t>
            </a:r>
          </a:p>
          <a:p>
            <a:endParaRPr lang="en-US" sz="2400" dirty="0"/>
          </a:p>
          <a:p>
            <a:r>
              <a:rPr lang="en-US" sz="2400" dirty="0"/>
              <a:t>– Is this a cohesive curriculum?</a:t>
            </a:r>
          </a:p>
          <a:p>
            <a:r>
              <a:rPr lang="en-US" sz="2400" dirty="0"/>
              <a:t>– What makes it cohesive or not?</a:t>
            </a:r>
          </a:p>
          <a:p>
            <a:r>
              <a:rPr lang="en-US" sz="2400" dirty="0"/>
              <a:t>– What recommendations, if any, would you make to</a:t>
            </a:r>
          </a:p>
          <a:p>
            <a:r>
              <a:rPr lang="en-US" sz="2400" dirty="0"/>
              <a:t>the </a:t>
            </a:r>
            <a:r>
              <a:rPr lang="en-US" sz="2400" dirty="0" smtClean="0"/>
              <a:t>X department?</a:t>
            </a:r>
          </a:p>
          <a:p>
            <a:endParaRPr lang="en-US" sz="2400" dirty="0"/>
          </a:p>
          <a:p>
            <a:r>
              <a:rPr lang="en-US" sz="2400" dirty="0"/>
              <a:t>• Share</a:t>
            </a:r>
            <a:endParaRPr lang="en-US" sz="2400" dirty="0">
              <a:latin typeface="Calibri" panose="020F0502020204030204" pitchFamily="34" charset="0"/>
            </a:endParaRPr>
          </a:p>
        </p:txBody>
      </p:sp>
    </p:spTree>
    <p:extLst>
      <p:ext uri="{BB962C8B-B14F-4D97-AF65-F5344CB8AC3E}">
        <p14:creationId xmlns:p14="http://schemas.microsoft.com/office/powerpoint/2010/main" val="21591911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0451" y="381000"/>
            <a:ext cx="2330703" cy="1138773"/>
          </a:xfrm>
          <a:prstGeom prst="rect">
            <a:avLst/>
          </a:prstGeom>
          <a:noFill/>
        </p:spPr>
        <p:txBody>
          <a:bodyPr wrap="none" rtlCol="0">
            <a:spAutoFit/>
          </a:bodyPr>
          <a:lstStyle/>
          <a:p>
            <a:pPr algn="ctr"/>
            <a:r>
              <a:rPr lang="en-US" sz="3600" b="1"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Questions?</a:t>
            </a:r>
          </a:p>
          <a:p>
            <a:endParaRPr lang="en-US" sz="3200" dirty="0">
              <a:solidFill>
                <a:schemeClr val="bg1"/>
              </a:solidFill>
              <a:latin typeface="+mj-l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http://www.damondelillo.com/wp-content/uploads/2013/08/question_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4139" y="1828800"/>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8398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9448800" cy="1066800"/>
          </a:xfrm>
        </p:spPr>
        <p:txBody>
          <a:bodyPr/>
          <a:lstStyle/>
          <a:p>
            <a:r>
              <a:rPr lang="en-US" b="1" dirty="0" smtClean="0">
                <a:effectLst>
                  <a:outerShdw blurRad="38100" dist="38100" dir="2700000" algn="tl">
                    <a:srgbClr val="000000">
                      <a:alpha val="43137"/>
                    </a:srgbClr>
                  </a:outerShdw>
                </a:effectLst>
                <a:latin typeface="Calibri" panose="020F0502020204030204" pitchFamily="34" charset="0"/>
              </a:rPr>
              <a:t>Learning Goals, Objectives, &amp; Curriculum Mapping</a:t>
            </a:r>
            <a:endParaRPr lang="en-US" b="1" dirty="0">
              <a:effectLst>
                <a:outerShdw blurRad="38100" dist="38100" dir="2700000" algn="tl">
                  <a:srgbClr val="000000">
                    <a:alpha val="43137"/>
                  </a:srgbClr>
                </a:outerShdw>
              </a:effectLst>
              <a:latin typeface="Calibri" panose="020F0502020204030204" pitchFamily="34" charset="0"/>
            </a:endParaRPr>
          </a:p>
        </p:txBody>
      </p:sp>
      <p:sp>
        <p:nvSpPr>
          <p:cNvPr id="3" name="Subtitle 2"/>
          <p:cNvSpPr>
            <a:spLocks noGrp="1"/>
          </p:cNvSpPr>
          <p:nvPr>
            <p:ph type="subTitle" idx="1"/>
          </p:nvPr>
        </p:nvSpPr>
        <p:spPr>
          <a:xfrm>
            <a:off x="1466850" y="5772329"/>
            <a:ext cx="6400800" cy="514821"/>
          </a:xfrm>
        </p:spPr>
        <p:txBody>
          <a:bodyPr/>
          <a:lstStyle/>
          <a:p>
            <a:r>
              <a:rPr lang="en-US" b="1" dirty="0" smtClean="0">
                <a:effectLst>
                  <a:outerShdw blurRad="38100" dist="38100" dir="2700000" algn="tl">
                    <a:srgbClr val="000000">
                      <a:alpha val="43137"/>
                    </a:srgbClr>
                  </a:outerShdw>
                </a:effectLst>
                <a:latin typeface="Calibri" panose="020F0502020204030204" pitchFamily="34" charset="0"/>
              </a:rPr>
              <a:t>Dr. Marjorie </a:t>
            </a:r>
            <a:r>
              <a:rPr lang="en-US" b="1" dirty="0" err="1" smtClean="0">
                <a:effectLst>
                  <a:outerShdw blurRad="38100" dist="38100" dir="2700000" algn="tl">
                    <a:srgbClr val="000000">
                      <a:alpha val="43137"/>
                    </a:srgbClr>
                  </a:outerShdw>
                </a:effectLst>
                <a:latin typeface="Calibri" panose="020F0502020204030204" pitchFamily="34" charset="0"/>
              </a:rPr>
              <a:t>Dorim</a:t>
            </a:r>
            <a:r>
              <a:rPr lang="en-US" b="1" dirty="0" err="1">
                <a:effectLst>
                  <a:outerShdw blurRad="38100" dist="38100" dir="2700000" algn="tl">
                    <a:srgbClr val="000000">
                      <a:alpha val="43137"/>
                    </a:srgbClr>
                  </a:outerShdw>
                </a:effectLst>
                <a:latin typeface="Calibri" panose="020F0502020204030204" pitchFamily="34" charset="0"/>
              </a:rPr>
              <a:t>é</a:t>
            </a:r>
            <a:r>
              <a:rPr lang="en-US" b="1" dirty="0" smtClean="0">
                <a:effectLst>
                  <a:outerShdw blurRad="38100" dist="38100" dir="2700000" algn="tl">
                    <a:srgbClr val="000000">
                      <a:alpha val="43137"/>
                    </a:srgbClr>
                  </a:outerShdw>
                </a:effectLst>
                <a:latin typeface="Calibri" panose="020F0502020204030204" pitchFamily="34" charset="0"/>
              </a:rPr>
              <a:t>-Williams</a:t>
            </a:r>
            <a:endParaRPr lang="en-US" b="1" dirty="0">
              <a:effectLst>
                <a:outerShdw blurRad="38100" dist="38100" dir="2700000" algn="tl">
                  <a:srgbClr val="000000">
                    <a:alpha val="43137"/>
                  </a:srgbClr>
                </a:outerShdw>
              </a:effectLst>
              <a:latin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6153621"/>
            <a:ext cx="3048000" cy="695325"/>
          </a:xfrm>
          <a:prstGeom prst="rect">
            <a:avLst/>
          </a:prstGeom>
        </p:spPr>
      </p:pic>
      <p:sp>
        <p:nvSpPr>
          <p:cNvPr id="4" name="TextBox 3"/>
          <p:cNvSpPr txBox="1"/>
          <p:nvPr/>
        </p:nvSpPr>
        <p:spPr>
          <a:xfrm>
            <a:off x="2019300" y="4572000"/>
            <a:ext cx="5295900" cy="1200329"/>
          </a:xfrm>
          <a:prstGeom prst="rect">
            <a:avLst/>
          </a:prstGeom>
          <a:noFill/>
        </p:spPr>
        <p:txBody>
          <a:bodyPr wrap="square" rtlCol="0">
            <a:spAutoFit/>
          </a:bodyPr>
          <a:lstStyle/>
          <a:p>
            <a:pPr algn="ctr"/>
            <a:r>
              <a:rPr lang="en-US" sz="2400" b="1" kern="0" dirty="0" smtClean="0">
                <a:solidFill>
                  <a:srgbClr val="FFFFFF"/>
                </a:solidFill>
                <a:effectLst>
                  <a:outerShdw blurRad="38100" dist="38100" dir="2700000" algn="tl">
                    <a:srgbClr val="000000">
                      <a:alpha val="43137"/>
                    </a:srgbClr>
                  </a:outerShdw>
                </a:effectLst>
                <a:latin typeface="Calibri" panose="020F0502020204030204" pitchFamily="34" charset="0"/>
              </a:rPr>
              <a:t>  </a:t>
            </a:r>
            <a:r>
              <a:rPr lang="en-US" sz="2400" b="1" kern="0" dirty="0">
                <a:solidFill>
                  <a:srgbClr val="FFFFFF"/>
                </a:solidFill>
                <a:effectLst>
                  <a:outerShdw blurRad="38100" dist="38100" dir="2700000" algn="tl">
                    <a:srgbClr val="000000">
                      <a:alpha val="43137"/>
                    </a:srgbClr>
                  </a:outerShdw>
                </a:effectLst>
                <a:latin typeface="Calibri" panose="020F0502020204030204" pitchFamily="34" charset="0"/>
              </a:rPr>
              <a:t>Linking curriculum &amp; pedagogy to demonstrations of knowledge, skills, and abilities </a:t>
            </a:r>
            <a:endParaRPr lang="en-US" sz="2400" b="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3224829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381000"/>
            <a:ext cx="7674355" cy="868362"/>
          </a:xfrm>
          <a:prstGeom prst="rect">
            <a:avLst/>
          </a:prstGeom>
        </p:spPr>
        <p:txBody>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r>
              <a:rPr lang="en-US" sz="3600" b="1" kern="0" dirty="0" smtClean="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Example Learning Goals at Baruch</a:t>
            </a:r>
            <a:endParaRPr lang="en-US" sz="3600" b="1" kern="0" dirty="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endParaRPr>
          </a:p>
        </p:txBody>
      </p:sp>
      <p:sp>
        <p:nvSpPr>
          <p:cNvPr id="3" name="Content Placeholder 2"/>
          <p:cNvSpPr txBox="1">
            <a:spLocks/>
          </p:cNvSpPr>
          <p:nvPr/>
        </p:nvSpPr>
        <p:spPr>
          <a:xfrm>
            <a:off x="457200" y="1447800"/>
            <a:ext cx="8153400" cy="51816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lnSpc>
                <a:spcPct val="150000"/>
              </a:lnSpc>
              <a:buFont typeface="+mj-lt"/>
              <a:buAutoNum type="arabicPeriod"/>
            </a:pPr>
            <a:r>
              <a:rPr lang="en-US" sz="2000" kern="0" dirty="0" smtClean="0">
                <a:solidFill>
                  <a:srgbClr val="FF9900"/>
                </a:solidFill>
                <a:latin typeface="Calibri" panose="020F0502020204030204" pitchFamily="34" charset="0"/>
              </a:rPr>
              <a:t>Communications:</a:t>
            </a:r>
          </a:p>
          <a:p>
            <a:pPr lvl="1">
              <a:buFont typeface="Arial" panose="020B0604020202020204" pitchFamily="34" charset="0"/>
              <a:buChar char="•"/>
            </a:pPr>
            <a:r>
              <a:rPr lang="en-US" sz="2000" dirty="0" smtClean="0">
                <a:latin typeface="Calibri" panose="020F0502020204030204" pitchFamily="34" charset="0"/>
              </a:rPr>
              <a:t>demonstrate </a:t>
            </a:r>
            <a:r>
              <a:rPr lang="en-US" sz="2000" dirty="0">
                <a:latin typeface="Calibri" panose="020F0502020204030204" pitchFamily="34" charset="0"/>
              </a:rPr>
              <a:t>empirical knowledge of the history, development, and contributions of the communication disciplines</a:t>
            </a:r>
            <a:r>
              <a:rPr lang="en-US" sz="2000" dirty="0" smtClean="0">
                <a:latin typeface="Calibri" panose="020F0502020204030204" pitchFamily="34" charset="0"/>
              </a:rPr>
              <a:t>;.</a:t>
            </a:r>
          </a:p>
          <a:p>
            <a:pPr lvl="1">
              <a:buFont typeface="Arial" panose="020B0604020202020204" pitchFamily="34" charset="0"/>
              <a:buChar char="•"/>
            </a:pPr>
            <a:r>
              <a:rPr lang="en-US" sz="2000" dirty="0" smtClean="0">
                <a:latin typeface="Calibri" panose="020F0502020204030204" pitchFamily="34" charset="0"/>
              </a:rPr>
              <a:t>interpret </a:t>
            </a:r>
            <a:r>
              <a:rPr lang="en-US" sz="2000" dirty="0">
                <a:latin typeface="Calibri" panose="020F0502020204030204" pitchFamily="34" charset="0"/>
              </a:rPr>
              <a:t>communication texts, artifacts, and performances</a:t>
            </a:r>
            <a:endParaRPr lang="en-US" sz="2000" dirty="0" smtClean="0">
              <a:latin typeface="Calibri" panose="020F050202020403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3015496"/>
            <a:ext cx="8334755" cy="1785104"/>
          </a:xfrm>
          <a:prstGeom prst="rect">
            <a:avLst/>
          </a:prstGeom>
          <a:noFill/>
        </p:spPr>
        <p:txBody>
          <a:bodyPr wrap="square" rtlCol="0">
            <a:spAutoFit/>
          </a:bodyPr>
          <a:lstStyle/>
          <a:p>
            <a:pPr marL="457200" indent="-457200">
              <a:lnSpc>
                <a:spcPct val="150000"/>
              </a:lnSpc>
              <a:buFont typeface="+mj-lt"/>
              <a:buAutoNum type="arabicPeriod" startAt="2"/>
            </a:pPr>
            <a:r>
              <a:rPr lang="en-US" sz="2000" kern="0" dirty="0" smtClean="0">
                <a:solidFill>
                  <a:srgbClr val="FF9900"/>
                </a:solidFill>
                <a:latin typeface="Calibri" panose="020F0502020204030204" pitchFamily="34" charset="0"/>
              </a:rPr>
              <a:t>Political Science:</a:t>
            </a:r>
          </a:p>
          <a:p>
            <a:pPr marL="742950" lvl="1" indent="-285750">
              <a:buFont typeface="Arial" panose="020B0604020202020204" pitchFamily="34" charset="0"/>
              <a:buChar char="•"/>
            </a:pPr>
            <a:r>
              <a:rPr lang="en-US" sz="2000" dirty="0">
                <a:latin typeface="Calibri" panose="020F0502020204030204" pitchFamily="34" charset="0"/>
              </a:rPr>
              <a:t>Consider alternative perspectives regarding a political </a:t>
            </a:r>
            <a:r>
              <a:rPr lang="en-US" sz="2000" dirty="0" smtClean="0">
                <a:latin typeface="Calibri" panose="020F0502020204030204" pitchFamily="34" charset="0"/>
              </a:rPr>
              <a:t>question</a:t>
            </a:r>
          </a:p>
          <a:p>
            <a:pPr marL="742950" lvl="1" indent="-285750">
              <a:buFont typeface="Arial" panose="020B0604020202020204" pitchFamily="34" charset="0"/>
              <a:buChar char="•"/>
            </a:pPr>
            <a:r>
              <a:rPr lang="en-US" sz="2000" dirty="0">
                <a:latin typeface="Calibri" panose="020F0502020204030204" pitchFamily="34" charset="0"/>
              </a:rPr>
              <a:t>Develop a greater sense of civic duty to participate in public affairs</a:t>
            </a:r>
            <a:r>
              <a:rPr lang="en-US" sz="2000" dirty="0" smtClean="0">
                <a:latin typeface="Calibri" panose="020F0502020204030204" pitchFamily="34" charset="0"/>
              </a:rPr>
              <a:t>..</a:t>
            </a:r>
          </a:p>
          <a:p>
            <a:pPr marL="742950" lvl="1" indent="-285750">
              <a:buFont typeface="Arial" panose="020B0604020202020204" pitchFamily="34" charset="0"/>
              <a:buChar char="•"/>
            </a:pPr>
            <a:r>
              <a:rPr lang="en-US" sz="2000" dirty="0">
                <a:latin typeface="Calibri" panose="020F0502020204030204" pitchFamily="34" charset="0"/>
              </a:rPr>
              <a:t>Apply a key concept, theory, or method of political science to analyze a political question.</a:t>
            </a:r>
            <a:endParaRPr lang="en-US" sz="2000" dirty="0" smtClean="0">
              <a:latin typeface="Calibri" panose="020F0502020204030204" pitchFamily="34" charset="0"/>
            </a:endParaRPr>
          </a:p>
        </p:txBody>
      </p:sp>
      <p:sp>
        <p:nvSpPr>
          <p:cNvPr id="8" name="TextBox 7"/>
          <p:cNvSpPr txBox="1"/>
          <p:nvPr/>
        </p:nvSpPr>
        <p:spPr>
          <a:xfrm>
            <a:off x="457199" y="4800599"/>
            <a:ext cx="8334755" cy="1477328"/>
          </a:xfrm>
          <a:prstGeom prst="rect">
            <a:avLst/>
          </a:prstGeom>
          <a:noFill/>
        </p:spPr>
        <p:txBody>
          <a:bodyPr wrap="square" rtlCol="0">
            <a:spAutoFit/>
          </a:bodyPr>
          <a:lstStyle/>
          <a:p>
            <a:pPr marL="457200" indent="-457200">
              <a:lnSpc>
                <a:spcPct val="150000"/>
              </a:lnSpc>
              <a:buFont typeface="+mj-lt"/>
              <a:buAutoNum type="arabicPeriod" startAt="3"/>
            </a:pPr>
            <a:r>
              <a:rPr lang="en-US" sz="2000" kern="0" dirty="0" smtClean="0">
                <a:solidFill>
                  <a:srgbClr val="FF9900"/>
                </a:solidFill>
                <a:latin typeface="Calibri" panose="020F0502020204030204" pitchFamily="34" charset="0"/>
              </a:rPr>
              <a:t>History:</a:t>
            </a:r>
          </a:p>
          <a:p>
            <a:pPr marL="742950" lvl="1" indent="-285750">
              <a:buFont typeface="Arial" panose="020B0604020202020204" pitchFamily="34" charset="0"/>
              <a:buChar char="•"/>
            </a:pPr>
            <a:r>
              <a:rPr lang="en-US" sz="2000" dirty="0" smtClean="0">
                <a:latin typeface="Calibri" panose="020F0502020204030204" pitchFamily="34" charset="0"/>
              </a:rPr>
              <a:t>To </a:t>
            </a:r>
            <a:r>
              <a:rPr lang="en-US" sz="2000" dirty="0">
                <a:latin typeface="Calibri" panose="020F0502020204030204" pitchFamily="34" charset="0"/>
              </a:rPr>
              <a:t>explain causality in history or how and why change </a:t>
            </a:r>
            <a:r>
              <a:rPr lang="en-US" sz="2000" dirty="0" smtClean="0">
                <a:latin typeface="Calibri" panose="020F0502020204030204" pitchFamily="34" charset="0"/>
              </a:rPr>
              <a:t>occurs</a:t>
            </a:r>
          </a:p>
          <a:p>
            <a:pPr marL="742950" lvl="1" indent="-285750">
              <a:buFont typeface="Arial" panose="020B0604020202020204" pitchFamily="34" charset="0"/>
              <a:buChar char="•"/>
            </a:pPr>
            <a:r>
              <a:rPr lang="en-US" sz="2000" dirty="0" smtClean="0">
                <a:latin typeface="Calibri" panose="020F0502020204030204" pitchFamily="34" charset="0"/>
              </a:rPr>
              <a:t>To </a:t>
            </a:r>
            <a:r>
              <a:rPr lang="en-US" sz="2000" dirty="0">
                <a:latin typeface="Calibri" panose="020F0502020204030204" pitchFamily="34" charset="0"/>
              </a:rPr>
              <a:t>use primary and secondary evidence in support of observations and claims.</a:t>
            </a:r>
            <a:endParaRPr lang="en-US" sz="2000" dirty="0" smtClean="0">
              <a:latin typeface="Calibri" panose="020F0502020204030204" pitchFamily="34" charset="0"/>
            </a:endParaRPr>
          </a:p>
        </p:txBody>
      </p:sp>
    </p:spTree>
    <p:extLst>
      <p:ext uri="{BB962C8B-B14F-4D97-AF65-F5344CB8AC3E}">
        <p14:creationId xmlns:p14="http://schemas.microsoft.com/office/powerpoint/2010/main" val="1038361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500"/>
                                        <p:tgtEl>
                                          <p:spTgt spid="6">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up)">
                                      <p:cBhvr>
                                        <p:cTn id="18" dur="500"/>
                                        <p:tgtEl>
                                          <p:spTgt spid="6">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up)">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up)">
                                      <p:cBhvr>
                                        <p:cTn id="26" dur="500"/>
                                        <p:tgtEl>
                                          <p:spTgt spid="8">
                                            <p:txEl>
                                              <p:pRg st="0" end="0"/>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up)">
                                      <p:cBhvr>
                                        <p:cTn id="2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r>
              <a:rPr lang="en-US" sz="3200" b="1"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r>
              <a:rPr lang="en-US" sz="3200" b="1"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r>
              <a:rPr lang="en-US" sz="3600" b="1" dirty="0" smtClean="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rPr>
              <a:t>What are Learning Objectives?</a:t>
            </a:r>
            <a:endParaRPr lang="en-US" sz="3600" b="1" dirty="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457200" y="1447801"/>
            <a:ext cx="8229600" cy="2362200"/>
          </a:xfrm>
        </p:spPr>
        <p:txBody>
          <a:bodyPr/>
          <a:lstStyle/>
          <a:p>
            <a:pPr marL="0" indent="0">
              <a:lnSpc>
                <a:spcPct val="150000"/>
              </a:lnSpc>
              <a:buNone/>
            </a:pPr>
            <a:r>
              <a:rPr lang="en-US" dirty="0" smtClean="0">
                <a:solidFill>
                  <a:srgbClr val="FF9900"/>
                </a:solidFill>
                <a:latin typeface="Calibri" panose="020F0502020204030204" pitchFamily="34" charset="0"/>
                <a:cs typeface="Arial" panose="020B0604020202020204" pitchFamily="34" charset="0"/>
              </a:rPr>
              <a:t>“Learning objectives </a:t>
            </a:r>
            <a:r>
              <a:rPr lang="en-US" b="1" dirty="0" smtClean="0">
                <a:solidFill>
                  <a:srgbClr val="FF9900"/>
                </a:solidFill>
                <a:latin typeface="Calibri" panose="020F0502020204030204" pitchFamily="34" charset="0"/>
                <a:cs typeface="Arial" panose="020B0604020202020204" pitchFamily="34" charset="0"/>
              </a:rPr>
              <a:t>operationalize program goals</a:t>
            </a:r>
            <a:r>
              <a:rPr lang="en-US" dirty="0" smtClean="0">
                <a:solidFill>
                  <a:srgbClr val="FF9900"/>
                </a:solidFill>
                <a:latin typeface="Calibri" panose="020F0502020204030204" pitchFamily="34" charset="0"/>
                <a:cs typeface="Arial" panose="020B0604020202020204" pitchFamily="34" charset="0"/>
              </a:rPr>
              <a:t>; they describe, in concrete terms what program goals mean… </a:t>
            </a:r>
            <a:r>
              <a:rPr lang="en-US" b="1" dirty="0" smtClean="0">
                <a:solidFill>
                  <a:srgbClr val="FF9900"/>
                </a:solidFill>
                <a:latin typeface="Calibri" panose="020F0502020204030204" pitchFamily="34" charset="0"/>
                <a:cs typeface="Arial" panose="020B0604020202020204" pitchFamily="34" charset="0"/>
              </a:rPr>
              <a:t>They describe observable behaviors that allow faculty to know if students have mastered the goals.</a:t>
            </a:r>
            <a:r>
              <a:rPr lang="en-US" dirty="0" smtClean="0">
                <a:solidFill>
                  <a:srgbClr val="FF9900"/>
                </a:solidFill>
                <a:latin typeface="Calibri" panose="020F0502020204030204" pitchFamily="34" charset="0"/>
                <a:cs typeface="Arial" panose="020B0604020202020204" pitchFamily="34" charset="0"/>
              </a:rPr>
              <a:t>” (Mary J. Allen, 2004 p. 30)</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0142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r>
              <a:rPr lang="en-US" sz="3200" b="1"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r>
              <a:rPr lang="en-US" sz="3200" b="1"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r>
              <a:rPr lang="en-US" sz="3600" b="1" dirty="0" smtClean="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rPr>
              <a:t>Example Learning Objectives</a:t>
            </a:r>
            <a:endParaRPr lang="en-US" sz="3600" b="1" dirty="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4255" y="1752600"/>
            <a:ext cx="7678784" cy="4062651"/>
          </a:xfrm>
          <a:prstGeom prst="rect">
            <a:avLst/>
          </a:prstGeom>
          <a:noFill/>
        </p:spPr>
        <p:txBody>
          <a:bodyPr wrap="square" rtlCol="0">
            <a:spAutoFit/>
          </a:bodyPr>
          <a:lstStyle/>
          <a:p>
            <a:pPr marL="742950" lvl="1" indent="-285750">
              <a:lnSpc>
                <a:spcPct val="150000"/>
              </a:lnSpc>
              <a:buFont typeface="Wingdings" panose="05000000000000000000" pitchFamily="2" charset="2"/>
              <a:buChar char="Ø"/>
            </a:pPr>
            <a:r>
              <a:rPr lang="en-US" sz="2000" dirty="0" smtClean="0">
                <a:latin typeface="Calibri" panose="020F0502020204030204" pitchFamily="34" charset="0"/>
                <a:cs typeface="Arial" panose="020B0604020202020204" pitchFamily="34" charset="0"/>
              </a:rPr>
              <a:t>By </a:t>
            </a:r>
            <a:r>
              <a:rPr lang="en-US" sz="2000" dirty="0">
                <a:latin typeface="Calibri" panose="020F0502020204030204" pitchFamily="34" charset="0"/>
                <a:cs typeface="Arial" panose="020B0604020202020204" pitchFamily="34" charset="0"/>
              </a:rPr>
              <a:t>the end of this course, students will be able to categorize macroeconomic policies according to the economic theories from which they emerge. (</a:t>
            </a:r>
            <a:r>
              <a:rPr lang="en-US" sz="2000" dirty="0" smtClean="0">
                <a:latin typeface="Calibri" panose="020F0502020204030204" pitchFamily="34" charset="0"/>
                <a:cs typeface="Arial" panose="020B0604020202020204" pitchFamily="34" charset="0"/>
              </a:rPr>
              <a:t>Content)</a:t>
            </a:r>
          </a:p>
          <a:p>
            <a:pPr marL="742950" lvl="1" indent="-285750">
              <a:lnSpc>
                <a:spcPct val="150000"/>
              </a:lnSpc>
              <a:buFont typeface="Wingdings" panose="05000000000000000000" pitchFamily="2" charset="2"/>
              <a:buChar char="Ø"/>
            </a:pPr>
            <a:r>
              <a:rPr lang="en-US" sz="2000" dirty="0" smtClean="0">
                <a:latin typeface="Calibri" panose="020F0502020204030204" pitchFamily="34" charset="0"/>
                <a:cs typeface="Arial" panose="020B0604020202020204" pitchFamily="34" charset="0"/>
              </a:rPr>
              <a:t>By </a:t>
            </a:r>
            <a:r>
              <a:rPr lang="en-US" sz="2000" dirty="0">
                <a:latin typeface="Calibri" panose="020F0502020204030204" pitchFamily="34" charset="0"/>
                <a:cs typeface="Arial" panose="020B0604020202020204" pitchFamily="34" charset="0"/>
              </a:rPr>
              <a:t>the end of this course, students will be able to analyze qualitative and quantitative data, and explain how evidence gathered supports or refutes an initial hypothesis. (</a:t>
            </a:r>
            <a:r>
              <a:rPr lang="en-US" sz="2000" dirty="0" smtClean="0">
                <a:latin typeface="Calibri" panose="020F0502020204030204" pitchFamily="34" charset="0"/>
                <a:cs typeface="Arial" panose="020B0604020202020204" pitchFamily="34" charset="0"/>
              </a:rPr>
              <a:t>Skill)</a:t>
            </a:r>
          </a:p>
          <a:p>
            <a:pPr marL="742950" lvl="1" indent="-285750">
              <a:lnSpc>
                <a:spcPct val="150000"/>
              </a:lnSpc>
              <a:buFont typeface="Wingdings" panose="05000000000000000000" pitchFamily="2" charset="2"/>
              <a:buChar char="Ø"/>
            </a:pPr>
            <a:r>
              <a:rPr lang="en-US" sz="2000" dirty="0" smtClean="0">
                <a:latin typeface="Calibri" panose="020F0502020204030204" pitchFamily="34" charset="0"/>
                <a:cs typeface="Arial" panose="020B0604020202020204" pitchFamily="34" charset="0"/>
              </a:rPr>
              <a:t>By </a:t>
            </a:r>
            <a:r>
              <a:rPr lang="en-US" sz="2000" dirty="0">
                <a:latin typeface="Calibri" panose="020F0502020204030204" pitchFamily="34" charset="0"/>
                <a:cs typeface="Arial" panose="020B0604020202020204" pitchFamily="34" charset="0"/>
              </a:rPr>
              <a:t>the end of this course, students will be able to identify their own position on the political spectrum. (Value)</a:t>
            </a:r>
          </a:p>
          <a:p>
            <a:endParaRPr lang="en-US" dirty="0"/>
          </a:p>
        </p:txBody>
      </p:sp>
    </p:spTree>
    <p:extLst>
      <p:ext uri="{BB962C8B-B14F-4D97-AF65-F5344CB8AC3E}">
        <p14:creationId xmlns:p14="http://schemas.microsoft.com/office/powerpoint/2010/main" val="2913208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629400" cy="5635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algn="ctr"/>
            <a:r>
              <a:rPr lang="en-US" sz="3600" b="1" dirty="0" smtClean="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rPr>
              <a:t>How to Write Good Learning Objectives</a:t>
            </a:r>
            <a:endParaRPr lang="en-US" sz="3600" b="1" dirty="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457199" y="1447800"/>
            <a:ext cx="8334755" cy="4800599"/>
          </a:xfrm>
        </p:spPr>
        <p:txBody>
          <a:bodyPr/>
          <a:lstStyle/>
          <a:p>
            <a:pPr marL="0" indent="0">
              <a:lnSpc>
                <a:spcPct val="150000"/>
              </a:lnSpc>
              <a:buNone/>
            </a:pPr>
            <a:r>
              <a:rPr lang="en-US" dirty="0">
                <a:latin typeface="Calibri" panose="020F0502020204030204" pitchFamily="34" charset="0"/>
                <a:cs typeface="Arial" panose="020B0604020202020204" pitchFamily="34" charset="0"/>
              </a:rPr>
              <a:t>According to Robert F. </a:t>
            </a:r>
            <a:r>
              <a:rPr lang="en-US" dirty="0" err="1" smtClean="0">
                <a:latin typeface="Calibri" panose="020F0502020204030204" pitchFamily="34" charset="0"/>
                <a:cs typeface="Arial" panose="020B0604020202020204" pitchFamily="34" charset="0"/>
              </a:rPr>
              <a:t>Mager</a:t>
            </a:r>
            <a:r>
              <a:rPr lang="en-US" dirty="0" smtClean="0">
                <a:latin typeface="Calibri" panose="020F0502020204030204" pitchFamily="34" charset="0"/>
                <a:cs typeface="Arial" panose="020B0604020202020204" pitchFamily="34" charset="0"/>
              </a:rPr>
              <a:t>, the </a:t>
            </a:r>
            <a:r>
              <a:rPr lang="en-US" b="1" dirty="0" smtClean="0">
                <a:latin typeface="Calibri" panose="020F0502020204030204" pitchFamily="34" charset="0"/>
                <a:cs typeface="Arial" panose="020B0604020202020204" pitchFamily="34" charset="0"/>
              </a:rPr>
              <a:t>ideal learning objective </a:t>
            </a:r>
            <a:r>
              <a:rPr lang="en-US" dirty="0" smtClean="0">
                <a:latin typeface="Calibri" panose="020F0502020204030204" pitchFamily="34" charset="0"/>
                <a:cs typeface="Arial" panose="020B0604020202020204" pitchFamily="34" charset="0"/>
              </a:rPr>
              <a:t>has 3 parts:</a:t>
            </a:r>
          </a:p>
          <a:p>
            <a:pPr marL="0" indent="0">
              <a:lnSpc>
                <a:spcPct val="150000"/>
              </a:lnSpc>
              <a:buNone/>
            </a:pPr>
            <a:r>
              <a:rPr lang="en-US" b="1" dirty="0" smtClean="0">
                <a:solidFill>
                  <a:srgbClr val="FF9900"/>
                </a:solidFill>
                <a:latin typeface="Calibri" panose="020F0502020204030204" pitchFamily="34" charset="0"/>
                <a:cs typeface="Arial" panose="020B0604020202020204" pitchFamily="34" charset="0"/>
              </a:rPr>
              <a:t>1. A </a:t>
            </a:r>
            <a:r>
              <a:rPr lang="en-US" b="1" dirty="0">
                <a:solidFill>
                  <a:srgbClr val="FF9900"/>
                </a:solidFill>
                <a:latin typeface="Calibri" panose="020F0502020204030204" pitchFamily="34" charset="0"/>
                <a:cs typeface="Arial" panose="020B0604020202020204" pitchFamily="34" charset="0"/>
              </a:rPr>
              <a:t>measurable </a:t>
            </a:r>
            <a:r>
              <a:rPr lang="en-US" b="1" dirty="0" smtClean="0">
                <a:solidFill>
                  <a:srgbClr val="FF9900"/>
                </a:solidFill>
                <a:latin typeface="Calibri" panose="020F0502020204030204" pitchFamily="34" charset="0"/>
                <a:cs typeface="Arial" panose="020B0604020202020204" pitchFamily="34" charset="0"/>
              </a:rPr>
              <a:t>verb.</a:t>
            </a:r>
          </a:p>
          <a:p>
            <a:pPr marL="0" indent="0">
              <a:lnSpc>
                <a:spcPct val="150000"/>
              </a:lnSpc>
              <a:buNone/>
            </a:pPr>
            <a:r>
              <a:rPr lang="en-US" b="1" dirty="0" smtClean="0">
                <a:solidFill>
                  <a:srgbClr val="FF9900"/>
                </a:solidFill>
                <a:latin typeface="Calibri" panose="020F0502020204030204" pitchFamily="34" charset="0"/>
                <a:cs typeface="Arial" panose="020B0604020202020204" pitchFamily="34" charset="0"/>
              </a:rPr>
              <a:t>2</a:t>
            </a:r>
            <a:r>
              <a:rPr lang="en-US" b="1" dirty="0">
                <a:solidFill>
                  <a:srgbClr val="FF9900"/>
                </a:solidFill>
                <a:latin typeface="Calibri" panose="020F0502020204030204" pitchFamily="34" charset="0"/>
                <a:cs typeface="Arial" panose="020B0604020202020204" pitchFamily="34" charset="0"/>
              </a:rPr>
              <a:t>. The important condition (if any) under which the performance </a:t>
            </a:r>
            <a:r>
              <a:rPr lang="en-US" b="1" dirty="0" smtClean="0">
                <a:solidFill>
                  <a:srgbClr val="FF9900"/>
                </a:solidFill>
                <a:latin typeface="Calibri" panose="020F0502020204030204" pitchFamily="34" charset="0"/>
                <a:cs typeface="Arial" panose="020B0604020202020204" pitchFamily="34" charset="0"/>
              </a:rPr>
              <a:t>is 	to occur</a:t>
            </a:r>
          </a:p>
          <a:p>
            <a:pPr marL="0" indent="0">
              <a:lnSpc>
                <a:spcPct val="150000"/>
              </a:lnSpc>
              <a:buNone/>
            </a:pPr>
            <a:r>
              <a:rPr lang="en-US" b="1" dirty="0" smtClean="0">
                <a:solidFill>
                  <a:srgbClr val="FF9900"/>
                </a:solidFill>
                <a:latin typeface="Calibri" panose="020F0502020204030204" pitchFamily="34" charset="0"/>
                <a:cs typeface="Arial" panose="020B0604020202020204" pitchFamily="34" charset="0"/>
              </a:rPr>
              <a:t>3</a:t>
            </a:r>
            <a:r>
              <a:rPr lang="en-US" b="1" dirty="0">
                <a:solidFill>
                  <a:srgbClr val="FF9900"/>
                </a:solidFill>
                <a:latin typeface="Calibri" panose="020F0502020204030204" pitchFamily="34" charset="0"/>
                <a:cs typeface="Arial" panose="020B0604020202020204" pitchFamily="34" charset="0"/>
              </a:rPr>
              <a:t>. The criterion of acceptable </a:t>
            </a:r>
            <a:r>
              <a:rPr lang="en-US" b="1" dirty="0" smtClean="0">
                <a:solidFill>
                  <a:srgbClr val="FF9900"/>
                </a:solidFill>
                <a:latin typeface="Calibri" panose="020F0502020204030204" pitchFamily="34" charset="0"/>
                <a:cs typeface="Arial" panose="020B0604020202020204" pitchFamily="34" charset="0"/>
              </a:rPr>
              <a:t>performance.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71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629400" cy="5635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algn="ctr"/>
            <a:r>
              <a:rPr lang="en-US" sz="3600" b="1" dirty="0" smtClean="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rPr>
              <a:t>How to Write Good Learning Objectives</a:t>
            </a:r>
            <a:endParaRPr lang="en-US" sz="3600" b="1" dirty="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1351225"/>
            <a:ext cx="7543800" cy="5016758"/>
          </a:xfrm>
          <a:prstGeom prst="rect">
            <a:avLst/>
          </a:prstGeom>
          <a:noFill/>
        </p:spPr>
        <p:txBody>
          <a:bodyPr wrap="square" rtlCol="0">
            <a:spAutoFit/>
          </a:bodyPr>
          <a:lstStyle/>
          <a:p>
            <a:r>
              <a:rPr lang="en-US" sz="3200" b="1" dirty="0" smtClean="0">
                <a:solidFill>
                  <a:srgbClr val="FF9900"/>
                </a:solidFill>
              </a:rPr>
              <a:t>Additionally, effective learning objectives are:</a:t>
            </a:r>
          </a:p>
          <a:p>
            <a:pPr marL="285750" indent="-285750">
              <a:buFont typeface="Arial" panose="020B0604020202020204" pitchFamily="34" charset="0"/>
              <a:buChar char="•"/>
            </a:pPr>
            <a:r>
              <a:rPr lang="en-US" sz="3200" b="1" dirty="0" smtClean="0"/>
              <a:t>Consistent with the goals of the curriculum</a:t>
            </a:r>
          </a:p>
          <a:p>
            <a:pPr marL="285750" indent="-285750">
              <a:buFont typeface="Arial" panose="020B0604020202020204" pitchFamily="34" charset="0"/>
              <a:buChar char="•"/>
            </a:pPr>
            <a:r>
              <a:rPr lang="en-US" sz="3200" b="1" dirty="0" smtClean="0"/>
              <a:t>Clearly stated</a:t>
            </a:r>
          </a:p>
          <a:p>
            <a:pPr marL="285750" indent="-285750">
              <a:buFont typeface="Arial" panose="020B0604020202020204" pitchFamily="34" charset="0"/>
              <a:buChar char="•"/>
            </a:pPr>
            <a:r>
              <a:rPr lang="en-US" sz="3200" b="1" dirty="0" smtClean="0"/>
              <a:t>Clearly measurable</a:t>
            </a:r>
          </a:p>
          <a:p>
            <a:pPr marL="285750" indent="-285750">
              <a:buFont typeface="Arial" panose="020B0604020202020204" pitchFamily="34" charset="0"/>
              <a:buChar char="•"/>
            </a:pPr>
            <a:r>
              <a:rPr lang="en-US" sz="3200" b="1" dirty="0" smtClean="0"/>
              <a:t>Realistic and doable</a:t>
            </a:r>
          </a:p>
          <a:p>
            <a:pPr marL="285750" indent="-285750">
              <a:buFont typeface="Arial" panose="020B0604020202020204" pitchFamily="34" charset="0"/>
              <a:buChar char="•"/>
            </a:pPr>
            <a:r>
              <a:rPr lang="en-US" sz="3200" b="1" dirty="0" smtClean="0"/>
              <a:t>Appropriate for the level of the learner</a:t>
            </a:r>
          </a:p>
          <a:p>
            <a:pPr marL="285750" indent="-285750">
              <a:buFont typeface="Arial" panose="020B0604020202020204" pitchFamily="34" charset="0"/>
              <a:buChar char="•"/>
            </a:pPr>
            <a:r>
              <a:rPr lang="en-US" sz="3200" b="1" dirty="0" smtClean="0"/>
              <a:t>Worthy (Important stuff)</a:t>
            </a:r>
            <a:endParaRPr lang="en-US" sz="3200" dirty="0"/>
          </a:p>
        </p:txBody>
      </p:sp>
    </p:spTree>
    <p:extLst>
      <p:ext uri="{BB962C8B-B14F-4D97-AF65-F5344CB8AC3E}">
        <p14:creationId xmlns:p14="http://schemas.microsoft.com/office/powerpoint/2010/main" val="1986692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629400" cy="5635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algn="ctr"/>
            <a:r>
              <a:rPr lang="en-US" sz="3600" b="1" dirty="0" smtClean="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rPr>
              <a:t>Bloom’s Taxonomy</a:t>
            </a:r>
            <a:endParaRPr lang="en-US" sz="3600" b="1" dirty="0">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367983"/>
            <a:ext cx="2238755" cy="2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5"/>
          <p:cNvGraphicFramePr>
            <a:graphicFrameLocks noGrp="1"/>
          </p:cNvGraphicFramePr>
          <p:nvPr>
            <p:ph idx="1"/>
            <p:extLst>
              <p:ext uri="{D42A27DB-BD31-4B8C-83A1-F6EECF244321}">
                <p14:modId xmlns:p14="http://schemas.microsoft.com/office/powerpoint/2010/main" val="2712343551"/>
              </p:ext>
            </p:extLst>
          </p:nvPr>
        </p:nvGraphicFramePr>
        <p:xfrm>
          <a:off x="381000" y="1288398"/>
          <a:ext cx="8229600" cy="4897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Up Arrow 8"/>
          <p:cNvSpPr/>
          <p:nvPr/>
        </p:nvSpPr>
        <p:spPr>
          <a:xfrm>
            <a:off x="533400" y="1392490"/>
            <a:ext cx="457200" cy="4761131"/>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686845"/>
            <a:ext cx="457200" cy="417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719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par>
                          <p:cTn id="8" fill="hold">
                            <p:stCondLst>
                              <p:cond delay="2000"/>
                            </p:stCondLst>
                            <p:childTnLst>
                              <p:par>
                                <p:cTn id="9" presetID="22" presetClass="entr" presetSubtype="4"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par>
                                <p:cTn id="12" presetID="22" presetClass="entr" presetSubtype="4" fill="hold" nodeType="with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Baruch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Baruch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Baruch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2897</TotalTime>
  <Words>2305</Words>
  <Application>Microsoft Macintosh PowerPoint</Application>
  <PresentationFormat>On-screen Show (4:3)</PresentationFormat>
  <Paragraphs>383</Paragraphs>
  <Slides>34</Slides>
  <Notes>32</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34</vt:i4>
      </vt:variant>
    </vt:vector>
  </HeadingPairs>
  <TitlesOfParts>
    <vt:vector size="40" baseType="lpstr">
      <vt:lpstr>Office Theme</vt:lpstr>
      <vt:lpstr>ms01_1</vt:lpstr>
      <vt:lpstr>1_ms01_1</vt:lpstr>
      <vt:lpstr>2_ms01_1</vt:lpstr>
      <vt:lpstr>Image</vt:lpstr>
      <vt:lpstr>Document</vt:lpstr>
      <vt:lpstr>PowerPoint Presentation</vt:lpstr>
      <vt:lpstr>    Introduction</vt:lpstr>
      <vt:lpstr>  What are Learning Goals?</vt:lpstr>
      <vt:lpstr>PowerPoint Presentation</vt:lpstr>
      <vt:lpstr>  What are Learning Objectives?</vt:lpstr>
      <vt:lpstr>  Example Learning Objectives</vt:lpstr>
      <vt:lpstr>How to Write Good Learning Objectives</vt:lpstr>
      <vt:lpstr>How to Write Good Learning Objectives</vt:lpstr>
      <vt:lpstr>Bloom’s Taxonomy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Curriculum Mapping</vt:lpstr>
      <vt:lpstr> The Seven Phases of Curriculum Mapping</vt:lpstr>
      <vt:lpstr> Phase 1 of Curriculum Mapping</vt:lpstr>
      <vt:lpstr>PowerPoint Presentation</vt:lpstr>
      <vt:lpstr> Phase 2 of Curriculum Mapping</vt:lpstr>
      <vt:lpstr> Phase 3 of Curriculum Mapping</vt:lpstr>
      <vt:lpstr> Phase 4 of Curriculum Mapping</vt:lpstr>
      <vt:lpstr> Phase 5 of Curriculum Mapping</vt:lpstr>
      <vt:lpstr> Phase 6 of Curriculum Mapping</vt:lpstr>
      <vt:lpstr> Phase 7 of Curriculum Mapping</vt:lpstr>
      <vt:lpstr>How To Write A Good  Curriculum Map</vt:lpstr>
      <vt:lpstr>PowerPoint Presentation</vt:lpstr>
      <vt:lpstr>PowerPoint Presentation</vt:lpstr>
      <vt:lpstr>PowerPoint Presentation</vt:lpstr>
      <vt:lpstr>PowerPoint Presentation</vt:lpstr>
      <vt:lpstr>PowerPoint Presentation</vt:lpstr>
      <vt:lpstr>PowerPoint Presentation</vt:lpstr>
      <vt:lpstr>Learning Goals, Objectives, &amp; Curriculum Mapping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bendana</dc:creator>
  <cp:lastModifiedBy>yoonhee kang</cp:lastModifiedBy>
  <cp:revision>97</cp:revision>
  <dcterms:created xsi:type="dcterms:W3CDTF">2014-04-22T16:52:55Z</dcterms:created>
  <dcterms:modified xsi:type="dcterms:W3CDTF">2016-03-31T15:51:14Z</dcterms:modified>
</cp:coreProperties>
</file>