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5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8" r:id="rId33"/>
    <p:sldId id="287" r:id="rId34"/>
    <p:sldId id="294" r:id="rId35"/>
    <p:sldId id="293" r:id="rId36"/>
    <p:sldId id="295" r:id="rId37"/>
    <p:sldId id="296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90" d="100"/>
          <a:sy n="90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7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6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488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5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2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961C-4F64-45C2-8102-21DCB8D34E8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69277A-C21F-4978-A900-FC7518E6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xlist.com/script/main/art.asp?articlekey=596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Vomiting" TargetMode="External"/><Relationship Id="rId3" Type="http://schemas.openxmlformats.org/officeDocument/2006/relationships/hyperlink" Target="http://en.wikipedia.org/wiki/Euphoria" TargetMode="External"/><Relationship Id="rId7" Type="http://schemas.openxmlformats.org/officeDocument/2006/relationships/hyperlink" Target="http://en.wikipedia.org/wiki/Nause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izziness" TargetMode="External"/><Relationship Id="rId5" Type="http://schemas.openxmlformats.org/officeDocument/2006/relationships/hyperlink" Target="http://en.wikipedia.org/wiki/Fatigue_(medical)" TargetMode="External"/><Relationship Id="rId4" Type="http://schemas.openxmlformats.org/officeDocument/2006/relationships/hyperlink" Target="http://en.wikipedia.org/wiki/Constipation" TargetMode="External"/><Relationship Id="rId9" Type="http://schemas.openxmlformats.org/officeDocument/2006/relationships/hyperlink" Target="http://en.wikipedia.org/wiki/Anxiet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6"/>
            <a:ext cx="5381192" cy="6868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1964" y="693399"/>
            <a:ext cx="7564582" cy="2738067"/>
          </a:xfrm>
        </p:spPr>
        <p:txBody>
          <a:bodyPr/>
          <a:lstStyle/>
          <a:p>
            <a:r>
              <a:rPr lang="en-US" sz="6600" dirty="0" smtClean="0"/>
              <a:t>Top 20 Prescribed Drugs 2013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Olha</a:t>
            </a:r>
            <a:r>
              <a:rPr lang="en-US" sz="2800" dirty="0"/>
              <a:t> </a:t>
            </a:r>
            <a:r>
              <a:rPr lang="en-US" sz="2800" dirty="0" err="1" smtClean="0"/>
              <a:t>Vashkevych</a:t>
            </a:r>
            <a:endParaRPr lang="en-US" sz="2800" dirty="0" smtClean="0"/>
          </a:p>
          <a:p>
            <a:r>
              <a:rPr lang="en-US" sz="2800" smtClean="0"/>
              <a:t>Qing </a:t>
            </a:r>
            <a:r>
              <a:rPr lang="en-US" sz="2800" smtClean="0"/>
              <a:t>Jiang Huang</a:t>
            </a:r>
            <a:endParaRPr lang="en-US" sz="2800" dirty="0" smtClean="0"/>
          </a:p>
          <a:p>
            <a:r>
              <a:rPr lang="en-US" sz="2800" dirty="0" err="1" smtClean="0"/>
              <a:t>Fannyeu</a:t>
            </a:r>
            <a:r>
              <a:rPr lang="en-US" sz="2800" dirty="0" smtClean="0"/>
              <a:t> </a:t>
            </a:r>
            <a:r>
              <a:rPr lang="en-US" sz="2800" dirty="0" err="1" smtClean="0"/>
              <a:t>Liou</a:t>
            </a:r>
            <a:endParaRPr lang="en-US" sz="2800" dirty="0" smtClean="0"/>
          </a:p>
          <a:p>
            <a:r>
              <a:rPr lang="en-US" sz="2800" dirty="0" smtClean="0"/>
              <a:t>Yineeta Chitlall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0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423" y="1236747"/>
            <a:ext cx="6614556" cy="43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" y="462418"/>
            <a:ext cx="8596668" cy="3880773"/>
          </a:xfrm>
        </p:spPr>
        <p:txBody>
          <a:bodyPr/>
          <a:lstStyle/>
          <a:p>
            <a:r>
              <a:rPr lang="en-US" sz="2000" b="1" u="sng" dirty="0"/>
              <a:t>Adverse effects: </a:t>
            </a:r>
            <a:r>
              <a:rPr lang="en-US" dirty="0"/>
              <a:t>headache (16%-46%), dyspepsia (7%-17%), flushing (10%).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Drug interaction: </a:t>
            </a:r>
            <a:r>
              <a:rPr lang="en-US" dirty="0"/>
              <a:t>avoid concomitant use with </a:t>
            </a:r>
            <a:r>
              <a:rPr lang="en-US" dirty="0" err="1"/>
              <a:t>Alprostadil</a:t>
            </a:r>
            <a:r>
              <a:rPr lang="en-US" dirty="0"/>
              <a:t>, Amyl Nitrite, </a:t>
            </a:r>
            <a:r>
              <a:rPr lang="en-US" dirty="0" err="1"/>
              <a:t>Boceprevir</a:t>
            </a:r>
            <a:r>
              <a:rPr lang="en-US" dirty="0"/>
              <a:t>, </a:t>
            </a:r>
            <a:r>
              <a:rPr lang="en-US" dirty="0" err="1"/>
              <a:t>Cobicistat</a:t>
            </a:r>
            <a:r>
              <a:rPr lang="en-US" dirty="0"/>
              <a:t>, </a:t>
            </a:r>
            <a:r>
              <a:rPr lang="en-US" dirty="0" err="1"/>
              <a:t>Fusidic</a:t>
            </a:r>
            <a:r>
              <a:rPr lang="en-US" dirty="0"/>
              <a:t> acid, Phosphodiesterase 5 inhibitors, </a:t>
            </a:r>
            <a:r>
              <a:rPr lang="en-US" dirty="0" err="1"/>
              <a:t>Pimozide</a:t>
            </a:r>
            <a:r>
              <a:rPr lang="en-US" dirty="0"/>
              <a:t>, </a:t>
            </a:r>
            <a:r>
              <a:rPr lang="en-US" dirty="0" err="1"/>
              <a:t>Rioclgust</a:t>
            </a:r>
            <a:r>
              <a:rPr lang="en-US" dirty="0"/>
              <a:t>, </a:t>
            </a:r>
            <a:r>
              <a:rPr lang="en-US" dirty="0" err="1"/>
              <a:t>Telaprevir</a:t>
            </a:r>
            <a:r>
              <a:rPr lang="en-US" dirty="0"/>
              <a:t>, Vasodilators.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Cialis (</a:t>
            </a:r>
            <a:r>
              <a:rPr lang="en-US" dirty="0" err="1" smtClean="0"/>
              <a:t>Tadafil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8663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Pharmacologic category:</a:t>
            </a:r>
            <a:r>
              <a:rPr lang="en-US" sz="2000" dirty="0" smtClean="0"/>
              <a:t> </a:t>
            </a:r>
            <a:r>
              <a:rPr lang="en-US" dirty="0" smtClean="0"/>
              <a:t>Phosphodiesterase-5 </a:t>
            </a:r>
            <a:r>
              <a:rPr lang="en-US" dirty="0" err="1" smtClean="0"/>
              <a:t>ezyme</a:t>
            </a:r>
            <a:r>
              <a:rPr lang="en-US" dirty="0" smtClean="0"/>
              <a:t> inhibitor.</a:t>
            </a:r>
          </a:p>
          <a:p>
            <a:endParaRPr lang="en-US" b="1" u="sng" dirty="0"/>
          </a:p>
          <a:p>
            <a:r>
              <a:rPr lang="en-US" sz="2000" b="1" u="sng" dirty="0" smtClean="0"/>
              <a:t>Use: </a:t>
            </a:r>
            <a:r>
              <a:rPr lang="en-US" dirty="0" smtClean="0"/>
              <a:t>signs and symptoms of benign prostatic </a:t>
            </a:r>
            <a:r>
              <a:rPr lang="en-US" dirty="0" err="1" smtClean="0"/>
              <a:t>hyplerplasia</a:t>
            </a:r>
            <a:r>
              <a:rPr lang="en-US" dirty="0" smtClean="0"/>
              <a:t>, erectile dysfunction, pulmonary arterial hypertension.</a:t>
            </a:r>
          </a:p>
          <a:p>
            <a:endParaRPr lang="en-US" b="1" u="sng" dirty="0"/>
          </a:p>
          <a:p>
            <a:r>
              <a:rPr lang="en-US" sz="2000" b="1" u="sng" dirty="0" smtClean="0"/>
              <a:t>MOA: </a:t>
            </a:r>
            <a:r>
              <a:rPr lang="en-US" dirty="0" smtClean="0"/>
              <a:t>likely due to PDE-5 mediated reduction in smooth muscle and endothelial cell proliferation, decreased nerve activity, and increased smooth muscle relaxation. PAH: pulmonary vasculature relaxation. </a:t>
            </a:r>
          </a:p>
          <a:p>
            <a:endParaRPr lang="en-US" b="1" u="sng" dirty="0"/>
          </a:p>
          <a:p>
            <a:r>
              <a:rPr lang="en-US" sz="2400" b="1" u="sng" dirty="0" smtClean="0"/>
              <a:t>Adverse effects: </a:t>
            </a:r>
            <a:r>
              <a:rPr lang="en-US" dirty="0" smtClean="0"/>
              <a:t>flushing (1-13%), headache (3%-42%), nausea (10%-11%).</a:t>
            </a:r>
          </a:p>
          <a:p>
            <a:endParaRPr lang="en-US" b="1" u="sng" dirty="0"/>
          </a:p>
          <a:p>
            <a:r>
              <a:rPr lang="en-US" sz="2000" b="1" u="sng" dirty="0" smtClean="0"/>
              <a:t>Drug interaction: </a:t>
            </a:r>
            <a:r>
              <a:rPr lang="en-US" dirty="0" smtClean="0"/>
              <a:t>Avoid concomitant use with </a:t>
            </a:r>
            <a:r>
              <a:rPr lang="en-US" dirty="0" err="1" smtClean="0"/>
              <a:t>Alprostadil</a:t>
            </a:r>
            <a:r>
              <a:rPr lang="en-US" dirty="0" smtClean="0"/>
              <a:t>, Amyl Nitrite, </a:t>
            </a:r>
            <a:r>
              <a:rPr lang="en-US" dirty="0" err="1" smtClean="0"/>
              <a:t>Fusidic</a:t>
            </a:r>
            <a:r>
              <a:rPr lang="en-US" dirty="0" smtClean="0"/>
              <a:t> acid.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899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Abilify</a:t>
            </a:r>
            <a:r>
              <a:rPr lang="en-US" dirty="0"/>
              <a:t> (</a:t>
            </a:r>
            <a:r>
              <a:rPr lang="en-US" dirty="0" err="1"/>
              <a:t>ARIPiprazole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18" y="5111261"/>
            <a:ext cx="4136375" cy="18639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57" y="1504097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b="1" u="sng" dirty="0"/>
              <a:t>Pharmacologic category: </a:t>
            </a:r>
            <a:r>
              <a:rPr lang="en-US" dirty="0"/>
              <a:t>Antipsychotic agent, </a:t>
            </a:r>
            <a:r>
              <a:rPr lang="en-US" dirty="0" smtClean="0"/>
              <a:t>Atypical</a:t>
            </a:r>
          </a:p>
          <a:p>
            <a:endParaRPr lang="en-US" dirty="0"/>
          </a:p>
          <a:p>
            <a:r>
              <a:rPr lang="en-US" sz="2000" b="1" u="sng" dirty="0" smtClean="0"/>
              <a:t>Use: </a:t>
            </a:r>
            <a:r>
              <a:rPr lang="en-US" dirty="0"/>
              <a:t>for bipolar, irritability associated with autistic disorder, major depressive disorder, and schizophrenia. </a:t>
            </a:r>
          </a:p>
          <a:p>
            <a:endParaRPr lang="en-US" dirty="0"/>
          </a:p>
          <a:p>
            <a:r>
              <a:rPr lang="en-US" sz="2000" b="1" u="sng" dirty="0"/>
              <a:t>MOA: </a:t>
            </a:r>
            <a:r>
              <a:rPr lang="en-US" dirty="0" smtClean="0"/>
              <a:t>Quinolone </a:t>
            </a:r>
            <a:r>
              <a:rPr lang="en-US" dirty="0"/>
              <a:t>antipsychotic which exhibits high affinity for D2 and D3 receptors. Moderate    affinity for the serotonin reuptake transporter.  </a:t>
            </a:r>
          </a:p>
          <a:p>
            <a:endParaRPr lang="en-US" sz="2000" b="1" u="sng" dirty="0"/>
          </a:p>
          <a:p>
            <a:r>
              <a:rPr lang="en-US" sz="2000" b="1" u="sng" dirty="0"/>
              <a:t>Adverse Effects: </a:t>
            </a:r>
            <a:r>
              <a:rPr lang="en-US" dirty="0" smtClean="0"/>
              <a:t>Headache (27%), </a:t>
            </a:r>
            <a:r>
              <a:rPr lang="en-US" dirty="0"/>
              <a:t>extrapyramidal reaction (does related) </a:t>
            </a:r>
            <a:r>
              <a:rPr lang="en-US" dirty="0" smtClean="0"/>
              <a:t>(8-26%), </a:t>
            </a:r>
            <a:r>
              <a:rPr lang="en-US" dirty="0"/>
              <a:t>sedation (</a:t>
            </a:r>
            <a:r>
              <a:rPr lang="en-US" dirty="0" smtClean="0"/>
              <a:t>13%), </a:t>
            </a:r>
            <a:r>
              <a:rPr lang="en-US" dirty="0"/>
              <a:t>insomnia </a:t>
            </a:r>
            <a:r>
              <a:rPr lang="en-US" dirty="0" smtClean="0"/>
              <a:t>(18%), anxiety (17%), </a:t>
            </a:r>
            <a:r>
              <a:rPr lang="en-US" dirty="0"/>
              <a:t>chest pain </a:t>
            </a:r>
            <a:r>
              <a:rPr lang="en-US" dirty="0" smtClean="0"/>
              <a:t>*10%)</a:t>
            </a:r>
            <a:endParaRPr lang="en-US" dirty="0"/>
          </a:p>
          <a:p>
            <a:endParaRPr lang="en-US" dirty="0"/>
          </a:p>
          <a:p>
            <a:r>
              <a:rPr lang="en-US" sz="2000" b="1" u="sng" dirty="0"/>
              <a:t>Drug Interactions: </a:t>
            </a:r>
            <a:r>
              <a:rPr lang="en-US" dirty="0"/>
              <a:t>may increase the level/ effect of alcohol; CNS depressant; thalidomide; </a:t>
            </a:r>
            <a:r>
              <a:rPr lang="en-US" dirty="0" err="1"/>
              <a:t>Zolpidem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95" y="419850"/>
            <a:ext cx="8596668" cy="1320800"/>
          </a:xfrm>
        </p:spPr>
        <p:txBody>
          <a:bodyPr/>
          <a:lstStyle/>
          <a:p>
            <a:r>
              <a:rPr lang="en-US" dirty="0" err="1" smtClean="0"/>
              <a:t>Nexium</a:t>
            </a:r>
            <a:r>
              <a:rPr lang="en-US" dirty="0" smtClean="0"/>
              <a:t> </a:t>
            </a:r>
            <a:r>
              <a:rPr lang="en-US" dirty="0"/>
              <a:t>( Esomeprazole)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66" y="3692771"/>
            <a:ext cx="3923326" cy="29424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65" y="1468928"/>
            <a:ext cx="9146604" cy="4228487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/>
              <a:t>Pharmacologic category: </a:t>
            </a:r>
            <a:r>
              <a:rPr lang="en-US" dirty="0"/>
              <a:t>Proton pump inhibitor; substituted </a:t>
            </a:r>
            <a:r>
              <a:rPr lang="en-US" dirty="0" err="1"/>
              <a:t>Benzimidazole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000" b="1" u="sng" dirty="0"/>
              <a:t>Use: </a:t>
            </a:r>
            <a:r>
              <a:rPr lang="en-US" dirty="0" smtClean="0"/>
              <a:t>Treatment </a:t>
            </a:r>
            <a:r>
              <a:rPr lang="en-US" dirty="0"/>
              <a:t>for erosive esophagitis, </a:t>
            </a:r>
            <a:r>
              <a:rPr lang="en-US" dirty="0" err="1"/>
              <a:t>gastroesophageal</a:t>
            </a:r>
            <a:r>
              <a:rPr lang="en-US" dirty="0"/>
              <a:t> reflux disease GERD.</a:t>
            </a:r>
          </a:p>
          <a:p>
            <a:endParaRPr lang="en-US" dirty="0"/>
          </a:p>
          <a:p>
            <a:r>
              <a:rPr lang="en-US" sz="2000" b="1" u="sng" dirty="0" smtClean="0"/>
              <a:t>MOA: </a:t>
            </a:r>
            <a:r>
              <a:rPr lang="en-US" dirty="0" smtClean="0"/>
              <a:t>Proton </a:t>
            </a:r>
            <a:r>
              <a:rPr lang="en-US" dirty="0"/>
              <a:t>pump inhibitor suppresses gastric acid secretion by inhibition of the H+/K+ ATPase in the gastric parietal cell. </a:t>
            </a:r>
          </a:p>
          <a:p>
            <a:endParaRPr lang="en-US" dirty="0"/>
          </a:p>
          <a:p>
            <a:r>
              <a:rPr lang="en-US" sz="2000" b="1" u="sng" dirty="0"/>
              <a:t>Adverse Effects: </a:t>
            </a:r>
            <a:r>
              <a:rPr lang="en-US" dirty="0" smtClean="0"/>
              <a:t>Headache </a:t>
            </a:r>
            <a:r>
              <a:rPr lang="en-US" dirty="0" err="1"/>
              <a:t>I.v.</a:t>
            </a:r>
            <a:r>
              <a:rPr lang="en-US" dirty="0"/>
              <a:t> 11%</a:t>
            </a:r>
          </a:p>
          <a:p>
            <a:endParaRPr lang="en-US" dirty="0"/>
          </a:p>
          <a:p>
            <a:r>
              <a:rPr lang="en-US" sz="2000" b="1" u="sng" dirty="0"/>
              <a:t>Drug Interactions: </a:t>
            </a:r>
            <a:r>
              <a:rPr lang="en-US" dirty="0" smtClean="0"/>
              <a:t>May </a:t>
            </a:r>
            <a:r>
              <a:rPr lang="en-US" dirty="0"/>
              <a:t>increase the level; effect of Vitamin K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antagonists</a:t>
            </a:r>
            <a:r>
              <a:rPr lang="en-US" dirty="0"/>
              <a:t>, </a:t>
            </a:r>
            <a:r>
              <a:rPr lang="en-US" dirty="0" err="1"/>
              <a:t>Voriconazole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Humira</a:t>
            </a:r>
            <a:r>
              <a:rPr lang="en-US" dirty="0" smtClean="0"/>
              <a:t> </a:t>
            </a:r>
            <a:r>
              <a:rPr lang="en-US" dirty="0"/>
              <a:t>( </a:t>
            </a:r>
            <a:r>
              <a:rPr lang="en-US" dirty="0" err="1" smtClean="0"/>
              <a:t>Adalimumab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442" y="1527542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u="sng" dirty="0"/>
              <a:t>Pharmacologic category</a:t>
            </a:r>
            <a:r>
              <a:rPr lang="en-US" sz="2200" b="1" u="sng" dirty="0"/>
              <a:t>: </a:t>
            </a:r>
            <a:r>
              <a:rPr lang="en-US" sz="2200" b="1" u="sng" dirty="0" smtClean="0"/>
              <a:t> </a:t>
            </a:r>
            <a:r>
              <a:rPr lang="en-US" sz="1900" dirty="0" err="1" smtClean="0"/>
              <a:t>Antirheumatic</a:t>
            </a:r>
            <a:r>
              <a:rPr lang="en-US" sz="1900" dirty="0"/>
              <a:t>, </a:t>
            </a:r>
            <a:r>
              <a:rPr lang="en-US" sz="1900" dirty="0" smtClean="0"/>
              <a:t>Gastrointestinal </a:t>
            </a:r>
            <a:r>
              <a:rPr lang="en-US" sz="1900" dirty="0"/>
              <a:t>agent, Monoclonal antibody, </a:t>
            </a:r>
            <a:r>
              <a:rPr lang="en-US" sz="1900" dirty="0" smtClean="0"/>
              <a:t>Tumor </a:t>
            </a:r>
            <a:r>
              <a:rPr lang="en-US" sz="1900" dirty="0"/>
              <a:t>Necrosis Factor Blocking Agent</a:t>
            </a:r>
            <a:r>
              <a:rPr lang="en-US" sz="1900" dirty="0" smtClean="0"/>
              <a:t>.</a:t>
            </a:r>
          </a:p>
          <a:p>
            <a:endParaRPr lang="en-US" sz="1900" dirty="0"/>
          </a:p>
          <a:p>
            <a:r>
              <a:rPr lang="en-US" sz="2000" b="1" u="sng" dirty="0"/>
              <a:t>Use</a:t>
            </a:r>
            <a:r>
              <a:rPr lang="en-US" sz="2200" b="1" u="sng" dirty="0"/>
              <a:t>: </a:t>
            </a:r>
            <a:r>
              <a:rPr lang="en-US" sz="2200" b="1" u="sng" dirty="0" smtClean="0"/>
              <a:t> </a:t>
            </a:r>
            <a:r>
              <a:rPr lang="en-US" sz="1900" dirty="0" err="1" smtClean="0"/>
              <a:t>Ankylosing</a:t>
            </a:r>
            <a:r>
              <a:rPr lang="en-US" sz="1900" dirty="0" smtClean="0"/>
              <a:t> </a:t>
            </a:r>
            <a:r>
              <a:rPr lang="en-US" sz="1900" dirty="0"/>
              <a:t>spondylitis. </a:t>
            </a:r>
            <a:r>
              <a:rPr lang="en-US" sz="1900" dirty="0" err="1"/>
              <a:t>Crohn’s</a:t>
            </a:r>
            <a:r>
              <a:rPr lang="en-US" sz="1900" dirty="0"/>
              <a:t> disease, plaque psoriasis. Psoriatic arthritis, rheumatoid arthritis and ulcerative colitis. </a:t>
            </a:r>
          </a:p>
          <a:p>
            <a:pPr marL="0" indent="0">
              <a:buNone/>
            </a:pPr>
            <a:r>
              <a:rPr lang="en-US" sz="1900" dirty="0"/>
              <a:t>	 </a:t>
            </a:r>
          </a:p>
          <a:p>
            <a:r>
              <a:rPr lang="en-US" sz="2000" b="1" u="sng" dirty="0"/>
              <a:t>MOA: </a:t>
            </a:r>
            <a:r>
              <a:rPr lang="en-US" sz="1900" dirty="0"/>
              <a:t>recombinant monoclonal antibody that bind to human tumor necrosis factor alpha (</a:t>
            </a:r>
            <a:r>
              <a:rPr lang="en-US" sz="1900" dirty="0" smtClean="0"/>
              <a:t>TNF- alpha</a:t>
            </a:r>
            <a:r>
              <a:rPr lang="en-US" sz="1900" dirty="0"/>
              <a:t>), thereby interfering with binding to </a:t>
            </a:r>
            <a:r>
              <a:rPr lang="en-US" sz="1900" dirty="0" err="1"/>
              <a:t>TNFa</a:t>
            </a:r>
            <a:r>
              <a:rPr lang="en-US" sz="1900" dirty="0"/>
              <a:t> receptor sites and subsequent cytokine driven inflammatory processes. </a:t>
            </a:r>
          </a:p>
          <a:p>
            <a:endParaRPr lang="en-US" sz="1900" dirty="0"/>
          </a:p>
          <a:p>
            <a:r>
              <a:rPr lang="en-US" sz="1900" b="1" u="sng" dirty="0"/>
              <a:t>Adverse </a:t>
            </a:r>
            <a:r>
              <a:rPr lang="en-US" sz="2200" b="1" u="sng" dirty="0" smtClean="0"/>
              <a:t>Effects: </a:t>
            </a:r>
            <a:r>
              <a:rPr lang="en-US" sz="1900" dirty="0" smtClean="0"/>
              <a:t>Headache </a:t>
            </a:r>
            <a:r>
              <a:rPr lang="en-US" sz="1900" dirty="0"/>
              <a:t>12%, skin rash 12%, antibody development 26%, upper respiratory tract infection 17%.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52" y="235764"/>
            <a:ext cx="9090594" cy="37735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329511"/>
            <a:ext cx="6357710" cy="5880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09" y="569641"/>
            <a:ext cx="4667588" cy="56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549" y="281354"/>
            <a:ext cx="8596668" cy="1320800"/>
          </a:xfrm>
        </p:spPr>
        <p:txBody>
          <a:bodyPr/>
          <a:lstStyle/>
          <a:p>
            <a:r>
              <a:rPr lang="en-US" dirty="0" smtClean="0"/>
              <a:t>Crestor(</a:t>
            </a:r>
            <a:r>
              <a:rPr lang="en-US" dirty="0" err="1" smtClean="0"/>
              <a:t>Rosuvastatin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19" y="136342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/>
              <a:t>Pharmacologic category:  </a:t>
            </a:r>
            <a:r>
              <a:rPr lang="en-US" sz="1900" dirty="0" err="1"/>
              <a:t>antilipemic</a:t>
            </a:r>
            <a:r>
              <a:rPr lang="en-US" sz="1900" dirty="0"/>
              <a:t> agent, </a:t>
            </a:r>
            <a:r>
              <a:rPr lang="en-US" sz="1900" dirty="0" smtClean="0"/>
              <a:t>HMG-CoA </a:t>
            </a:r>
            <a:r>
              <a:rPr lang="en-US" sz="1900" dirty="0" err="1" smtClean="0"/>
              <a:t>reductase</a:t>
            </a:r>
            <a:r>
              <a:rPr lang="en-US" sz="1900" dirty="0" smtClean="0"/>
              <a:t> inhibitor</a:t>
            </a:r>
          </a:p>
          <a:p>
            <a:endParaRPr lang="en-US" sz="1900" dirty="0"/>
          </a:p>
          <a:p>
            <a:r>
              <a:rPr lang="en-US" sz="2000" b="1" u="sng" dirty="0" smtClean="0"/>
              <a:t>Use: </a:t>
            </a:r>
            <a:r>
              <a:rPr lang="en-US" sz="1900" dirty="0" smtClean="0"/>
              <a:t>Treatment for hypercholesterolemia, hyperlipidemia and mixed dyslipidemia and  hypertriglyceridemia</a:t>
            </a:r>
            <a:r>
              <a:rPr lang="en-US" dirty="0" smtClean="0"/>
              <a:t>.</a:t>
            </a:r>
          </a:p>
          <a:p>
            <a:endParaRPr lang="en-US" sz="2000" b="1" u="sng" dirty="0"/>
          </a:p>
          <a:p>
            <a:r>
              <a:rPr lang="en-US" sz="2000" b="1" u="sng" dirty="0"/>
              <a:t>MOA: </a:t>
            </a:r>
            <a:r>
              <a:rPr lang="en-US" sz="1900" dirty="0"/>
              <a:t>increase in the expression of LDL receptors on hepatocyte membranes and a stimulation of LDL catabolism.   </a:t>
            </a:r>
            <a:endParaRPr lang="en-US" sz="1900" dirty="0" smtClean="0"/>
          </a:p>
          <a:p>
            <a:endParaRPr lang="en-US" dirty="0"/>
          </a:p>
          <a:p>
            <a:r>
              <a:rPr lang="en-US" sz="1900" b="1" u="sng" dirty="0"/>
              <a:t>Adverse Effects: </a:t>
            </a:r>
            <a:r>
              <a:rPr lang="en-US" sz="1900" dirty="0"/>
              <a:t>Myalgia 13% headache 6</a:t>
            </a:r>
            <a:r>
              <a:rPr lang="en-US" sz="1900" dirty="0" smtClean="0"/>
              <a:t>%</a:t>
            </a:r>
          </a:p>
          <a:p>
            <a:endParaRPr lang="en-US" dirty="0"/>
          </a:p>
          <a:p>
            <a:r>
              <a:rPr lang="en-US" sz="1900" b="1" u="sng" dirty="0"/>
              <a:t>Drug Interactions: </a:t>
            </a:r>
            <a:r>
              <a:rPr lang="en-US" sz="1900" dirty="0"/>
              <a:t>none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87" y="3660530"/>
            <a:ext cx="5846397" cy="28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Cymbalta(Duloxetine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1859"/>
            <a:ext cx="8596668" cy="4742480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Pharmacologic category: </a:t>
            </a:r>
            <a:r>
              <a:rPr lang="en-US" sz="1900" dirty="0"/>
              <a:t>Antidepressant, </a:t>
            </a:r>
            <a:r>
              <a:rPr lang="en-US" sz="1900" dirty="0" err="1"/>
              <a:t>Serotinin</a:t>
            </a:r>
            <a:r>
              <a:rPr lang="en-US" sz="1900" dirty="0"/>
              <a:t>/ Norepinephrine reuptake inhibitor </a:t>
            </a:r>
            <a:endParaRPr lang="en-US" sz="1900" dirty="0" smtClean="0"/>
          </a:p>
          <a:p>
            <a:endParaRPr lang="en-US" sz="1900" dirty="0"/>
          </a:p>
          <a:p>
            <a:r>
              <a:rPr lang="en-US" sz="2000" b="1" u="sng" dirty="0" smtClean="0"/>
              <a:t>Use: </a:t>
            </a:r>
            <a:r>
              <a:rPr lang="en-US" sz="1900" dirty="0" smtClean="0"/>
              <a:t>Treatment for major depressive disorder (MDD), generalized anxiety disorder (GAD), diabetic peripheral neuropathic pain (DPNP). </a:t>
            </a:r>
          </a:p>
          <a:p>
            <a:endParaRPr lang="en-US" sz="1900" dirty="0"/>
          </a:p>
          <a:p>
            <a:r>
              <a:rPr lang="en-US" sz="2000" b="1" u="sng" dirty="0"/>
              <a:t>MOA: </a:t>
            </a:r>
            <a:r>
              <a:rPr lang="en-US" sz="1900" dirty="0"/>
              <a:t>P</a:t>
            </a:r>
            <a:r>
              <a:rPr lang="en-US" sz="1900" dirty="0" smtClean="0"/>
              <a:t>otent </a:t>
            </a:r>
            <a:r>
              <a:rPr lang="en-US" sz="1900" dirty="0"/>
              <a:t>inhibitor of neuronal serotonin and norepinephrine reuptake and a weak inhibitor </a:t>
            </a:r>
            <a:r>
              <a:rPr lang="en-US" sz="1900" dirty="0" smtClean="0"/>
              <a:t>in </a:t>
            </a:r>
            <a:r>
              <a:rPr lang="en-US" sz="1900" dirty="0"/>
              <a:t>dopamine reuptake. </a:t>
            </a:r>
            <a:endParaRPr lang="en-US" sz="1900" dirty="0" smtClean="0"/>
          </a:p>
          <a:p>
            <a:endParaRPr lang="en-US" sz="1900" dirty="0"/>
          </a:p>
          <a:p>
            <a:r>
              <a:rPr lang="en-US" sz="2000" b="1" u="sng" dirty="0"/>
              <a:t>Adverse Effects: </a:t>
            </a:r>
            <a:r>
              <a:rPr lang="en-US" sz="1900" dirty="0"/>
              <a:t>Headache 14% fatigue 11% nausea 25% </a:t>
            </a:r>
            <a:r>
              <a:rPr lang="en-US" sz="1900" dirty="0" err="1"/>
              <a:t>xerostomia</a:t>
            </a:r>
            <a:r>
              <a:rPr lang="en-US" sz="1900" dirty="0"/>
              <a:t> 15</a:t>
            </a:r>
            <a:r>
              <a:rPr lang="en-US" sz="1900" dirty="0" smtClean="0"/>
              <a:t>%</a:t>
            </a:r>
          </a:p>
          <a:p>
            <a:endParaRPr lang="en-US" sz="1900" dirty="0"/>
          </a:p>
          <a:p>
            <a:r>
              <a:rPr lang="en-US" sz="2000" b="1" u="sng" dirty="0"/>
              <a:t>Drug </a:t>
            </a:r>
            <a:r>
              <a:rPr lang="en-US" sz="2000" b="1" u="sng" dirty="0" smtClean="0"/>
              <a:t>Interactions: </a:t>
            </a:r>
            <a:r>
              <a:rPr lang="en-US" sz="1900" dirty="0" smtClean="0"/>
              <a:t>None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5" y="273173"/>
            <a:ext cx="8969941" cy="627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Zetia</a:t>
            </a:r>
            <a:r>
              <a:rPr lang="en-US" dirty="0"/>
              <a:t> (</a:t>
            </a:r>
            <a:r>
              <a:rPr lang="en-US" dirty="0" err="1"/>
              <a:t>Ezetimibe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4847"/>
            <a:ext cx="8596668" cy="4788977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u="sng" dirty="0"/>
              <a:t>Pharmacologic category: </a:t>
            </a:r>
            <a:r>
              <a:rPr lang="en-US" dirty="0" err="1"/>
              <a:t>Atilipemic</a:t>
            </a:r>
            <a:r>
              <a:rPr lang="en-US" dirty="0"/>
              <a:t> </a:t>
            </a:r>
            <a:r>
              <a:rPr lang="en-US" dirty="0" smtClean="0"/>
              <a:t>agent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200" b="1" u="sng" dirty="0"/>
              <a:t>Use: </a:t>
            </a:r>
            <a:r>
              <a:rPr lang="en-US" dirty="0"/>
              <a:t>Treatment of primary hypercholesterolemia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b="1" u="sng" dirty="0"/>
              <a:t>MOA: </a:t>
            </a:r>
            <a:r>
              <a:rPr lang="en-US" dirty="0"/>
              <a:t>Inhibits absorption of cholesterol at the brush border of the small </a:t>
            </a:r>
            <a:r>
              <a:rPr lang="en-US" dirty="0" smtClean="0"/>
              <a:t>intestines.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Decreased delivery of cholesterol to the </a:t>
            </a:r>
            <a:r>
              <a:rPr lang="en-US" dirty="0" smtClean="0"/>
              <a:t>liver.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</a:t>
            </a:r>
            <a:r>
              <a:rPr lang="en-US" sz="2200" b="1" u="sng" dirty="0"/>
              <a:t>Adverse effects: </a:t>
            </a:r>
            <a:r>
              <a:rPr lang="en-US" dirty="0"/>
              <a:t>fatigue, diarrhea.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200" b="1" u="sng" dirty="0"/>
              <a:t>Drug interaction: </a:t>
            </a:r>
            <a:r>
              <a:rPr lang="en-US" dirty="0"/>
              <a:t>may decrease the effect/levels of Cyclosporine, levels of </a:t>
            </a:r>
            <a:r>
              <a:rPr lang="en-US" dirty="0" err="1"/>
              <a:t>Ezetimibe</a:t>
            </a:r>
            <a:r>
              <a:rPr lang="en-US" dirty="0"/>
              <a:t> maybe increased by Cyclosporine, levels/effects of </a:t>
            </a:r>
            <a:r>
              <a:rPr lang="en-US" dirty="0" err="1"/>
              <a:t>Ezetimibe</a:t>
            </a:r>
            <a:r>
              <a:rPr lang="en-US" dirty="0"/>
              <a:t> may be decreased by bile acid </a:t>
            </a:r>
            <a:r>
              <a:rPr lang="en-US" dirty="0" err="1" smtClean="0"/>
              <a:t>sequestrants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23" y="94507"/>
            <a:ext cx="2932579" cy="20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Avastin</a:t>
            </a:r>
            <a:r>
              <a:rPr lang="en-US" dirty="0"/>
              <a:t> ( </a:t>
            </a:r>
            <a:r>
              <a:rPr lang="en-US" dirty="0" err="1"/>
              <a:t>Bevacizumab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796" y="-99879"/>
            <a:ext cx="4789853" cy="40605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1342"/>
            <a:ext cx="8596668" cy="4974955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Pharmacologic category: </a:t>
            </a:r>
            <a:r>
              <a:rPr lang="en-US" dirty="0" smtClean="0"/>
              <a:t>Antineoplastic agent. 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pPr lvl="0"/>
            <a:r>
              <a:rPr lang="en-US" sz="2000" b="1" u="sng" dirty="0" smtClean="0"/>
              <a:t>Use: </a:t>
            </a:r>
            <a:r>
              <a:rPr lang="en-US" dirty="0"/>
              <a:t>Treatment of metastatic colon or rectal </a:t>
            </a:r>
            <a:r>
              <a:rPr lang="en-US" dirty="0" smtClean="0"/>
              <a:t>cancer, non-squamous</a:t>
            </a:r>
            <a:r>
              <a:rPr lang="en-US" dirty="0"/>
              <a:t>, non-small cell lung </a:t>
            </a:r>
            <a:r>
              <a:rPr lang="en-US" dirty="0" smtClean="0"/>
              <a:t>cancer, metastatic </a:t>
            </a:r>
            <a:r>
              <a:rPr lang="en-US" dirty="0"/>
              <a:t>breast cancer used as part of a combination chemotherapy </a:t>
            </a:r>
            <a:r>
              <a:rPr lang="en-US" dirty="0" smtClean="0"/>
              <a:t>regimen, glioblastoma </a:t>
            </a:r>
            <a:r>
              <a:rPr lang="en-US" dirty="0"/>
              <a:t>(</a:t>
            </a:r>
            <a:r>
              <a:rPr lang="en-US" dirty="0" smtClean="0"/>
              <a:t>GBM),metastatic </a:t>
            </a:r>
            <a:r>
              <a:rPr lang="en-US" dirty="0"/>
              <a:t>renal cell carcinoma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sz="2000" b="1" u="sng" dirty="0" smtClean="0"/>
              <a:t>MOA: </a:t>
            </a:r>
            <a:r>
              <a:rPr lang="en-US" dirty="0" smtClean="0"/>
              <a:t>inhibits </a:t>
            </a:r>
            <a:r>
              <a:rPr lang="en-US" dirty="0"/>
              <a:t>the biologic activity of human </a:t>
            </a:r>
            <a:r>
              <a:rPr lang="en-US" u="sng" dirty="0">
                <a:hlinkClick r:id="rId3"/>
              </a:rPr>
              <a:t>vascular endothelial growth factor</a:t>
            </a:r>
            <a:r>
              <a:rPr lang="en-US" dirty="0"/>
              <a:t> (VEGF) in </a:t>
            </a:r>
            <a:r>
              <a:rPr lang="en-US" i="1" dirty="0"/>
              <a:t>in vitro </a:t>
            </a:r>
            <a:r>
              <a:rPr lang="en-US" dirty="0"/>
              <a:t>and in vivo assay systems.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r>
              <a:rPr lang="en-US" sz="2000" b="1" u="sng" dirty="0"/>
              <a:t>Adverse </a:t>
            </a:r>
            <a:r>
              <a:rPr lang="en-US" sz="2000" b="1" u="sng" dirty="0" smtClean="0"/>
              <a:t>effects: </a:t>
            </a:r>
            <a:r>
              <a:rPr lang="en-US" dirty="0" smtClean="0"/>
              <a:t>hypertension</a:t>
            </a:r>
            <a:r>
              <a:rPr lang="en-US" dirty="0"/>
              <a:t>, </a:t>
            </a:r>
            <a:r>
              <a:rPr lang="en-US" dirty="0" err="1" smtClean="0"/>
              <a:t>thromboembolism,pain,fatigue</a:t>
            </a:r>
            <a:r>
              <a:rPr lang="en-US" dirty="0"/>
              <a:t>, headache, </a:t>
            </a:r>
            <a:r>
              <a:rPr lang="en-US" dirty="0" smtClean="0"/>
              <a:t>dizziness, abdominal </a:t>
            </a:r>
            <a:r>
              <a:rPr lang="en-US" dirty="0"/>
              <a:t>pain, vomiting, </a:t>
            </a:r>
            <a:r>
              <a:rPr lang="en-US" dirty="0" smtClean="0"/>
              <a:t>stomatitis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pper </a:t>
            </a:r>
            <a:r>
              <a:rPr lang="en-US" dirty="0"/>
              <a:t>respiratory </a:t>
            </a:r>
            <a:r>
              <a:rPr lang="en-US" dirty="0" smtClean="0"/>
              <a:t>infection.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Drug interaction: </a:t>
            </a:r>
            <a:r>
              <a:rPr lang="en-US" dirty="0" smtClean="0"/>
              <a:t>No significant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Oxycontin</a:t>
            </a:r>
            <a:r>
              <a:rPr lang="en-US" b="1" dirty="0"/>
              <a:t> (Oxycodone)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036" y="1789676"/>
            <a:ext cx="3388963" cy="4386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9349"/>
            <a:ext cx="8596668" cy="5207431"/>
          </a:xfrm>
        </p:spPr>
        <p:txBody>
          <a:bodyPr/>
          <a:lstStyle/>
          <a:p>
            <a:r>
              <a:rPr lang="en-US" sz="2000" b="1" u="sng" dirty="0" smtClean="0"/>
              <a:t>Pharmacologic category: </a:t>
            </a:r>
            <a:r>
              <a:rPr lang="en-US" dirty="0" smtClean="0"/>
              <a:t>Analgesic, opioid. 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r>
              <a:rPr lang="en-US" sz="2000" b="1" u="sng" dirty="0"/>
              <a:t>Use: </a:t>
            </a:r>
            <a:r>
              <a:rPr lang="en-US" dirty="0" smtClean="0"/>
              <a:t>relief </a:t>
            </a:r>
            <a:r>
              <a:rPr lang="en-US" dirty="0"/>
              <a:t>of moderate to severe pain, for acute pain and in some instances of chronic cancer pain.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MOA:  </a:t>
            </a:r>
            <a:r>
              <a:rPr lang="en-US" dirty="0"/>
              <a:t>Binds to opiate receptors in the </a:t>
            </a:r>
            <a:r>
              <a:rPr lang="en-US" dirty="0" smtClean="0"/>
              <a:t>CNS, causing </a:t>
            </a:r>
            <a:r>
              <a:rPr lang="en-US" dirty="0"/>
              <a:t>inhibition of  ascending pain pathways, altering the perception of and response to pain, produces generalized CNS </a:t>
            </a:r>
            <a:r>
              <a:rPr lang="en-US" dirty="0" smtClean="0"/>
              <a:t>depression.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Adverse effects: </a:t>
            </a:r>
            <a:r>
              <a:rPr lang="en-US" u="sng" dirty="0">
                <a:hlinkClick r:id="rId3" tooltip="Euphoria"/>
              </a:rPr>
              <a:t>euphoria</a:t>
            </a:r>
            <a:r>
              <a:rPr lang="en-US" dirty="0"/>
              <a:t>, </a:t>
            </a:r>
            <a:r>
              <a:rPr lang="en-US" u="sng" dirty="0">
                <a:hlinkClick r:id="rId4" tooltip="Constipation"/>
              </a:rPr>
              <a:t>constipation</a:t>
            </a:r>
            <a:r>
              <a:rPr lang="en-US" dirty="0"/>
              <a:t>, </a:t>
            </a:r>
            <a:r>
              <a:rPr lang="en-US" u="sng" dirty="0">
                <a:hlinkClick r:id="rId5" tooltip="Fatigue (medical)"/>
              </a:rPr>
              <a:t>fatigue</a:t>
            </a:r>
            <a:r>
              <a:rPr lang="en-US" dirty="0"/>
              <a:t>, </a:t>
            </a:r>
            <a:r>
              <a:rPr lang="en-US" u="sng" dirty="0">
                <a:hlinkClick r:id="rId6" tooltip="Dizziness"/>
              </a:rPr>
              <a:t>dizziness</a:t>
            </a:r>
            <a:r>
              <a:rPr lang="en-US" dirty="0"/>
              <a:t>, </a:t>
            </a:r>
            <a:r>
              <a:rPr lang="en-US" u="sng" dirty="0">
                <a:hlinkClick r:id="rId7" tooltip="Nausea"/>
              </a:rPr>
              <a:t>nausea</a:t>
            </a:r>
            <a:r>
              <a:rPr lang="en-US" dirty="0"/>
              <a:t>, </a:t>
            </a:r>
            <a:r>
              <a:rPr lang="en-US" u="sng" dirty="0">
                <a:hlinkClick r:id="rId8" tooltip="Vomiting"/>
              </a:rPr>
              <a:t>vomiting</a:t>
            </a:r>
            <a:r>
              <a:rPr lang="en-US" dirty="0"/>
              <a:t>, dry mouth, </a:t>
            </a:r>
            <a:r>
              <a:rPr lang="en-US" u="sng" dirty="0">
                <a:hlinkClick r:id="rId9" tooltip="Anxiety"/>
              </a:rPr>
              <a:t>anxiety</a:t>
            </a:r>
            <a:r>
              <a:rPr lang="en-US" dirty="0"/>
              <a:t>, itching, and sweating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 smtClean="0"/>
              <a:t>Drug interactions: </a:t>
            </a:r>
            <a:r>
              <a:rPr lang="en-US" dirty="0"/>
              <a:t>Avoid taking Oxycodone with sleeping pill, muscle relaxer, other pain medicine, or medicine for anxiety, depression, or seizures.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LYRICA( </a:t>
            </a:r>
            <a:r>
              <a:rPr lang="en-US" dirty="0" err="1"/>
              <a:t>Pregamblin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586" y="0"/>
            <a:ext cx="3838414" cy="43240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861"/>
            <a:ext cx="8596668" cy="516093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 smtClean="0"/>
              <a:t>Pharmacologic category: </a:t>
            </a:r>
            <a:r>
              <a:rPr lang="en-US" sz="2000" dirty="0" smtClean="0"/>
              <a:t>Analgesic, Anticonvulsant</a:t>
            </a:r>
            <a:endParaRPr lang="en-US" sz="2000" b="1" u="sng" dirty="0" smtClean="0"/>
          </a:p>
          <a:p>
            <a:pPr lvl="0"/>
            <a:endParaRPr lang="en-US" sz="2000" b="1" u="sng" dirty="0"/>
          </a:p>
          <a:p>
            <a:pPr lvl="0"/>
            <a:r>
              <a:rPr lang="en-US" sz="2000" b="1" u="sng" dirty="0" smtClean="0"/>
              <a:t>Use: </a:t>
            </a:r>
            <a:r>
              <a:rPr lang="en-US" dirty="0"/>
              <a:t>Neuropathic pain associated with diabetic peripheral </a:t>
            </a:r>
            <a:r>
              <a:rPr lang="en-US" dirty="0" smtClean="0"/>
              <a:t>neuropathy, </a:t>
            </a:r>
            <a:r>
              <a:rPr lang="en-US" dirty="0" err="1" smtClean="0"/>
              <a:t>Postherpetic</a:t>
            </a:r>
            <a:r>
              <a:rPr lang="en-US" dirty="0" smtClean="0"/>
              <a:t> neuralgia, adjunctive </a:t>
            </a:r>
            <a:r>
              <a:rPr lang="en-US" dirty="0"/>
              <a:t>therapy for adult patients with partial onset </a:t>
            </a:r>
            <a:r>
              <a:rPr lang="en-US" dirty="0" smtClean="0"/>
              <a:t>seizures, fibromyalgia, neuropathic </a:t>
            </a:r>
            <a:r>
              <a:rPr lang="en-US" dirty="0"/>
              <a:t>pain associated with spinal cord </a:t>
            </a:r>
            <a:r>
              <a:rPr lang="en-US" dirty="0" smtClean="0"/>
              <a:t>injury.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MOA:</a:t>
            </a:r>
            <a:r>
              <a:rPr lang="en-US" dirty="0" smtClean="0"/>
              <a:t> inhibit </a:t>
            </a:r>
            <a:r>
              <a:rPr lang="en-US" dirty="0"/>
              <a:t>excitatory neurotransmitter release including glutamate, norepinephrine, serotonin, dopamine.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sz="2200" b="1" u="sng" dirty="0" smtClean="0"/>
              <a:t>Adverse effects: </a:t>
            </a:r>
            <a:r>
              <a:rPr lang="en-US" dirty="0"/>
              <a:t>Serious, even life-threatening, allergic </a:t>
            </a:r>
            <a:r>
              <a:rPr lang="en-US" dirty="0" smtClean="0"/>
              <a:t>reaction, suicidal </a:t>
            </a:r>
            <a:r>
              <a:rPr lang="en-US" dirty="0"/>
              <a:t>thoughts or </a:t>
            </a:r>
            <a:r>
              <a:rPr lang="en-US" dirty="0" smtClean="0"/>
              <a:t>actions, swelling </a:t>
            </a:r>
            <a:r>
              <a:rPr lang="en-US" dirty="0"/>
              <a:t>of your hands, legs and </a:t>
            </a:r>
            <a:r>
              <a:rPr lang="en-US" dirty="0" smtClean="0"/>
              <a:t>feet, dizziness </a:t>
            </a:r>
            <a:r>
              <a:rPr lang="en-US" dirty="0"/>
              <a:t>and </a:t>
            </a:r>
            <a:r>
              <a:rPr lang="en-US" dirty="0" smtClean="0"/>
              <a:t>sleepiness.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sz="1900" b="1" u="sng" dirty="0"/>
              <a:t>DRUG </a:t>
            </a:r>
            <a:r>
              <a:rPr lang="en-US" sz="1900" b="1" u="sng" dirty="0" smtClean="0"/>
              <a:t>INTERACTIONS: </a:t>
            </a:r>
            <a:r>
              <a:rPr lang="en-US" dirty="0" smtClean="0"/>
              <a:t>Avoid </a:t>
            </a:r>
            <a:r>
              <a:rPr lang="en-US" dirty="0"/>
              <a:t>use with </a:t>
            </a:r>
            <a:r>
              <a:rPr lang="en-US" dirty="0" err="1" smtClean="0"/>
              <a:t>Azelastine,Thalidomide</a:t>
            </a:r>
            <a:r>
              <a:rPr lang="en-US" dirty="0" smtClean="0"/>
              <a:t>, </a:t>
            </a:r>
            <a:r>
              <a:rPr lang="en-US" dirty="0" err="1" smtClean="0"/>
              <a:t>Pregablin</a:t>
            </a:r>
            <a:r>
              <a:rPr lang="en-US" dirty="0" smtClean="0"/>
              <a:t> </a:t>
            </a:r>
            <a:r>
              <a:rPr lang="en-US" dirty="0"/>
              <a:t>may increase levels/effects of </a:t>
            </a:r>
            <a:r>
              <a:rPr lang="en-US" dirty="0" smtClean="0"/>
              <a:t>: Alcohol</a:t>
            </a:r>
            <a:r>
              <a:rPr lang="en-US" dirty="0"/>
              <a:t>, </a:t>
            </a:r>
            <a:r>
              <a:rPr lang="en-US" dirty="0" err="1"/>
              <a:t>Azelastine</a:t>
            </a:r>
            <a:r>
              <a:rPr lang="en-US" dirty="0"/>
              <a:t>(nasal), CNS depressants, Hydrocodone, Selective Serotonin Reuptake Inhibitors, </a:t>
            </a:r>
            <a:r>
              <a:rPr lang="en-US" dirty="0" err="1"/>
              <a:t>Zolpidem</a:t>
            </a:r>
            <a:endParaRPr lang="en-US" dirty="0"/>
          </a:p>
          <a:p>
            <a:endParaRPr lang="en-US" dirty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CELEBREX (</a:t>
            </a:r>
            <a:r>
              <a:rPr lang="en-US" b="1" dirty="0" err="1" smtClean="0"/>
              <a:t>Celecoxib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6359"/>
            <a:ext cx="8596668" cy="539341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Pharmacologic category: </a:t>
            </a:r>
            <a:r>
              <a:rPr lang="en-US" dirty="0"/>
              <a:t>nonsteroidal anti-inflammatory </a:t>
            </a:r>
            <a:r>
              <a:rPr lang="en-US" dirty="0" smtClean="0"/>
              <a:t>drug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Use: </a:t>
            </a:r>
            <a:r>
              <a:rPr lang="en-US" dirty="0" smtClean="0"/>
              <a:t>Osteoarthritis, Rheumatoid Arthritis, Juvenile </a:t>
            </a:r>
            <a:r>
              <a:rPr lang="en-US" dirty="0"/>
              <a:t>Rheumatoid </a:t>
            </a:r>
            <a:r>
              <a:rPr lang="en-US" dirty="0" smtClean="0"/>
              <a:t>Arthritis in </a:t>
            </a:r>
            <a:r>
              <a:rPr lang="en-US" dirty="0"/>
              <a:t>patients 2 years and </a:t>
            </a:r>
            <a:r>
              <a:rPr lang="en-US" dirty="0" smtClean="0"/>
              <a:t>older, Acute Pain.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/>
              <a:t> </a:t>
            </a:r>
            <a:r>
              <a:rPr lang="en-US" sz="2000" b="1" u="sng" dirty="0" smtClean="0"/>
              <a:t>MOA: </a:t>
            </a:r>
            <a:r>
              <a:rPr lang="en-US" dirty="0"/>
              <a:t>inhibition of prostaglandin synthesis, primarily via inhibition of </a:t>
            </a:r>
            <a:r>
              <a:rPr lang="en-US" dirty="0" smtClean="0"/>
              <a:t>cyclooxygenase-2.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Adverse effects: </a:t>
            </a:r>
            <a:r>
              <a:rPr lang="en-US" dirty="0"/>
              <a:t>abdominal pain, diarrhea, </a:t>
            </a:r>
            <a:r>
              <a:rPr lang="en-US" dirty="0" smtClean="0"/>
              <a:t>dyspepsia.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Drug interactions: </a:t>
            </a:r>
            <a:r>
              <a:rPr lang="en-US" dirty="0"/>
              <a:t>CELEBREX and warfarin may result </a:t>
            </a:r>
            <a:r>
              <a:rPr lang="en-US" dirty="0" smtClean="0"/>
              <a:t>in increased </a:t>
            </a:r>
            <a:r>
              <a:rPr lang="en-US" dirty="0"/>
              <a:t>risk of bleeding </a:t>
            </a:r>
            <a:r>
              <a:rPr lang="en-US" dirty="0" smtClean="0"/>
              <a:t>complications, CELEBREX </a:t>
            </a:r>
            <a:r>
              <a:rPr lang="en-US" dirty="0"/>
              <a:t>may reduce the antihypertensive effect of ACE Inhibitors and angiotensin II </a:t>
            </a:r>
            <a:r>
              <a:rPr lang="en-US" dirty="0" smtClean="0"/>
              <a:t>antagonists, CELEBREX </a:t>
            </a:r>
            <a:r>
              <a:rPr lang="en-US" dirty="0"/>
              <a:t>with ACE-Inhibitors in elderly or volume depleted or </a:t>
            </a:r>
            <a:r>
              <a:rPr lang="en-US" dirty="0" err="1"/>
              <a:t>renally</a:t>
            </a:r>
            <a:r>
              <a:rPr lang="en-US" dirty="0"/>
              <a:t> compromised patients may result in deterioration of renal function, including acute renal failure</a:t>
            </a:r>
            <a:r>
              <a:rPr lang="en-US" dirty="0" smtClean="0"/>
              <a:t>.</a:t>
            </a:r>
            <a:r>
              <a:rPr lang="en-US" dirty="0"/>
              <a:t> 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941" y="619930"/>
            <a:ext cx="8479380" cy="53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Diovan (Valsartan)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075" y="0"/>
            <a:ext cx="3785643" cy="59310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5845"/>
            <a:ext cx="8596668" cy="502145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Pharmacologic category: </a:t>
            </a:r>
            <a:r>
              <a:rPr lang="en-US" dirty="0"/>
              <a:t>angiotensin II receptor </a:t>
            </a:r>
            <a:r>
              <a:rPr lang="en-US" dirty="0" smtClean="0"/>
              <a:t>blocker, antihypertensive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Use: </a:t>
            </a:r>
            <a:r>
              <a:rPr lang="en-US" dirty="0"/>
              <a:t>Treatment of </a:t>
            </a:r>
            <a:r>
              <a:rPr lang="en-US" dirty="0" smtClean="0"/>
              <a:t>hypertension, heart failure, reduction </a:t>
            </a:r>
            <a:r>
              <a:rPr lang="en-US" dirty="0"/>
              <a:t>of cardiovascular mortality in clinically stable patients with left ventricular failure or left ventricular dysfunction following myocardial </a:t>
            </a:r>
            <a:r>
              <a:rPr lang="en-US" dirty="0" smtClean="0"/>
              <a:t>infarction.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MOA: </a:t>
            </a:r>
            <a:r>
              <a:rPr lang="en-US" dirty="0" smtClean="0"/>
              <a:t>direct </a:t>
            </a:r>
            <a:r>
              <a:rPr lang="en-US" dirty="0"/>
              <a:t>antagonism of the </a:t>
            </a:r>
            <a:r>
              <a:rPr lang="en-US" dirty="0" err="1"/>
              <a:t>angiotensinII</a:t>
            </a:r>
            <a:r>
              <a:rPr lang="en-US" dirty="0"/>
              <a:t>(AT2) </a:t>
            </a:r>
            <a:r>
              <a:rPr lang="en-US" dirty="0" smtClean="0"/>
              <a:t>receptors, displaces </a:t>
            </a:r>
            <a:r>
              <a:rPr lang="en-US" dirty="0"/>
              <a:t>angiotensin II from AT1 receptor and </a:t>
            </a:r>
            <a:r>
              <a:rPr lang="en-US" dirty="0" smtClean="0"/>
              <a:t>lowers blood pressure.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Adverse effects: </a:t>
            </a:r>
            <a:r>
              <a:rPr lang="en-US" dirty="0"/>
              <a:t>headache, </a:t>
            </a:r>
            <a:r>
              <a:rPr lang="en-US" dirty="0" smtClean="0"/>
              <a:t>dizziness.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/>
              <a:t>DRUG </a:t>
            </a:r>
            <a:r>
              <a:rPr lang="en-US" sz="2000" b="1" u="sng" dirty="0" smtClean="0"/>
              <a:t>INTERACTIONS: </a:t>
            </a:r>
            <a:r>
              <a:rPr lang="en-US" dirty="0" smtClean="0"/>
              <a:t>NSAID </a:t>
            </a:r>
            <a:r>
              <a:rPr lang="en-US" dirty="0"/>
              <a:t>use may lead to increased risk of renal impairment and loss of antihypertensive </a:t>
            </a:r>
            <a:r>
              <a:rPr lang="en-US" dirty="0" smtClean="0"/>
              <a:t>effect. 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Advair</a:t>
            </a:r>
            <a:r>
              <a:rPr lang="en-US" dirty="0" smtClean="0"/>
              <a:t> </a:t>
            </a:r>
            <a:r>
              <a:rPr lang="en-US" dirty="0" err="1" smtClean="0"/>
              <a:t>diskus</a:t>
            </a:r>
            <a:r>
              <a:rPr lang="en-US" dirty="0" smtClean="0"/>
              <a:t> (Fluticasone &amp; </a:t>
            </a:r>
            <a:r>
              <a:rPr lang="en-US" dirty="0" err="1" smtClean="0"/>
              <a:t>Salmeterol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61138"/>
            <a:ext cx="8596668" cy="3848150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 smtClean="0"/>
              <a:t>Pharmacologic category: </a:t>
            </a:r>
            <a:r>
              <a:rPr lang="en-US" dirty="0" smtClean="0"/>
              <a:t>Beta2 Agonist</a:t>
            </a:r>
          </a:p>
          <a:p>
            <a:r>
              <a:rPr lang="en-US" sz="2000" b="1" u="sng" dirty="0" smtClean="0"/>
              <a:t>Use: </a:t>
            </a:r>
            <a:r>
              <a:rPr lang="en-US" dirty="0" smtClean="0"/>
              <a:t>maintenance treatment of asthma and COPD</a:t>
            </a:r>
          </a:p>
          <a:p>
            <a:r>
              <a:rPr lang="en-US" sz="2000" b="1" u="sng" dirty="0" smtClean="0"/>
              <a:t>MOA</a:t>
            </a:r>
            <a:r>
              <a:rPr lang="en-US" dirty="0" smtClean="0"/>
              <a:t>: </a:t>
            </a:r>
          </a:p>
          <a:p>
            <a:pPr lvl="1"/>
            <a:r>
              <a:rPr lang="en-US" sz="1800" b="1" dirty="0" smtClean="0"/>
              <a:t>Fluticasone: potent </a:t>
            </a:r>
            <a:r>
              <a:rPr lang="en-US" sz="1800" b="1" dirty="0" err="1" smtClean="0"/>
              <a:t>vasoconstrictive</a:t>
            </a:r>
            <a:r>
              <a:rPr lang="en-US" sz="1800" b="1" dirty="0" smtClean="0"/>
              <a:t> and anti-inflammatory activity</a:t>
            </a:r>
          </a:p>
          <a:p>
            <a:pPr lvl="1"/>
            <a:r>
              <a:rPr lang="en-US" sz="1800" b="1" dirty="0" err="1" smtClean="0"/>
              <a:t>Salmeterol</a:t>
            </a:r>
            <a:r>
              <a:rPr lang="en-US" sz="1800" b="1" dirty="0" smtClean="0"/>
              <a:t>: relaxes bronchial smooth muscle by selective action on beta 2 receptors with little effect on heart rate</a:t>
            </a:r>
          </a:p>
          <a:p>
            <a:r>
              <a:rPr lang="en-US" sz="2000" b="1" u="sng" dirty="0" smtClean="0"/>
              <a:t>Adverse effect: </a:t>
            </a:r>
            <a:r>
              <a:rPr lang="en-US" dirty="0"/>
              <a:t>upper respiratory tract </a:t>
            </a:r>
            <a:r>
              <a:rPr lang="en-US" dirty="0" smtClean="0"/>
              <a:t>infection (16%-27%), headache (12%-21%).</a:t>
            </a:r>
          </a:p>
          <a:p>
            <a:r>
              <a:rPr lang="en-US" sz="2000" b="1" u="sng" dirty="0" smtClean="0"/>
              <a:t>Drug interaction: </a:t>
            </a:r>
            <a:r>
              <a:rPr lang="en-US" dirty="0" smtClean="0"/>
              <a:t>may increase level/toxicity of beta2 agonists, loop diuretics,  </a:t>
            </a:r>
            <a:r>
              <a:rPr lang="en-US" dirty="0" err="1" smtClean="0"/>
              <a:t>sympathomimetics</a:t>
            </a:r>
            <a:r>
              <a:rPr lang="en-US" dirty="0" smtClean="0"/>
              <a:t>; may decrease levels/effects of </a:t>
            </a:r>
            <a:r>
              <a:rPr lang="en-US" dirty="0" err="1" smtClean="0"/>
              <a:t>antidiabetic</a:t>
            </a:r>
            <a:r>
              <a:rPr lang="en-US" dirty="0" smtClean="0"/>
              <a:t> agents.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Frank\Desktop\Joanna\Fall 2014\DEN2315\Image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241547"/>
            <a:ext cx="2367330" cy="13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nk\Desktop\Joanna\Fall 2014\DEN2315\Image\Advair disk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17" y="1174871"/>
            <a:ext cx="2254860" cy="14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rank\Desktop\Joanna\Fall 2014\DEN2315\Image\220px-Infliximab_structure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0"/>
            <a:ext cx="2917998" cy="36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Remicade</a:t>
            </a:r>
            <a:r>
              <a:rPr lang="en-US" dirty="0" smtClean="0"/>
              <a:t> (Infliximab)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2854"/>
            <a:ext cx="8596668" cy="495945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 smtClean="0"/>
              <a:t>Pharmacologic category: </a:t>
            </a:r>
            <a:r>
              <a:rPr lang="en-US" dirty="0" err="1" smtClean="0"/>
              <a:t>antirheumatic</a:t>
            </a:r>
            <a:r>
              <a:rPr lang="en-US" dirty="0" smtClean="0"/>
              <a:t>, GI agent, immunosuppressant agent, tumor necrosis factor (TNF) blocking agent.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Use: </a:t>
            </a:r>
            <a:r>
              <a:rPr lang="en-US" dirty="0" smtClean="0"/>
              <a:t>treatment of moderately-to-severely active rheumatoid arthritis and Crohn’s </a:t>
            </a:r>
            <a:r>
              <a:rPr lang="en-US" dirty="0" err="1" smtClean="0"/>
              <a:t>diease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MOA: </a:t>
            </a:r>
            <a:r>
              <a:rPr lang="en-US" dirty="0" smtClean="0"/>
              <a:t>Infliximab is a chimeric monoclonal antibody that binds to human tumor necrosis factor alpha, thereby interfering with endogenous tumor necrosis factor alpha activity.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Adverse effect: </a:t>
            </a:r>
            <a:r>
              <a:rPr lang="en-US" dirty="0" smtClean="0"/>
              <a:t>infection (36%), upper respiratory tract infection (32%), Nausea (21%), headache (18%), abscess (15%), sinusitis (14%), cough (12%).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r>
              <a:rPr lang="en-US" sz="2000" b="1" u="sng" dirty="0" smtClean="0"/>
              <a:t>Drug interaction</a:t>
            </a:r>
            <a:r>
              <a:rPr lang="en-US" dirty="0" smtClean="0"/>
              <a:t>: combining with </a:t>
            </a:r>
            <a:r>
              <a:rPr lang="en-US" dirty="0" err="1" smtClean="0"/>
              <a:t>anakinra</a:t>
            </a:r>
            <a:r>
              <a:rPr lang="en-US" dirty="0" smtClean="0"/>
              <a:t> (</a:t>
            </a:r>
            <a:r>
              <a:rPr lang="en-US" dirty="0" err="1" smtClean="0"/>
              <a:t>kineret</a:t>
            </a:r>
            <a:r>
              <a:rPr lang="en-US" dirty="0" smtClean="0"/>
              <a:t>), </a:t>
            </a:r>
            <a:r>
              <a:rPr lang="en-US" dirty="0" err="1" smtClean="0"/>
              <a:t>abatacept</a:t>
            </a:r>
            <a:r>
              <a:rPr lang="en-US" dirty="0" smtClean="0"/>
              <a:t> (</a:t>
            </a:r>
            <a:r>
              <a:rPr lang="en-US" dirty="0" err="1" smtClean="0"/>
              <a:t>orencia</a:t>
            </a:r>
            <a:r>
              <a:rPr lang="en-US" dirty="0" smtClean="0"/>
              <a:t>) or </a:t>
            </a:r>
            <a:r>
              <a:rPr lang="en-US" dirty="0" err="1" smtClean="0"/>
              <a:t>tocilizumab</a:t>
            </a:r>
            <a:r>
              <a:rPr lang="en-US" dirty="0" smtClean="0"/>
              <a:t> (</a:t>
            </a:r>
            <a:r>
              <a:rPr lang="en-US" dirty="0" err="1" smtClean="0"/>
              <a:t>acemra</a:t>
            </a:r>
            <a:r>
              <a:rPr lang="en-US" dirty="0" smtClean="0"/>
              <a:t>) may increase risk of serious infections.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Spiriva (</a:t>
            </a:r>
            <a:r>
              <a:rPr lang="en-US" dirty="0" err="1" smtClean="0"/>
              <a:t>Tiotropium</a:t>
            </a:r>
            <a:r>
              <a:rPr lang="en-US" dirty="0" smtClean="0"/>
              <a:t>)  </a:t>
            </a:r>
            <a:endParaRPr lang="en-US" dirty="0"/>
          </a:p>
        </p:txBody>
      </p:sp>
      <p:pic>
        <p:nvPicPr>
          <p:cNvPr id="2050" name="Picture 2" descr="C:\Users\Frank\Desktop\Joanna\Fall 2014\DEN2315\Image\Spiri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620" y="1"/>
            <a:ext cx="4148380" cy="27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9863"/>
            <a:ext cx="8596668" cy="4897465"/>
          </a:xfrm>
        </p:spPr>
        <p:txBody>
          <a:bodyPr/>
          <a:lstStyle/>
          <a:p>
            <a:r>
              <a:rPr lang="en-US" sz="2000" b="1" u="sng" dirty="0" smtClean="0"/>
              <a:t>Pharmacologic category: </a:t>
            </a:r>
            <a:r>
              <a:rPr lang="en-US" dirty="0" smtClean="0"/>
              <a:t>anticholinergic agent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Use: </a:t>
            </a:r>
            <a:r>
              <a:rPr lang="en-US" dirty="0" smtClean="0"/>
              <a:t>maintenance treatment of bronchospasm associated with COPD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MOA: </a:t>
            </a:r>
            <a:r>
              <a:rPr lang="en-US" dirty="0" smtClean="0"/>
              <a:t>inhibit actions of </a:t>
            </a:r>
            <a:r>
              <a:rPr lang="en-US" dirty="0" err="1" smtClean="0"/>
              <a:t>acetycholine</a:t>
            </a:r>
            <a:r>
              <a:rPr lang="en-US" dirty="0" smtClean="0"/>
              <a:t> at type 3 muscarinic receptors in bronchial smooth muscle causing bronchodilation.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Adverse effect: </a:t>
            </a:r>
            <a:r>
              <a:rPr lang="en-US" dirty="0" smtClean="0"/>
              <a:t>upper respiratory tract infection (41%), </a:t>
            </a:r>
            <a:r>
              <a:rPr lang="en-US" dirty="0" err="1" smtClean="0"/>
              <a:t>xerostomia</a:t>
            </a:r>
            <a:r>
              <a:rPr lang="en-US" dirty="0" smtClean="0"/>
              <a:t> (5%-16%)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Drug interaction: </a:t>
            </a:r>
            <a:r>
              <a:rPr lang="en-US" dirty="0" smtClean="0"/>
              <a:t>not listed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Lantus </a:t>
            </a:r>
            <a:r>
              <a:rPr lang="en-US" dirty="0" err="1" smtClean="0"/>
              <a:t>Solostar</a:t>
            </a:r>
            <a:r>
              <a:rPr lang="en-US" dirty="0" smtClean="0"/>
              <a:t>/Lantus (insulin </a:t>
            </a:r>
            <a:r>
              <a:rPr lang="en-US" dirty="0" err="1" smtClean="0"/>
              <a:t>glargine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5363"/>
            <a:ext cx="8596668" cy="4785999"/>
          </a:xfrm>
        </p:spPr>
        <p:txBody>
          <a:bodyPr/>
          <a:lstStyle/>
          <a:p>
            <a:r>
              <a:rPr lang="en-US" sz="2000" b="1" u="sng" dirty="0" smtClean="0"/>
              <a:t>Pharmacologic category: </a:t>
            </a:r>
            <a:r>
              <a:rPr lang="en-US" dirty="0" smtClean="0"/>
              <a:t>insulin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Use: </a:t>
            </a:r>
            <a:r>
              <a:rPr lang="en-US" dirty="0" smtClean="0"/>
              <a:t>treatment of type 1 &amp; 2 diabetes mellitus to improve glycemic control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r>
              <a:rPr lang="en-US" sz="2000" b="1" u="sng" dirty="0" smtClean="0"/>
              <a:t>MOA: </a:t>
            </a:r>
            <a:r>
              <a:rPr lang="en-US" dirty="0" smtClean="0"/>
              <a:t>insulin acts via specific membrane-bound receptors on target tissues (liver, skeletal muscle, and adipose tissue) to regulate metabolism of </a:t>
            </a:r>
            <a:r>
              <a:rPr lang="en-US" dirty="0" err="1" smtClean="0"/>
              <a:t>carbhydrate</a:t>
            </a:r>
            <a:r>
              <a:rPr lang="en-US" dirty="0" smtClean="0"/>
              <a:t>, protein, and fats.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Adverse effect: </a:t>
            </a:r>
            <a:r>
              <a:rPr lang="en-US" dirty="0" smtClean="0"/>
              <a:t>hypoglycemia, tachycardia, fatigue, headache, and mental confusion.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Drug interaction: </a:t>
            </a:r>
            <a:r>
              <a:rPr lang="en-US" dirty="0" smtClean="0"/>
              <a:t>not listed</a:t>
            </a:r>
          </a:p>
          <a:p>
            <a:endParaRPr lang="en-US" dirty="0"/>
          </a:p>
        </p:txBody>
      </p:sp>
      <p:pic>
        <p:nvPicPr>
          <p:cNvPr id="3074" name="Picture 2" descr="C:\Users\Frank\Desktop\Joanna\Fall 2014\DEN2315\Image\Lantus solosta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26" y="4907075"/>
            <a:ext cx="3012831" cy="14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rank\Desktop\Joanna\Fall 2014\DEN2315\Image\Lantus solsta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71" y="4680813"/>
            <a:ext cx="2905778" cy="17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Methylphenidate (</a:t>
            </a:r>
            <a:r>
              <a:rPr lang="en-US" dirty="0" err="1"/>
              <a:t>Concerta</a:t>
            </a:r>
            <a:r>
              <a:rPr lang="en-US" dirty="0"/>
              <a:t>, </a:t>
            </a:r>
            <a:r>
              <a:rPr lang="en-US" dirty="0" err="1"/>
              <a:t>Daytrana</a:t>
            </a:r>
            <a:r>
              <a:rPr lang="en-US" dirty="0"/>
              <a:t>, </a:t>
            </a:r>
            <a:r>
              <a:rPr lang="en-US" dirty="0" err="1"/>
              <a:t>Metadate</a:t>
            </a:r>
            <a:r>
              <a:rPr lang="en-US" dirty="0"/>
              <a:t> CD, </a:t>
            </a:r>
            <a:r>
              <a:rPr lang="en-US" dirty="0" smtClean="0"/>
              <a:t>Ritalin)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2821"/>
            <a:ext cx="8596668" cy="4398542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Pharmacological Category</a:t>
            </a:r>
            <a:r>
              <a:rPr lang="en-US" sz="2000" b="1" u="sng" dirty="0"/>
              <a:t>: </a:t>
            </a:r>
            <a:r>
              <a:rPr lang="en-US" dirty="0"/>
              <a:t>Central nervous system </a:t>
            </a:r>
            <a:r>
              <a:rPr lang="en-US" dirty="0" smtClean="0"/>
              <a:t>stimulant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Use: </a:t>
            </a:r>
            <a:r>
              <a:rPr lang="en-US" dirty="0"/>
              <a:t>treatment of ADHD; symptomatic management of narcolepsy (except </a:t>
            </a:r>
            <a:r>
              <a:rPr lang="en-US" dirty="0" err="1"/>
              <a:t>Concerta</a:t>
            </a:r>
            <a:r>
              <a:rPr lang="en-US" dirty="0"/>
              <a:t>, </a:t>
            </a:r>
            <a:r>
              <a:rPr lang="en-US" dirty="0" err="1"/>
              <a:t>Daytrana</a:t>
            </a:r>
            <a:r>
              <a:rPr lang="en-US" dirty="0"/>
              <a:t>, </a:t>
            </a:r>
            <a:r>
              <a:rPr lang="en-US" dirty="0" err="1"/>
              <a:t>Metadate</a:t>
            </a:r>
            <a:r>
              <a:rPr lang="en-US" dirty="0"/>
              <a:t> CD, Ritalin LA, and </a:t>
            </a:r>
            <a:r>
              <a:rPr lang="en-US" dirty="0" err="1"/>
              <a:t>Quillivant</a:t>
            </a:r>
            <a:r>
              <a:rPr lang="en-US" dirty="0"/>
              <a:t> XR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sz="2000" b="1" u="sng" dirty="0" smtClean="0"/>
              <a:t>MOA</a:t>
            </a:r>
            <a:r>
              <a:rPr lang="en-US" sz="2000" b="1" u="sng" dirty="0"/>
              <a:t>: </a:t>
            </a:r>
            <a:r>
              <a:rPr lang="en-US" dirty="0"/>
              <a:t>Blocks the reuptake of norepinephrine and dopamine into presynaptic neurons.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1" y="3874905"/>
            <a:ext cx="5047013" cy="25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Januvia (</a:t>
            </a:r>
            <a:r>
              <a:rPr lang="en-US" dirty="0" err="1" smtClean="0"/>
              <a:t>Sitagliptin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Januvia 25mg                               Januvia 50mg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965938"/>
            <a:ext cx="8596668" cy="372933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Pharmacologic category: </a:t>
            </a:r>
            <a:r>
              <a:rPr lang="en-US" dirty="0" err="1"/>
              <a:t>A</a:t>
            </a:r>
            <a:r>
              <a:rPr lang="en-US" dirty="0" err="1" smtClean="0"/>
              <a:t>ntidiabetic</a:t>
            </a:r>
            <a:r>
              <a:rPr lang="en-US" dirty="0" smtClean="0"/>
              <a:t> agent, </a:t>
            </a:r>
            <a:r>
              <a:rPr lang="en-US" dirty="0" err="1" smtClean="0"/>
              <a:t>dipeptidyl</a:t>
            </a:r>
            <a:r>
              <a:rPr lang="en-US" dirty="0" smtClean="0"/>
              <a:t> peptidase IV inhibitor</a:t>
            </a:r>
          </a:p>
          <a:p>
            <a:r>
              <a:rPr lang="en-US" sz="2000" b="1" u="sng" dirty="0" smtClean="0"/>
              <a:t>Use: </a:t>
            </a:r>
            <a:r>
              <a:rPr lang="en-US" dirty="0"/>
              <a:t>M</a:t>
            </a:r>
            <a:r>
              <a:rPr lang="en-US" dirty="0" smtClean="0"/>
              <a:t>anagement of type 2 diabetes mellitus</a:t>
            </a:r>
          </a:p>
          <a:p>
            <a:r>
              <a:rPr lang="en-US" sz="2000" b="1" u="sng" dirty="0" smtClean="0"/>
              <a:t>MOA: </a:t>
            </a:r>
            <a:r>
              <a:rPr lang="en-US" dirty="0" smtClean="0"/>
              <a:t>inhibits </a:t>
            </a:r>
            <a:r>
              <a:rPr lang="en-US" dirty="0" err="1" smtClean="0"/>
              <a:t>dipeptidyl</a:t>
            </a:r>
            <a:r>
              <a:rPr lang="en-US" dirty="0" smtClean="0"/>
              <a:t> peptidase enzyme resulting in prolonged </a:t>
            </a:r>
            <a:r>
              <a:rPr lang="en-US" dirty="0" err="1" smtClean="0"/>
              <a:t>actie</a:t>
            </a:r>
            <a:r>
              <a:rPr lang="en-US" dirty="0" smtClean="0"/>
              <a:t> </a:t>
            </a:r>
            <a:r>
              <a:rPr lang="en-US" dirty="0" err="1" smtClean="0"/>
              <a:t>incretin</a:t>
            </a:r>
            <a:r>
              <a:rPr lang="en-US" dirty="0" smtClean="0"/>
              <a:t> levels.</a:t>
            </a:r>
          </a:p>
          <a:p>
            <a:r>
              <a:rPr lang="en-US" sz="2000" b="1" u="sng" dirty="0" smtClean="0"/>
              <a:t>Adverse effect: </a:t>
            </a:r>
            <a:r>
              <a:rPr lang="en-US" dirty="0" smtClean="0"/>
              <a:t>diarrhea, constipation</a:t>
            </a:r>
          </a:p>
          <a:p>
            <a:r>
              <a:rPr lang="en-US" sz="2000" b="1" u="sng" dirty="0" smtClean="0"/>
              <a:t>Drug interaction: </a:t>
            </a:r>
            <a:r>
              <a:rPr lang="en-US" dirty="0" smtClean="0"/>
              <a:t>may increase levels/effects of ACE inhibitor, hypoglycemic agents; may be increased by herbs, MAO inhibitors, SSRI; may be decreased by corticosteroids (orally inhaled and systemic) and loop diuretics.</a:t>
            </a:r>
          </a:p>
          <a:p>
            <a:endParaRPr lang="en-US" dirty="0"/>
          </a:p>
        </p:txBody>
      </p:sp>
      <p:pic>
        <p:nvPicPr>
          <p:cNvPr id="4098" name="Picture 2" descr="C:\Users\Frank\Desktop\Joanna\Fall 2014\DEN2315\Image\Januia 25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1" y="1294423"/>
            <a:ext cx="2285999" cy="12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rank\Desktop\Joanna\Fall 2014\DEN2315\Image\Januia 50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51438"/>
            <a:ext cx="2203938" cy="12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information handbook for Dentistry, 20</a:t>
            </a:r>
            <a:r>
              <a:rPr lang="en-US" baseline="30000" dirty="0" smtClean="0"/>
              <a:t>th</a:t>
            </a:r>
            <a:r>
              <a:rPr lang="en-US" dirty="0" smtClean="0"/>
              <a:t> edition.</a:t>
            </a:r>
          </a:p>
          <a:p>
            <a:r>
              <a:rPr lang="en-US" smtClean="0"/>
              <a:t>www.drugs.com/stats/top100/2013/sales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602" y="3478423"/>
            <a:ext cx="7766936" cy="1646302"/>
          </a:xfrm>
        </p:spPr>
        <p:txBody>
          <a:bodyPr/>
          <a:lstStyle/>
          <a:p>
            <a:r>
              <a:rPr lang="en-US" sz="23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Q&amp;A</a:t>
            </a:r>
            <a:endParaRPr lang="en-US" sz="23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374" y="4050833"/>
            <a:ext cx="7766936" cy="10968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1. </a:t>
            </a:r>
            <a:r>
              <a:rPr lang="en-US" sz="4000" b="1" dirty="0" err="1" smtClean="0"/>
              <a:t>Abilify</a:t>
            </a:r>
            <a:r>
              <a:rPr lang="en-US" sz="4000" b="1" dirty="0" smtClean="0"/>
              <a:t> is for??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3200" dirty="0" smtClean="0"/>
              <a:t>Major depressive disorder</a:t>
            </a:r>
          </a:p>
          <a:p>
            <a:pPr>
              <a:buFont typeface="+mj-lt"/>
              <a:buAutoNum type="alphaUcPeriod"/>
            </a:pPr>
            <a:r>
              <a:rPr lang="en-US" sz="3200" dirty="0" smtClean="0"/>
              <a:t>Management of type 2 diabetes mellitus</a:t>
            </a:r>
          </a:p>
          <a:p>
            <a:pPr>
              <a:buFont typeface="+mj-lt"/>
              <a:buAutoNum type="alphaUcPeriod"/>
            </a:pPr>
            <a:r>
              <a:rPr lang="en-US" sz="3200" dirty="0" smtClean="0"/>
              <a:t>Analgesic</a:t>
            </a:r>
          </a:p>
          <a:p>
            <a:pPr>
              <a:buFont typeface="+mj-lt"/>
              <a:buAutoNum type="alphaUcPeriod"/>
            </a:pPr>
            <a:r>
              <a:rPr lang="en-US" sz="3200" dirty="0" smtClean="0"/>
              <a:t>Maintenance treatment of asthma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8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1. </a:t>
            </a:r>
            <a:r>
              <a:rPr lang="en-US" sz="4000" b="1" dirty="0" err="1" smtClean="0"/>
              <a:t>Abilify</a:t>
            </a:r>
            <a:r>
              <a:rPr lang="en-US" sz="4000" b="1" dirty="0" smtClean="0"/>
              <a:t> is for?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3200" dirty="0" smtClean="0"/>
              <a:t>Major depressive disorder</a:t>
            </a:r>
          </a:p>
        </p:txBody>
      </p:sp>
    </p:spTree>
    <p:extLst>
      <p:ext uri="{BB962C8B-B14F-4D97-AF65-F5344CB8AC3E}">
        <p14:creationId xmlns:p14="http://schemas.microsoft.com/office/powerpoint/2010/main" val="32099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en-US" b="1" dirty="0"/>
              <a:t> </a:t>
            </a:r>
            <a:r>
              <a:rPr lang="en-US" b="1" dirty="0" err="1" smtClean="0"/>
              <a:t>Nexium</a:t>
            </a:r>
            <a:r>
              <a:rPr lang="en-US" b="1" dirty="0" smtClean="0"/>
              <a:t> is for??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800" dirty="0"/>
              <a:t>Analgesic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Maintenance treatment of asthma</a:t>
            </a:r>
          </a:p>
          <a:p>
            <a:pPr>
              <a:buFont typeface="+mj-lt"/>
              <a:buAutoNum type="alphaUcPeriod"/>
            </a:pPr>
            <a:r>
              <a:rPr lang="en-US" sz="2800" dirty="0" err="1"/>
              <a:t>G</a:t>
            </a:r>
            <a:r>
              <a:rPr lang="en-US" sz="2800" dirty="0" err="1" smtClean="0"/>
              <a:t>astroesophageal</a:t>
            </a:r>
            <a:r>
              <a:rPr lang="en-US" sz="2800" dirty="0" smtClean="0"/>
              <a:t> </a:t>
            </a:r>
            <a:r>
              <a:rPr lang="en-US" sz="2800" dirty="0"/>
              <a:t>reflux disease </a:t>
            </a:r>
            <a:endParaRPr lang="en-US" sz="2800" dirty="0" smtClean="0"/>
          </a:p>
          <a:p>
            <a:pPr>
              <a:buFont typeface="+mj-lt"/>
              <a:buAutoNum type="alphaUcPeriod"/>
            </a:pPr>
            <a:r>
              <a:rPr lang="en-US" sz="2800" dirty="0" smtClean="0"/>
              <a:t>HMG </a:t>
            </a:r>
            <a:r>
              <a:rPr lang="en-US" sz="2800" dirty="0"/>
              <a:t>CoA </a:t>
            </a:r>
            <a:r>
              <a:rPr lang="en-US" sz="2800" dirty="0" err="1"/>
              <a:t>reducatese</a:t>
            </a:r>
            <a:r>
              <a:rPr lang="en-US" sz="2800" dirty="0"/>
              <a:t> </a:t>
            </a:r>
            <a:r>
              <a:rPr lang="en-US" sz="2800" dirty="0" err="1"/>
              <a:t>inhibitor</a:t>
            </a:r>
            <a:r>
              <a:rPr lang="en-US" sz="2800" dirty="0" err="1" smtClean="0"/>
              <a:t>oesophageal</a:t>
            </a:r>
            <a:r>
              <a:rPr lang="en-US" sz="2800" dirty="0" smtClean="0"/>
              <a:t> </a:t>
            </a:r>
            <a:r>
              <a:rPr lang="en-US" sz="2800" dirty="0"/>
              <a:t>reflux disease </a:t>
            </a:r>
          </a:p>
        </p:txBody>
      </p:sp>
    </p:spTree>
    <p:extLst>
      <p:ext uri="{BB962C8B-B14F-4D97-AF65-F5344CB8AC3E}">
        <p14:creationId xmlns:p14="http://schemas.microsoft.com/office/powerpoint/2010/main" val="14109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en-US" b="1" dirty="0"/>
              <a:t> </a:t>
            </a:r>
            <a:r>
              <a:rPr lang="en-US" b="1" dirty="0" err="1" smtClean="0"/>
              <a:t>Nexium</a:t>
            </a:r>
            <a:r>
              <a:rPr lang="en-US" b="1" dirty="0" smtClean="0"/>
              <a:t> is for??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C. </a:t>
            </a:r>
            <a:r>
              <a:rPr lang="en-US" sz="2800" dirty="0" err="1" smtClean="0"/>
              <a:t>Gastroesophageal</a:t>
            </a:r>
            <a:r>
              <a:rPr lang="en-US" sz="2800" dirty="0" smtClean="0"/>
              <a:t> </a:t>
            </a:r>
            <a:r>
              <a:rPr lang="en-US" sz="2800" dirty="0"/>
              <a:t>reflux disease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939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b="1" dirty="0"/>
              <a:t>Crestor</a:t>
            </a:r>
            <a:r>
              <a:rPr lang="en-US" b="1" dirty="0" smtClean="0"/>
              <a:t> is for??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/>
              <a:t>Analgesic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Maintenance treatment of asthma</a:t>
            </a:r>
          </a:p>
          <a:p>
            <a:pPr>
              <a:buFont typeface="+mj-lt"/>
              <a:buAutoNum type="alphaUcPeriod"/>
            </a:pPr>
            <a:r>
              <a:rPr lang="en-US" sz="2800" dirty="0" err="1"/>
              <a:t>Gastroesophageal</a:t>
            </a:r>
            <a:r>
              <a:rPr lang="en-US" sz="2800" dirty="0"/>
              <a:t> reflux disease </a:t>
            </a:r>
          </a:p>
          <a:p>
            <a:pPr>
              <a:buFont typeface="+mj-lt"/>
              <a:buAutoNum type="alphaUcPeriod"/>
            </a:pPr>
            <a:r>
              <a:rPr lang="en-US" sz="2800" dirty="0" err="1"/>
              <a:t>A</a:t>
            </a:r>
            <a:r>
              <a:rPr lang="en-US" sz="2800" dirty="0" err="1" smtClean="0"/>
              <a:t>ntilipemic</a:t>
            </a:r>
            <a:r>
              <a:rPr lang="en-US" sz="2800" dirty="0" smtClean="0"/>
              <a:t> </a:t>
            </a:r>
            <a:r>
              <a:rPr lang="en-US" sz="2800" dirty="0"/>
              <a:t>agent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115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b="1" dirty="0"/>
              <a:t>Crestor</a:t>
            </a:r>
            <a:r>
              <a:rPr lang="en-US" b="1" dirty="0" smtClean="0"/>
              <a:t> is for??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D. </a:t>
            </a:r>
            <a:r>
              <a:rPr lang="en-US" sz="2800" dirty="0" err="1" smtClean="0"/>
              <a:t>Antilipemic</a:t>
            </a:r>
            <a:r>
              <a:rPr lang="en-US" sz="2800" dirty="0" smtClean="0"/>
              <a:t> </a:t>
            </a:r>
            <a:r>
              <a:rPr lang="en-US" sz="2800" dirty="0"/>
              <a:t>agent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055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b="1" dirty="0"/>
              <a:t>Lantus </a:t>
            </a:r>
            <a:r>
              <a:rPr lang="en-US" b="1" dirty="0" err="1"/>
              <a:t>solostar</a:t>
            </a:r>
            <a:r>
              <a:rPr lang="en-US" b="1" dirty="0"/>
              <a:t>/Lantus </a:t>
            </a:r>
            <a:r>
              <a:rPr lang="en-US" b="1" dirty="0" smtClean="0"/>
              <a:t>is for??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/>
              <a:t>Major depressive disorder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Management of type 2 diabetes mellitus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Analgesic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Maintenance treatment of asthma</a:t>
            </a:r>
          </a:p>
        </p:txBody>
      </p:sp>
    </p:spTree>
    <p:extLst>
      <p:ext uri="{BB962C8B-B14F-4D97-AF65-F5344CB8AC3E}">
        <p14:creationId xmlns:p14="http://schemas.microsoft.com/office/powerpoint/2010/main" val="18338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212" y="794927"/>
            <a:ext cx="8596668" cy="3880773"/>
          </a:xfrm>
        </p:spPr>
        <p:txBody>
          <a:bodyPr/>
          <a:lstStyle/>
          <a:p>
            <a:r>
              <a:rPr lang="en-US" sz="2000" b="1" u="sng" dirty="0"/>
              <a:t>Adverse effects: </a:t>
            </a:r>
            <a:r>
              <a:rPr lang="en-US" dirty="0"/>
              <a:t>hypertension (monitor blood pressure prior to using local anesthetic with vasoconstrictors), insomnia (6-13%), irritability (7%-11%), nausea 10-12</a:t>
            </a:r>
            <a:r>
              <a:rPr lang="en-US" dirty="0" smtClean="0"/>
              <a:t>%).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Drug interactions: </a:t>
            </a:r>
            <a:r>
              <a:rPr lang="en-US" dirty="0"/>
              <a:t>Avoid concomitant use with alcohol (may increase levels), inhalational anesthetics, MAO inhibitors (increase levels). Methylphenidate may increase effects of Anti-Parkinson’s agent, antipsychotics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SEhQUExQUFBQUFRQVFBYUFBQXFBgUFRUWFhQVFxUYHSggGBolHBQUITEhJSkrLi4uFx8zODMsNygtLisBCgoKDg0OGxAQGiwmICQsLCwsLCwsLCwsLCwsLywsLCwsLywsLCwsLCwsLCwsLCwsLCwsLCwsLCwsLCwsLCwsLP/AABEIALcBEwMBIgACEQEDEQH/xAAcAAAABwEBAAAAAAAAAAAAAAAAAQIDBAUGBwj/xABCEAABAwIEAwUFBQYEBgMAAAABAAIDBBEFEiExBkFRE2FxgZEHIjKh0RRCUrHBM2JygpLwI0Oy4VNUk6LC0hUWY//EABoBAAIDAQEAAAAAAAAAAAAAAAACAQMEBQb/xAAxEQACAgEDAgMGBQUBAAAAAAAAAQIDEQQhMRJBBSJREzJhgZGhFCOx4fBCUmJx8RX/2gAMAwEAAhEDEQA/AO1hKRIwgAIkZSboANBBBAAQQQQACggiQAaJC6IuQAaCAKAQAEEaJAAQQQQAEEEEABBBBAARI0SACRI0SACRI0SACRIyiKgkJEjRIJCKQ4JRRFADRagneyPRBBJLCWqerxpjDbVzujQSfQJgY3M74KaU+IDf9RCjqRHSy+KJUJxKr/5V3m+P/wBkkYjV/wDLH+tn1U5DpNCEFQf/ADNQPipZP5cp/Ipt3FrGftYpo+90TwPW1kZDpZo0FU0XEtNL8ErD3ZhdWjJQdiCjKIaaFJDylqHic2RhP935Ik8LIRWXgKeqA5qEa8A6qmhqO0cbn3QRp11Op9FX8VTyRPY5uYsfkAA5XPvHwGi5k9RN7xOhCiK2ZsosQafvWU2OQHYgrCRPLnWB1sN9h9VeRzBmgN3K6rUSfKKrKI9maEvCLtB1CzVRL1dr0CiySDS5uTs2+nie5PLVY7CLT57mwa4HYhGslTNcDmzG/ID3QPC2pVlHXSA6uB7iPophqk+UEtO1wy7QVfDiY+8Ld42U2KZrtiCr42RlwymUJR5QtBBBOIEggggAkSNJQAESNEgAiiKMoioJElBAoigkJPRR21TBKlMOilA0MPOqNLczVBBOUJZA1o90AJ5i5c/2gycv0UzDvaGQQJG3HoVrehuSzgxrV1N8nRymwo+H4gydgcw3HPqPFPErK008M0LccaUpNMKdCgkgV2CU837WGN56lgv5HcKqfwi1utPPPAemftGf0yX08CFpEAjklNoy5mxCn+KNlUwc4Tkl/wCm/Q+RTdRjsdWwxxnLMCM0Ul45AL6+67VaxUfF2DRVEDy9ozxtL2SDSRhbqS1w1GgKScU4tMaE/MmZJs5imc1+lwN9Nh/s5W1RlqYS37wNx3OGoPrZUEbXVLfslQ682UmlqNi+3+W/95VOGY2+B+WQEPacrgdnW3AvsR3rmuvo43R0k+v4MujUmJhcdHNAbbvDrf8AkPkksxlsTAXG7iL9SXH/AHsB5KBxRMyRgex1nHccj9CLbLDurHdu1pJ9w5vMD3fLRTGOeAeO50p9cBu6xAu835n7oP8AfLvUmmmjaC4nN17zyaB0HRc9mr3Eht9Sb+d7D0t+S1GDUhIaDew38Uk1jkthDKLwSzSEkHIOQ306nqfyUiCklFryu8iVLpWWCkF6hL1DGOBoRO/G6/WwTNQ+oZ7zQyUDkLxyet7FS2lVfFdUY442tNjLI1g8ymikxcFthvEtwBIx7Tt7wsfXS60EMweLt2KwPFvE8VEwMIBcRo3wGmnPa3mFM4Tx9s0bXC7XHlYi9ra26LXC2Ued0ZbKFLeJtkRUWOuB3BUljwdjdaVNPgxyhKPKAUlLISSmFCRI0RQARRFGklQMEkuKUmJH62QTFZYamQnRQ2KXEpQ0haCBCCkQ89YfSGQXHJNVjhHu4DxKxg4onDS2MhgO5G/qqmaZ7zclzietyu1LxJKXlWTkx0Dx5ng67wnx0ymkaC8OBIblG5BNgPJdvz6rznwHwpQgMqMQqo2j4mQMeQ+/IyFuoPcPXkuk4hx3TtH+DUumy7B0b8x7u0A/MFc+9WXS6lD6Jm6pQqjhy+p0VpTrHLnOFe0aF/7XtYtOeV4v3EC/qtLg/FlJMbNnF+klmHyvuqZae2PMX9B1bW+JL6mjTc0zWAlxAA6oOnblLrggAm410AuvNXFntYqqqV3ZZYoQSI22u4jk5xPM/JVpb7jHacV47jY4sibncNyTZo8foq53HJcC1zWWcCCADsRY81wiDiyRts7Q6+pI0OquKTiOOQaEh3R2i6NFVE9s7/EyXWWw3SOhRSRZGMZMQ6MgxmTUgj4buHpfonuOo2uyztAc2VoL8mpa8b+XNYGKsuVcUGIPbsdDuDqD4jmnv8FhKP5bwJT4vOMvOsl3wxhcUsDS97i+Z5bEBo0WNtTsTob3VBxtw4aWpDQ7PYCzxobG+hHdqLrZUnEEZppI+yb21v8ADZlAjIGpDfwuOqx0lU+pmzuFj8JGosBbSx2XC1FMtPtJbnc01i1DzF7ErAcIucx118upW6oIsoCqcPaGgAK4jcuY5ZeTpuOFgngpJco+ZGHIchVElRKh4ucTLR6aCS59Wq9hKdqKNsgbcatIIPQq2tCSaT3MLLJTHFJJKogZS2OEEFzGmwzSO5C5Nu6xWsjpWfa3OY2wYxrTbQFx1PjoWrCe0bhlzpm1EYcTexDTpqNTbc2tt39y22AxGONoJJcQC4k3JJ3JPVaHOOEiiMJZbfBfJxsltlGzI2uSOWGHTlFtTVObQ7/mpBCpmuU6Cq5HX81pruzszJbTjeJIKIpe+ybKvM4SS51kZKaeUDJZA9+ihvfrdOSXUd4UNl8ETWO1U1qrM2gU+mluFKZXND90aJBMVHjdlM0b6qXEzoLLR4BwXUVFi1mVn436DyG5W4w72bxMsZC6V3T4W+g1XZdtNG3f0RgUbLP3OWMb3+imwRv+6x58GuP6LsUHDbI9I44mfygn1KcdhkuwcNOgCol4s17sPqyxaFP3pHJc8w3hd/03fRIdWkfFHbyI/NdSmgmaCc2gvfTpuoEVUZGB4DJGO1BLdCFWvGZrmH3GfhkHxIw9HjZZoySSMEWIa4gEHe4BVNiGEwvuW+6erdvRdInwyll/aQBp/EzQ/JVNZwVe7qaW/wC4/f1WiHiemt2sjj7/ALlMtBdXvWzldbRlneBzUIFbjE8OfGck8ZYettD4HYrO4hhZbq3Udyq1GiWPaUvKHq1Dz02LDG6DF3x6H3m9+/kVs8Arw+xb7zdMw5hc8LbJ6irXxOD43FpHoe4jmElGusr8st0F2khZ5lsztWL4f2TWvFwHAEGyaw2dspsbdoOf4h396ej9pNPW4e2BzMlSA0Obb3SW/fYeh6brKtnyuuOq6EaY63TuM/kzIr56K9Sh80dBpFZxlUtBU542P6ix/iG6miZeIvqlTY4S5R7eqcboKceGTxIno5FW9qn4nqjI7iXMFlI7YBZ6oxhkJDfie7Zo6dSixiuc2PMAdN1fGbS2M7hlltUzxu3OqVTyN6/ksFHiReb3U+HEXBKrHnct/D7G5BB5o8iy9Jix5rQU0wewg8xb1VsZqRTOqUB0SJ1kiiP91M1+IthYXP8AIcyTsPEoi9xejq2ReU9Tbw6KsxjimKF+RweXdALC3XMd/JNYVK50THO3IBPceYSMawwVEZbfK8A5H2uWk/or42tLBWqYKfnKqs9oNNG4Ne2S53y2dbx1Uyh4vo5tGVAYTyeSw3/nGvksTPwc5l82p5nf5qDUcPBUfi5J8Gv8LU/dZ1rtnDW+YdR/eqcDs2g359y5LhuL1NF7rDnj/A86D+A/d/LuXRsAxeKrizxaEaPYfja797r481qqvUzLdp3Df7lvytunYwo7dLX5qRlPJaImSQ72rkEz2x6IkwnSV2KSPZC90DWl7WktadASOWiLDpzNDHIWljnAOLXCxB5ghTrKtwvFhNJMzI5pheGEm1iS0OuLctVJnJ5j1BQEet1FGJsM5g17QMz2sbZb2vfZTCgBiSna5rm8nAg2791DpsDjjhbC0e4wBovqbDqVV8MQ9pBOA97Q6pms5p94Br7WBO2ym8QP+zU0kzHEOibm95xIdb7rr9VBI3W4Hcgt06qlnpHMcRYi3NbKgqO0jY+1s7WuseVxeyVPTBw1CrlUnwWRsa5MPLM17SyZokZsbi9llsa4RLQZKU52bmPdwHd18FrOKsPlgiJp2do8kADoXHVx7gkYY9zLXIzWGYDYnnZFOot08sxZNlVd0cNHHq3DA+5aLOG7VQTwFh1C7jxRww2cGenGWUauaNA7/dc7qaUSA3bZw0c076b6dV24Rq1seqO0u6OZJz00sS3j6mPjeWkEGxGxWy4exITDK4DON+8dQsxV0WQ6nQ7FFR1XZODm7jn3c1Tp7Z6azEvmh76o3wyvkdfwOrA9zkde4W0VuJVmsDN4hIPvajzsSrVsi43jEoy1LcfRHofCYSjpoqRZslUtk4AudgLlU/aqPiNQ4syN+J5yjzXKSyzpSWxDwyuDpJquX4GOswdXH4Gj8/RXEtZM+B0uQ5LX10FvDc9OSp+LJI6WKCBga7sg6d3NxkAFrja13A2/d2VngPFBqaIMcLSOe1vw2uz4iSP5badQtvssx6jnq7FijjIqfDsuU8yATbqQk2WqmpwQPBVc+GXOmiyzjg112Z5KyB1yrV1ZJFIARaNoZY/ic4XI8ALfNIgwBwObN5bprEI3OcMxvYWA5BRwO5Rk8F5LVZ8uV3O7u4BZ7iOsbLPDFa5a/tOdhuB8inaF+UvJ2AB8hqqPBar7RO6Y7O0ZzGUnT5J4N4yNVWlL/W50ihd7g71Ia9VbpMjAByAR0c5JTde5jlDOWWFUwELL4tSWJI2Woe/kq+thzAhV2rcKngw9SwFQKCtfSTNlj8Ht5PZzaf0PIqxxRhY4gqnnfdVRk08o6HSmsM6tBizJ42yRm7T6g8wRyIVzQ1QcOS4nhuISQOzRnQ/E0/C7xH6ra4JxTDIQHnsn/vGw8n/Wy6NOpTe5zb9HhbHQCwIKtYXEXDjblsfmgtnUc72fxDJWZ4QdmkrX9alw/pa0for9tQ11wDZ1ttiO+xUDAcGFK17Q9z873SEutfM7U7ck5lIML74pIPwUzP8Aue76K+nfZpNibA6Dc+CqKLCHsrJqhz2uErGMDQ0gtDL21vr8RVyoAxuCYk6jog6WKUPdNJduRzi3PI52Yht9LFLq8coJsvb1BdYgiJwcxpdfQdna7jfkVsEh1Ow7tafEBAZHYiLC2gsLeCquKql8cGaNxY7tIm3ABuHPDSNfFWwWd44nAjgYTYvqYB5CQOP5IBGhfHca9FncQwsNcXgcvRaVE+MEWKiUVJDRlgyFJKQb2t3dyzvHGAXH2qAe8NZGjmPxeK1uI0Za7ewRUcg1abFp0KrptlTYpR7FtkI2QwzjNXQNnYSNL7dzk/h/sjxKYMIjiDHgEPMrLWPOzbn5K6x7C/sdUW/5M2regvy8itjwDjbg19M9xBj1Zr93mPK9/NdzWyVtCvguOf8AX7M5eli4XOmT54/nxG5vZ1U08UbYXNnDGBpb8D721y30OveFRtzscWSNcx7TZzXCxHl/e66S6p13PqVBxTDGVJzPLswaG5gRew2BuNd15W6UZttcnqNPKdaSlwYiV2iFILvYehK0ruGNPdkv/E23zH0UQ4FKw/Dfvab/AC3WbDRu9rBrGTKceNc98bmjMGgggXA1sDqNrpXBwMkgcW5WtFgNTz1JJ3JWknoCTqPVJoIRG42FrlX+28nSZvYrrczSGXZHG1QopLqdGVR1ZZPTgmM2VTXU+t+StAUzUAEJ5boWOzMxjsJbTTlt7vYWC293+6Leqj8O0HZMbcWIAsOi0oaCCDsokzLbJc7YLozeGg56jRScOltuqV5UyhBcQAoT3BxXSX8cl9eiKZE1oaLD+ykSu0Tt5M+NzOcQ04IvzWRkYttiYuCslWR2Koexvp93BGA2TE8d044pouRkuwRxnGge4DkA5wHoEE6iTdTK8HS+Nakw/ZpWaO7eNh72vOUg+t/JaS6p8Qwx1TLE6QZYoXZw3m59rNJ6AK4K7x5FgRIIkEB3Sw5NlAIAeCS+NrtwD4gFIzJbSgBaYbNIXuaI7NFvec74r9AE9dINQBcAFzhyH6nkpAhTytlL4iLSMAJHVp2cDzGhWaFeGziARvJ+84N91vTVaXD8Of28lRLYOe0MaxuoaxtzqeZJKjYjAWv0A1VNke5fCXYpeNcK+00ZcB78Xvt66bj0WIoKstENS3druzk8uvi1dcomAtynmLFcuiw7JNXUnQGWPxYcwA8QbeS63htixKuXD/4zn66Dypx5X/UbA197WO+oU2nrNFisJrLxtvu0ZfTb5K3hqF5bU1Oi6Vb7No9VQ43VRsXdZNQ2pSxOqGKpUllQqesZ1lz2gO4BTEmHQv1ygHq24/JQ2VKfbUpuor6WuBTcIaNnut4A/RSY8MHKYeDmEfO6bZOnWzJ0490K3P1/QfGFyHZzD4E/RMzYTNbQNPg762ShMn2Vjhs4+t/zVn5T5T+pXm1cNfQz8pc0kEEEbg6FQ5pitLWtEti/caXFgbd/VQX4O0/ecPRVOG+xphasebkoY48xVtSNDB3qTDhAaNHeZH+6N2Gv5Fp9foo6WS7Iy7gZIhI9NPpJW/dv4EKuq6h7PiY8d5abeqHlcoIxTezBXLO1rLp+rxcdVUzYiCd1W2jbCDQ3JGmTGrKjoJpv2cUj78ww5f6tvmt7hvBNOxrDUXe+wzDtMrM3SwsSB46qyumU+Cu/U11e8/kjlmVBd1jweBosKeCw2/w2H5kILT+Cl6nP/wDTj/b9xghIThSCukcQSiQUavrGwsL36AIDGSRdHZciqfa88TEMgb2IdlN3HORexI5eS2cXFskoH2ejnfcaOfljZ6uN/kgMGsAVXxFj8VHEZJb2A0A3PcFVXxOXnT047g6V3qbC6z3F3BFROzM6okncPunK1o8GtChvBKjuQ6L2zMMhEtM5sd9HMcHOA72m3yV5g2I0lW98tLJW5nuu/IJA3Na33hlGyw3D/sqqJJWmoyxwg+8AffcByHS/VdtwygjgjayNoYxgsA0WFgmI4GsEoXxlxfJI/Na3aOaSB0s0AKRiUVxdHT4g1zczWvLeuU8uYG9k4JmyszMIc08woa2JT3I9HFa3NY3iiLscapn8pmZT0Nw5mv8AUFuqVguLLG+1JmWqoJOkgHo5pWjR7Wr45X2KtRvB/wA7mJpT2b5Wfge4ehI/QKbFWKt4iOSpqLc5HG38Tr/qo8UMu+XTvIWPxqhvVda7pP7HV8G1EVpVCXZtfc1dNVqeydZKCpLbZgR4iytaetXEcWuTsbS3RfNlUhj1Uw1KmRy3UCOJYslTgmUJr0sFSVtE5s6dbMq1La8hTliuKLMTJbZlWiROiVMpCuJYtlSxIoAmSxKmUhXEsGyJYeq8Sp0SJ1MRxJzXIWbe5YwkbEsbf1sozJE6HqxWMRwJsVRqL2AUfGGnKSCC3qOXikhyM67q5XPGGVOpZyZrM38fpsgrz7BF/wAOP+kfRBVZl6mj8v0ZNckEJ0hNv03XSOMNkKmxyD7Q0xN83ch9Sp7nmTRujObuZ7gn2RBosBYKGskrbc5M32YsDpHl7i5hzhmmV1jex8V07CZmyRMcz4S0W7u5Irfce1/I+67zVTgM3Y1M1KfhP+ND/C4++0eDvzCF6Ey9TUNCMhEClJhBNk7Gm0KiIvYWtcWEjRw3B6oAFXJI1p7NgcQNAXW19FA4XhY2A5X5yXvc/S1nk+823KxU5pmDbWY53W5A8SLJnA8LMDH5nZnyPdI8gWGY8gOiCSTRyhzrWIt1CxvtZd/j0A//AFv82reUw1XN/afUZsRpWf8ADZnPmdP9K06NZtX87FOoeIMiYDhUdZilQ2TNlAe73SAbgtaNwepWrqvZyx3wzyAdC1p+YsqT2Ux5qupk6Nt/U8n/AMV1MFWeIpO3HokvsRopyjXt3bMbWcE5ha7HeNx57brP1PAcrb5WkdC0gjzbf8l1S6C5sqYy5N8NTZDhnEm4JWh1hTyu78th/wB1lYU+EV2p+zSWG+rPkM1z5LrqCoeig+7NP/pWeiOR/aS02e1zHfhe0tPoVNimB1XSK2iZM0skaHtPJwv5joe8Kk/+m04+EyN8H3/1AqieikvdZbHX1teZYf1MtmTi0D+Dx92U/wAzQfyso7+F5Rs5jvUfoqnprV2LFqqn3KYlC6nS4HO37l/AgqK+lkb8THjxaVU65rlFqsi+GhDHFOZ01eyDikHJLZU82ZV7U416EyHEsWSp9sqqmyJbZUykI4FuyVK7RVrZUvt1YplbiWHaIlDEqCbJHSXkrgBc7KG6Iyb6N5Dr4qSIbm7vIcgnSF1zjkfs7JJCfISSFJBAroMzHDu0WM4nmcyOGsaPfpX2k6mI6SD018lv3NWbq6MdpJE4e5M0jzISvZjR3WC7o6hsjGvabtcA4HuKfCw3s2rXME1FIffpXkNvuYj8B9NPJbkJhGGma7EY4GgvNszmtaOZc42AATOK14gjzlrnagANBOp01ty71QY/XxFkN5Gl7p4bk6WAcCQL7DRSSkbRqEh0TVNUseCWODgDYkG4v0ukSSAutfUKGCRMpd1xXiPEO3xGplvdrD2bfBmh+d11LifGBSUkst/eDcrO97tG/NcNjcWs6udcnqSd11PDasty+Ri1k8LB1X2R09oZpT/mSWHg0fUldAus/wAH0H2ekhj2IaC7+J3vH5lXWZY9TZ12yl8TRTDorSHg5KzJjMlhyoLR3MjumsyGZQA7dHdNXR3QA4gkgosyAFoJOZHdABPiad2g+IBUaTDIXbxs/pA/JS7oKHFPlDKTXDKqTh6A/dI8HH9VEk4WZ917h4gH6LQIKp0Vv+ksWotX9RlncLP5SNPiCEy/h6YbZT4O+q16CrekqLFrLTEPwqdv+W4+Fj+SjuikG8bx4tct+jSPRR7Nli10u6Rz3Meh+aC6DZGj8H/l9g/Hf4/coMSwxs1szngN2DHluvfbdVdThDmkNiqJg47XcHADn8QQQWwxJl2xlgATcgboEIIKSAiFT49F7oeN2m6NBLLgaHJi+JZvslXT17fgeOzmA3I5G3NaSDjakfs9w8WO+iCCmINGjiIcA4bEXHgVX4zgv2h0JzACJ4fYtBzEaWPdqggmELCqJjicY2tJAJDfhBPjyVPw/if2kZy0tNy0g2NiNDqEEEkuUWRWzMF7Scc7ep7Bt+zgN3fvSEfkAfmqzg/DftNZGw/Cw53eDeXrZBBeiivZ6XMf7f1ORLz34fr+h3NhSsyCC4B1QwUoFBBQAd0d0aCADujBQQQAd0LokEAHdKugggA7o7oIIIBdHdBBAAuhdBBBAELo0EAFdBBBAH//2Q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b="1" dirty="0"/>
              <a:t>Lantus </a:t>
            </a:r>
            <a:r>
              <a:rPr lang="en-US" b="1" dirty="0" err="1"/>
              <a:t>solostar</a:t>
            </a:r>
            <a:r>
              <a:rPr lang="en-US" b="1" dirty="0"/>
              <a:t>/Lantus </a:t>
            </a:r>
            <a:r>
              <a:rPr lang="en-US" b="1" dirty="0" smtClean="0"/>
              <a:t>is for??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B. </a:t>
            </a:r>
            <a:r>
              <a:rPr lang="en-US" sz="2800" dirty="0" smtClean="0"/>
              <a:t>Management </a:t>
            </a:r>
            <a:r>
              <a:rPr lang="en-US" sz="2800" dirty="0"/>
              <a:t>of type 2 diabetes </a:t>
            </a:r>
            <a:r>
              <a:rPr lang="en-US" sz="2800" dirty="0" smtClean="0"/>
              <a:t>mellitus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0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Symbicort</a:t>
            </a:r>
            <a:r>
              <a:rPr lang="en-US" dirty="0"/>
              <a:t> (Budesonide and </a:t>
            </a:r>
            <a:r>
              <a:rPr lang="en-US" dirty="0" err="1"/>
              <a:t>Formoterol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7837"/>
            <a:ext cx="8596668" cy="4553525"/>
          </a:xfrm>
        </p:spPr>
        <p:txBody>
          <a:bodyPr/>
          <a:lstStyle/>
          <a:p>
            <a:r>
              <a:rPr lang="en-US" sz="2000" b="1" u="sng" dirty="0" smtClean="0"/>
              <a:t>Pharmacologic Category</a:t>
            </a:r>
            <a:r>
              <a:rPr lang="en-US" sz="2000" b="1" u="sng" dirty="0"/>
              <a:t>: </a:t>
            </a:r>
            <a:r>
              <a:rPr lang="en-US" dirty="0"/>
              <a:t>Beta2 Agonist, corticosteroid, </a:t>
            </a:r>
            <a:r>
              <a:rPr lang="en-US" dirty="0" smtClean="0"/>
              <a:t>inhalant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Use: </a:t>
            </a:r>
            <a:r>
              <a:rPr lang="en-US" dirty="0"/>
              <a:t>treatment of asthma in patients ≥12 years of </a:t>
            </a:r>
            <a:r>
              <a:rPr lang="en-US" dirty="0" smtClean="0"/>
              <a:t>age, maintenance </a:t>
            </a:r>
            <a:r>
              <a:rPr lang="en-US" dirty="0"/>
              <a:t>treatment of airflow obstruction associated with COPD, bronchitis and emphysema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MOA: </a:t>
            </a:r>
            <a:r>
              <a:rPr lang="en-US" dirty="0" err="1"/>
              <a:t>Formoterol</a:t>
            </a:r>
            <a:r>
              <a:rPr lang="en-US" dirty="0"/>
              <a:t> relaxes bronchial smooth muscle by selective action on beta2 receptors.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03" y="4096987"/>
            <a:ext cx="5273489" cy="26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26" y="486168"/>
            <a:ext cx="8715243" cy="3880773"/>
          </a:xfrm>
        </p:spPr>
        <p:txBody>
          <a:bodyPr/>
          <a:lstStyle/>
          <a:p>
            <a:r>
              <a:rPr lang="en-US" sz="2000" b="1" u="sng" dirty="0"/>
              <a:t>Adverse effects: </a:t>
            </a:r>
            <a:r>
              <a:rPr lang="en-US" dirty="0"/>
              <a:t>headache (7%-11%), </a:t>
            </a:r>
            <a:r>
              <a:rPr lang="en-US" dirty="0" err="1"/>
              <a:t>nasopharyngitis</a:t>
            </a:r>
            <a:r>
              <a:rPr lang="en-US" dirty="0"/>
              <a:t> (7%-11%), upper respiratory infections (4%-11%), </a:t>
            </a:r>
            <a:r>
              <a:rPr lang="en-US" dirty="0" err="1"/>
              <a:t>xerostomia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Drug interactions: </a:t>
            </a:r>
            <a:r>
              <a:rPr lang="en-US" dirty="0"/>
              <a:t>not </a:t>
            </a:r>
            <a:r>
              <a:rPr lang="en-US" dirty="0" smtClean="0"/>
              <a:t>listed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381" y="2120549"/>
            <a:ext cx="3870315" cy="30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Albuterol (</a:t>
            </a:r>
            <a:r>
              <a:rPr lang="en-US" dirty="0" err="1"/>
              <a:t>ProAir</a:t>
            </a:r>
            <a:r>
              <a:rPr lang="en-US" dirty="0"/>
              <a:t> HFA)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Beta2 agonist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Use: </a:t>
            </a:r>
            <a:r>
              <a:rPr lang="en-US" dirty="0"/>
              <a:t>treatment or prevention of bronchospasm in patients with reversible obstructive airway disease; prevention of exercise induced bronchospasm.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5216"/>
            <a:ext cx="8596668" cy="1320800"/>
          </a:xfrm>
        </p:spPr>
        <p:txBody>
          <a:bodyPr/>
          <a:lstStyle/>
          <a:p>
            <a:r>
              <a:rPr lang="en-US" dirty="0" err="1"/>
              <a:t>AndroGel</a:t>
            </a:r>
            <a:r>
              <a:rPr lang="en-US" dirty="0"/>
              <a:t> (testosterone)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25616"/>
            <a:ext cx="8596668" cy="3880773"/>
          </a:xfrm>
        </p:spPr>
        <p:txBody>
          <a:bodyPr/>
          <a:lstStyle/>
          <a:p>
            <a:r>
              <a:rPr lang="en-US" sz="2000" b="1" u="sng" dirty="0" smtClean="0"/>
              <a:t>Pharmacologic Category</a:t>
            </a:r>
            <a:r>
              <a:rPr lang="en-US" sz="2000" b="1" u="sng" dirty="0"/>
              <a:t>: </a:t>
            </a:r>
            <a:r>
              <a:rPr lang="en-US" dirty="0"/>
              <a:t>Androgen</a:t>
            </a:r>
          </a:p>
          <a:p>
            <a:r>
              <a:rPr lang="en-US" sz="2000" b="1" u="sng" dirty="0"/>
              <a:t>Use: </a:t>
            </a:r>
            <a:r>
              <a:rPr lang="en-US" dirty="0"/>
              <a:t>replacement therapy in the treatment of delayed male puberty. </a:t>
            </a:r>
          </a:p>
          <a:p>
            <a:r>
              <a:rPr lang="en-US" sz="2000" b="1" u="sng" dirty="0"/>
              <a:t>MOA: </a:t>
            </a:r>
            <a:r>
              <a:rPr lang="en-US" dirty="0"/>
              <a:t>endogenous androgen responsible for promoting the growth and development of the male sex organs and maintaining secondary sex characteristics in androgen-deficient males. </a:t>
            </a:r>
          </a:p>
          <a:p>
            <a:r>
              <a:rPr lang="en-US" sz="2000" b="1" u="sng" dirty="0"/>
              <a:t>Adverse effects: </a:t>
            </a:r>
            <a:r>
              <a:rPr lang="en-US" dirty="0"/>
              <a:t>prostate specific antigen increase (5%-11%), application site pruritus (17%-37%).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72" y="3384468"/>
            <a:ext cx="5469661" cy="34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3963"/>
            <a:ext cx="8596668" cy="1320800"/>
          </a:xfrm>
        </p:spPr>
        <p:txBody>
          <a:bodyPr/>
          <a:lstStyle/>
          <a:p>
            <a:r>
              <a:rPr lang="en-US" dirty="0"/>
              <a:t>Viagra (Sildenafil)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37" y="854363"/>
            <a:ext cx="8596668" cy="5534562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 smtClean="0"/>
              <a:t>Pharmacologic Category</a:t>
            </a:r>
            <a:r>
              <a:rPr lang="en-US" sz="2000" b="1" u="sng" dirty="0"/>
              <a:t>: </a:t>
            </a:r>
            <a:r>
              <a:rPr lang="en-US" dirty="0"/>
              <a:t>Phosphodiesterase-5 Enzyme inhibitor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Use: </a:t>
            </a:r>
            <a:r>
              <a:rPr lang="en-US" dirty="0" err="1"/>
              <a:t>Revatio</a:t>
            </a:r>
            <a:r>
              <a:rPr lang="en-US" dirty="0"/>
              <a:t>: treatment of pulmonary arterial hypertension in adults to improve exercise ability and delay clinical worsening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 smtClean="0"/>
              <a:t>Viagra</a:t>
            </a:r>
            <a:r>
              <a:rPr lang="en-US" dirty="0"/>
              <a:t>: treatment of erectile dysfunction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Unlabeled use: </a:t>
            </a:r>
            <a:r>
              <a:rPr lang="en-US" dirty="0"/>
              <a:t>persistent pulmonary hypertension after recent left ventricular assist device placement.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000" b="1" u="sng" dirty="0"/>
              <a:t>MOA: </a:t>
            </a:r>
            <a:r>
              <a:rPr lang="en-US" dirty="0"/>
              <a:t>Erectile dysfunction: does not directly cause penile erections, but affects the response to sexual stimulation.</a:t>
            </a:r>
          </a:p>
          <a:p>
            <a:r>
              <a:rPr lang="en-US" sz="2000" b="1" u="sng" dirty="0"/>
              <a:t>Pulmonary arterial hypertension: </a:t>
            </a:r>
            <a:r>
              <a:rPr lang="en-US" dirty="0" smtClean="0"/>
              <a:t>inhibits PDE-5 in </a:t>
            </a:r>
            <a:r>
              <a:rPr lang="en-US" dirty="0"/>
              <a:t>smooth muscle of pulmonary vasculature where PDE-5 is responsible for the adaptation of cyclic </a:t>
            </a:r>
            <a:r>
              <a:rPr lang="en-US" dirty="0" err="1"/>
              <a:t>guanosine</a:t>
            </a:r>
            <a:r>
              <a:rPr lang="en-US" dirty="0"/>
              <a:t> monophosphate (cGMP). Increased cGMP concentration results in pulmonary vasculature relaxation. </a:t>
            </a:r>
          </a:p>
        </p:txBody>
      </p:sp>
    </p:spTree>
    <p:extLst>
      <p:ext uri="{BB962C8B-B14F-4D97-AF65-F5344CB8AC3E}">
        <p14:creationId xmlns:p14="http://schemas.microsoft.com/office/powerpoint/2010/main" val="41069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</TotalTime>
  <Words>1946</Words>
  <Application>Microsoft Office PowerPoint</Application>
  <PresentationFormat>Custom</PresentationFormat>
  <Paragraphs>264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Facet</vt:lpstr>
      <vt:lpstr>Top 20 Prescribed Drugs 2013</vt:lpstr>
      <vt:lpstr>Zetia (Ezetimibe) </vt:lpstr>
      <vt:lpstr>Methylphenidate (Concerta, Daytrana, Metadate CD, Ritalin) </vt:lpstr>
      <vt:lpstr>PowerPoint Presentation</vt:lpstr>
      <vt:lpstr>Symbicort (Budesonide and Formoterol) </vt:lpstr>
      <vt:lpstr>PowerPoint Presentation</vt:lpstr>
      <vt:lpstr>Albuterol (ProAir HFA) </vt:lpstr>
      <vt:lpstr>AndroGel (testosterone) </vt:lpstr>
      <vt:lpstr>Viagra (Sildenafil) </vt:lpstr>
      <vt:lpstr>PowerPoint Presentation</vt:lpstr>
      <vt:lpstr>PowerPoint Presentation</vt:lpstr>
      <vt:lpstr>Cialis (Tadafil)</vt:lpstr>
      <vt:lpstr> Abilify (ARIPiprazole)</vt:lpstr>
      <vt:lpstr>Nexium ( Esomeprazole)</vt:lpstr>
      <vt:lpstr>Humira ( Adalimumab)</vt:lpstr>
      <vt:lpstr>PowerPoint Presentation</vt:lpstr>
      <vt:lpstr>Crestor(Rosuvastatin)</vt:lpstr>
      <vt:lpstr>Cymbalta(Duloxetine)</vt:lpstr>
      <vt:lpstr>PowerPoint Presentation</vt:lpstr>
      <vt:lpstr>Avastin ( Bevacizumab)</vt:lpstr>
      <vt:lpstr>Oxycontin (Oxycodone) </vt:lpstr>
      <vt:lpstr>LYRICA( Pregamblin)</vt:lpstr>
      <vt:lpstr>CELEBREX (Celecoxib)</vt:lpstr>
      <vt:lpstr>PowerPoint Presentation</vt:lpstr>
      <vt:lpstr>Diovan (Valsartan)</vt:lpstr>
      <vt:lpstr>Advair diskus (Fluticasone &amp; Salmeterol) </vt:lpstr>
      <vt:lpstr>Remicade (Infliximab) </vt:lpstr>
      <vt:lpstr>Spiriva (Tiotropium)  </vt:lpstr>
      <vt:lpstr>Lantus Solostar/Lantus (insulin glargine) </vt:lpstr>
      <vt:lpstr>Januvia (Sitagliptin)    Januvia 25mg                               Januvia 50mg  </vt:lpstr>
      <vt:lpstr>Reference</vt:lpstr>
      <vt:lpstr>Q&amp;A</vt:lpstr>
      <vt:lpstr>1. Abilify is for??</vt:lpstr>
      <vt:lpstr>1. Abilify is for?</vt:lpstr>
      <vt:lpstr>2. Nexium is for??</vt:lpstr>
      <vt:lpstr>2. Nexium is for??</vt:lpstr>
      <vt:lpstr>3. Crestor is for??</vt:lpstr>
      <vt:lpstr>3. Crestor is for??</vt:lpstr>
      <vt:lpstr>4. Lantus solostar/Lantus is for??</vt:lpstr>
      <vt:lpstr>4. Lantus solostar/Lantus is for??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20 Prescribed Drugs 2013</dc:title>
  <dc:creator>yineeta chitlall</dc:creator>
  <cp:lastModifiedBy>Frank</cp:lastModifiedBy>
  <cp:revision>64</cp:revision>
  <dcterms:created xsi:type="dcterms:W3CDTF">2014-11-27T19:35:28Z</dcterms:created>
  <dcterms:modified xsi:type="dcterms:W3CDTF">2015-04-12T03:32:44Z</dcterms:modified>
</cp:coreProperties>
</file>