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1" r:id="rId5"/>
    <p:sldId id="257" r:id="rId6"/>
    <p:sldId id="260" r:id="rId7"/>
    <p:sldId id="258" r:id="rId8"/>
    <p:sldId id="259" r:id="rId9"/>
    <p:sldId id="274" r:id="rId10"/>
    <p:sldId id="261" r:id="rId11"/>
    <p:sldId id="262" r:id="rId12"/>
    <p:sldId id="263" r:id="rId13"/>
    <p:sldId id="264" r:id="rId14"/>
    <p:sldId id="265" r:id="rId15"/>
    <p:sldId id="272" r:id="rId16"/>
    <p:sldId id="270" r:id="rId17"/>
    <p:sldId id="266" r:id="rId18"/>
    <p:sldId id="267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F467BE-9DBC-4DE8-914D-912A230281A9}" type="datetimeFigureOut">
              <a:rPr lang="en-US" smtClean="0"/>
              <a:t>3/21/2017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lorlines.com/archives/2014/01/study_in_black_men_internalized_racism_speeds_up_aging_process.html" TargetMode="External"/><Relationship Id="rId2" Type="http://schemas.openxmlformats.org/officeDocument/2006/relationships/hyperlink" Target="http://youtu.be/FVKYVNfIWp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Stress and Coping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0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COPING: Cognitive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Coping</a:t>
            </a:r>
            <a:r>
              <a:rPr lang="en-US" dirty="0" smtClean="0"/>
              <a:t>= Response to stress</a:t>
            </a:r>
            <a:endParaRPr lang="en-US" dirty="0" smtClean="0"/>
          </a:p>
          <a:p>
            <a:r>
              <a:rPr lang="en-US" b="1" dirty="0" smtClean="0"/>
              <a:t>Cognitive coping</a:t>
            </a:r>
            <a:r>
              <a:rPr lang="en-US" dirty="0" smtClean="0"/>
              <a:t>= what we think in the presence of </a:t>
            </a:r>
            <a:r>
              <a:rPr lang="en-US" dirty="0" smtClean="0"/>
              <a:t>stress</a:t>
            </a:r>
            <a:endParaRPr lang="en-US" dirty="0" smtClean="0"/>
          </a:p>
          <a:p>
            <a:r>
              <a:rPr lang="en-US" dirty="0" smtClean="0"/>
              <a:t>Engagement (obtain information) or Disengagement (minimize discomfort) </a:t>
            </a:r>
          </a:p>
          <a:p>
            <a:pPr lvl="1"/>
            <a:r>
              <a:rPr lang="en-US" i="1" dirty="0" smtClean="0"/>
              <a:t>These terms can describe both cognitive and behavioral coping</a:t>
            </a:r>
          </a:p>
          <a:p>
            <a:r>
              <a:rPr lang="en-US" dirty="0" smtClean="0"/>
              <a:t>Two types of </a:t>
            </a:r>
            <a:r>
              <a:rPr lang="en-US" b="1" dirty="0" smtClean="0"/>
              <a:t>Cognitive Coping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Problem-focused</a:t>
            </a:r>
          </a:p>
          <a:p>
            <a:pPr lvl="1"/>
            <a:r>
              <a:rPr lang="en-US" dirty="0" smtClean="0"/>
              <a:t>Emotion focused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001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COPING: Behavioral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and stress</a:t>
            </a:r>
          </a:p>
          <a:p>
            <a:r>
              <a:rPr lang="en-US" dirty="0" smtClean="0"/>
              <a:t>Music (interesting one!)</a:t>
            </a:r>
          </a:p>
          <a:p>
            <a:r>
              <a:rPr lang="en-US" dirty="0" smtClean="0"/>
              <a:t>Humor</a:t>
            </a:r>
          </a:p>
          <a:p>
            <a:r>
              <a:rPr lang="en-US" dirty="0" smtClean="0"/>
              <a:t>Social support (buffering)</a:t>
            </a:r>
          </a:p>
          <a:p>
            <a:r>
              <a:rPr lang="en-US" dirty="0" smtClean="0"/>
              <a:t>Spirituality/religion/traditions</a:t>
            </a:r>
          </a:p>
          <a:p>
            <a:endParaRPr lang="en-US" dirty="0" smtClean="0"/>
          </a:p>
          <a:p>
            <a:endParaRPr lang="en-US" dirty="0"/>
          </a:p>
          <a:p>
            <a:pPr marL="114300" indent="0" algn="ctr">
              <a:buNone/>
            </a:pPr>
            <a:r>
              <a:rPr lang="en-US" sz="2400" b="1" dirty="0" smtClean="0"/>
              <a:t>What do </a:t>
            </a:r>
            <a:r>
              <a:rPr lang="en-US" sz="2400" b="1" dirty="0" err="1" smtClean="0"/>
              <a:t>ya’ll</a:t>
            </a:r>
            <a:r>
              <a:rPr lang="en-US" sz="2400" b="1" dirty="0" smtClean="0"/>
              <a:t> do when something has made you feel afraid, vulnerable, angry, alone? How do you deal?</a:t>
            </a:r>
            <a:endParaRPr lang="en-US" sz="2400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0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Stress can lead to high risk behavior…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form of behavioral coping…poor behavioral coping</a:t>
            </a:r>
          </a:p>
          <a:p>
            <a:pPr lvl="1"/>
            <a:r>
              <a:rPr lang="en-US" dirty="0" smtClean="0"/>
              <a:t>Stress and eating</a:t>
            </a:r>
          </a:p>
          <a:p>
            <a:pPr lvl="1"/>
            <a:r>
              <a:rPr lang="en-US" dirty="0" smtClean="0"/>
              <a:t>Stress and sleep deprivation</a:t>
            </a:r>
          </a:p>
          <a:p>
            <a:pPr lvl="1"/>
            <a:r>
              <a:rPr lang="en-US" dirty="0" smtClean="0"/>
              <a:t>Sexual behaviors (escape)</a:t>
            </a:r>
          </a:p>
          <a:p>
            <a:pPr lvl="1"/>
            <a:r>
              <a:rPr lang="en-US" dirty="0" smtClean="0"/>
              <a:t>Substance abuse (escape)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89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Positivity </a:t>
            </a:r>
            <a:r>
              <a:rPr lang="en-US" smtClean="0"/>
              <a:t>and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can be positive (focus)</a:t>
            </a:r>
          </a:p>
          <a:p>
            <a:r>
              <a:rPr lang="en-US" dirty="0" smtClean="0"/>
              <a:t>Positive attitude can reduce perceptions of stress</a:t>
            </a:r>
          </a:p>
          <a:p>
            <a:r>
              <a:rPr lang="en-US" dirty="0" smtClean="0"/>
              <a:t>More positivity than stress is a form of illness prevention</a:t>
            </a:r>
          </a:p>
          <a:p>
            <a:r>
              <a:rPr lang="en-US" dirty="0" smtClean="0"/>
              <a:t>How stressed are you? (LIVEWELL ASSIGNMENT)</a:t>
            </a:r>
          </a:p>
        </p:txBody>
      </p:sp>
    </p:spTree>
    <p:extLst>
      <p:ext uri="{BB962C8B-B14F-4D97-AF65-F5344CB8AC3E}">
        <p14:creationId xmlns:p14="http://schemas.microsoft.com/office/powerpoint/2010/main" val="3077372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2895600"/>
            <a:ext cx="8153400" cy="2593975"/>
          </a:xfrm>
        </p:spPr>
        <p:txBody>
          <a:bodyPr/>
          <a:lstStyle/>
          <a:p>
            <a:r>
              <a:rPr lang="en-US" sz="4400" dirty="0" smtClean="0"/>
              <a:t>Stress: </a:t>
            </a:r>
            <a:r>
              <a:rPr lang="en-US" sz="4400" dirty="0" smtClean="0"/>
              <a:t>Let’s Get Physical!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549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628" y="152400"/>
            <a:ext cx="7620000" cy="1143000"/>
          </a:xfrm>
        </p:spPr>
        <p:txBody>
          <a:bodyPr/>
          <a:lstStyle/>
          <a:p>
            <a:r>
              <a:rPr lang="en-US" dirty="0" smtClean="0"/>
              <a:t>Systems Involved…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1" y="3886200"/>
            <a:ext cx="3151542" cy="283681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295718"/>
            <a:ext cx="4617797" cy="2849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978" y="4145280"/>
            <a:ext cx="2576622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 or Flight Response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81200"/>
            <a:ext cx="64198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Stress Response: All the Players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Stressors activate the immune system (within minutes &lt;hour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Hypothalamus: leader of the stress response</a:t>
            </a:r>
          </a:p>
          <a:p>
            <a:r>
              <a:rPr lang="en-US" dirty="0"/>
              <a:t>Adrenal gland </a:t>
            </a:r>
            <a:r>
              <a:rPr lang="en-US" dirty="0" smtClean="0"/>
              <a:t>secretes </a:t>
            </a:r>
            <a:r>
              <a:rPr lang="en-US" dirty="0"/>
              <a:t>epinephrine and norepinephrine (FIRST RESPONDERS</a:t>
            </a:r>
            <a:r>
              <a:rPr lang="en-US" dirty="0" smtClean="0"/>
              <a:t>) as instructed by Hypothalamus</a:t>
            </a:r>
          </a:p>
          <a:p>
            <a:r>
              <a:rPr lang="en-US" dirty="0" smtClean="0"/>
              <a:t>Hypothalamus secretes corticotrophin-releasing hormone (Stress hormone: CRH)</a:t>
            </a:r>
          </a:p>
          <a:p>
            <a:r>
              <a:rPr lang="en-US" dirty="0" smtClean="0"/>
              <a:t>CRH tells </a:t>
            </a:r>
            <a:r>
              <a:rPr lang="en-US" dirty="0"/>
              <a:t>neighbor (pituitary gland) </a:t>
            </a:r>
            <a:r>
              <a:rPr lang="en-US" dirty="0" smtClean="0"/>
              <a:t>to secrete adrenocorticotrophic hormone (ACTH)</a:t>
            </a:r>
          </a:p>
          <a:p>
            <a:r>
              <a:rPr lang="en-US" dirty="0" smtClean="0"/>
              <a:t>ACTH signals the release of </a:t>
            </a:r>
            <a:r>
              <a:rPr lang="en-US" dirty="0" err="1" smtClean="0"/>
              <a:t>glucorticoids</a:t>
            </a:r>
            <a:r>
              <a:rPr lang="en-US" dirty="0" smtClean="0"/>
              <a:t> (LONG TERM RESPONDERS)</a:t>
            </a:r>
          </a:p>
          <a:p>
            <a:r>
              <a:rPr lang="en-US" dirty="0" err="1" smtClean="0"/>
              <a:t>Glucorticoids</a:t>
            </a:r>
            <a:r>
              <a:rPr lang="en-US" dirty="0" smtClean="0"/>
              <a:t> relate to decreases in lymphocytes (one of the two types of cells in body’s immune system)</a:t>
            </a:r>
          </a:p>
          <a:p>
            <a:pPr lvl="1"/>
            <a:r>
              <a:rPr lang="en-US" dirty="0" smtClean="0"/>
              <a:t>Lymphocytes help attack foreign organisms (viruses, bacteria) in the body, so a decrease is seen as bad.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Stress, the Immune System, and Disease: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Glucorticoids</a:t>
            </a:r>
            <a:r>
              <a:rPr lang="en-US" sz="2400" dirty="0" smtClean="0"/>
              <a:t> and Lymphocytes </a:t>
            </a:r>
            <a:br>
              <a:rPr lang="en-US" sz="2400" dirty="0" smtClean="0"/>
            </a:br>
            <a:r>
              <a:rPr lang="en-US" sz="2400" dirty="0" smtClean="0"/>
              <a:t>(The Benefits of Animal Studies)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Altering immune functioning can happen 2 ways:</a:t>
            </a:r>
          </a:p>
          <a:p>
            <a:pPr lvl="1"/>
            <a:r>
              <a:rPr lang="en-US" dirty="0" smtClean="0"/>
              <a:t>Chronic Stress </a:t>
            </a:r>
            <a:r>
              <a:rPr lang="en-US" dirty="0" smtClean="0">
                <a:sym typeface="Wingdings" panose="05000000000000000000" pitchFamily="2" charset="2"/>
              </a:rPr>
              <a:t> reduction of white blood cells (lymphocytes) and poor</a:t>
            </a:r>
            <a:r>
              <a:rPr lang="en-US" dirty="0" smtClean="0">
                <a:sym typeface="Wingdings" panose="05000000000000000000" pitchFamily="2" charset="2"/>
              </a:rPr>
              <a:t>/ </a:t>
            </a:r>
            <a:r>
              <a:rPr lang="en-US" dirty="0" err="1" smtClean="0">
                <a:sym typeface="Wingdings" panose="05000000000000000000" pitchFamily="2" charset="2"/>
              </a:rPr>
              <a:t>supressed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immune system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Acute stress  redistribution of white blood cells (lymphocytes go elsewhere, specifically skin) results in overactive immune system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If chronic stress is not permanent, then eventually body’s immune system will return to normal.  (Same for repeated acute stressors)</a:t>
            </a:r>
          </a:p>
          <a:p>
            <a:pPr marL="411480" lvl="1" indent="0">
              <a:buNone/>
            </a:pPr>
            <a:r>
              <a:rPr lang="en-US" dirty="0" smtClean="0"/>
              <a:t>Problems (diseases) occur when…</a:t>
            </a:r>
          </a:p>
          <a:p>
            <a:pPr marL="868680" lvl="1" indent="-457200">
              <a:buAutoNum type="alphaLcParenR"/>
            </a:pPr>
            <a:r>
              <a:rPr lang="en-US" dirty="0" smtClean="0"/>
              <a:t>Chronic stress remains</a:t>
            </a:r>
          </a:p>
          <a:p>
            <a:pPr marL="868680" lvl="1" indent="-457200">
              <a:buAutoNum type="alphaLcParenR"/>
            </a:pPr>
            <a:r>
              <a:rPr lang="en-US" dirty="0" err="1" smtClean="0"/>
              <a:t>Glucorticoid</a:t>
            </a:r>
            <a:r>
              <a:rPr lang="en-US" dirty="0" smtClean="0"/>
              <a:t> level remains high (decreasing lymphocytes)</a:t>
            </a:r>
          </a:p>
          <a:p>
            <a:pPr marL="868680" lvl="1" indent="-457200">
              <a:buAutoNum type="alphaLcParenR"/>
            </a:pPr>
            <a:r>
              <a:rPr lang="en-US" dirty="0" smtClean="0"/>
              <a:t>The sympathetic nervous system remains activated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Overactive Immune System </a:t>
            </a:r>
            <a:r>
              <a:rPr lang="en-US" dirty="0" smtClean="0">
                <a:sym typeface="Wingdings" panose="05000000000000000000" pitchFamily="2" charset="2"/>
              </a:rPr>
              <a:t> body may attack its own tissues, causing an allergic reaction or diseases such as Lupus, Multiple Sclerosis, or Rheumatoid Arthritis (all chronic)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Underactive</a:t>
            </a:r>
            <a:r>
              <a:rPr lang="en-US" dirty="0" smtClean="0">
                <a:sym typeface="Wingdings" panose="05000000000000000000" pitchFamily="2" charset="2"/>
              </a:rPr>
              <a:t>/ </a:t>
            </a:r>
            <a:r>
              <a:rPr lang="en-US" dirty="0" err="1" smtClean="0">
                <a:sym typeface="Wingdings" panose="05000000000000000000" pitchFamily="2" charset="2"/>
              </a:rPr>
              <a:t>supressed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Immune System  promote bacterial infection, eruption of dormant virus, or reproduction of cancer cells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114300" indent="0">
              <a:buNone/>
            </a:pPr>
            <a:r>
              <a:rPr lang="en-US" b="1" dirty="0" smtClean="0"/>
              <a:t>Looking ahead….</a:t>
            </a:r>
          </a:p>
          <a:p>
            <a:r>
              <a:rPr lang="en-US" dirty="0" smtClean="0"/>
              <a:t>HIV/AIDS: Stress and negative emotions speed the transition from HIV to AIDS</a:t>
            </a:r>
          </a:p>
          <a:p>
            <a:r>
              <a:rPr lang="en-US" dirty="0" smtClean="0"/>
              <a:t>Stress predicts a faster decline in those living with AIDS</a:t>
            </a:r>
          </a:p>
          <a:p>
            <a:r>
              <a:rPr lang="en-US" dirty="0" smtClean="0"/>
              <a:t>Education, support groups, and effective coping mechanisms are an important part to treating the disease(s)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Stressful stimulus: An external event that provokes a response</a:t>
            </a:r>
          </a:p>
          <a:p>
            <a:r>
              <a:rPr lang="en-US" dirty="0" smtClean="0"/>
              <a:t>Stressful response: Physical or emotional reaction to stimulus</a:t>
            </a:r>
          </a:p>
          <a:p>
            <a:pPr marL="114300" indent="0">
              <a:buNone/>
            </a:pPr>
            <a:r>
              <a:rPr lang="en-US" dirty="0" smtClean="0"/>
              <a:t>	1) Acute time-limited stressors</a:t>
            </a:r>
          </a:p>
          <a:p>
            <a:pPr marL="114300" indent="0">
              <a:buNone/>
            </a:pPr>
            <a:r>
              <a:rPr lang="en-US" dirty="0" smtClean="0"/>
              <a:t>	2) Brief naturalistic stressors</a:t>
            </a:r>
          </a:p>
          <a:p>
            <a:pPr marL="114300" indent="0">
              <a:buNone/>
            </a:pPr>
            <a:r>
              <a:rPr lang="en-US" dirty="0" smtClean="0"/>
              <a:t>	3) Stressful event sequences</a:t>
            </a:r>
          </a:p>
          <a:p>
            <a:pPr marL="114300" indent="0">
              <a:buNone/>
            </a:pPr>
            <a:r>
              <a:rPr lang="en-US" dirty="0" smtClean="0"/>
              <a:t>	4) Chronic stress (daily stressor build-up)</a:t>
            </a:r>
          </a:p>
          <a:p>
            <a:pPr marL="114300" indent="0">
              <a:buNone/>
            </a:pPr>
            <a:r>
              <a:rPr lang="en-US" dirty="0" smtClean="0"/>
              <a:t>	5) Distal stressors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Distal Stressors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Passing on Experience of Trauma to Offspring</a:t>
            </a:r>
            <a:endParaRPr lang="en-US" altLang="en-US" dirty="0"/>
          </a:p>
          <a:p>
            <a:r>
              <a:rPr lang="en-US" dirty="0">
                <a:hlinkClick r:id="rId3"/>
              </a:rPr>
              <a:t>Study: In Black Men, Internalized Racism Speeds Up Aging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sz="2400" dirty="0" smtClean="0"/>
              <a:t>Cognitive Appraisal </a:t>
            </a:r>
          </a:p>
          <a:p>
            <a:pPr marL="114300" indent="0" algn="ctr">
              <a:buNone/>
            </a:pPr>
            <a:r>
              <a:rPr lang="en-US" sz="2000" dirty="0" smtClean="0"/>
              <a:t>(how we make sense of events and deem them as stressful or not)</a:t>
            </a:r>
          </a:p>
          <a:p>
            <a:pPr marL="114300" indent="0" algn="ctr">
              <a:buNone/>
            </a:pPr>
            <a:endParaRPr lang="en-US" sz="2000" dirty="0" smtClean="0"/>
          </a:p>
          <a:p>
            <a:r>
              <a:rPr lang="en-US" dirty="0" smtClean="0"/>
              <a:t>A) Primary Appraisal</a:t>
            </a:r>
          </a:p>
          <a:p>
            <a:pPr lvl="1"/>
            <a:r>
              <a:rPr lang="en-US" dirty="0" smtClean="0"/>
              <a:t>Initial thought: is this event harmful or not?</a:t>
            </a:r>
          </a:p>
          <a:p>
            <a:r>
              <a:rPr lang="en-US" dirty="0" smtClean="0"/>
              <a:t>B) Secondary Appraisal</a:t>
            </a:r>
          </a:p>
          <a:p>
            <a:pPr lvl="1"/>
            <a:r>
              <a:rPr lang="en-US" dirty="0" smtClean="0"/>
              <a:t>Determination of resources: do I have what it takes to cope?</a:t>
            </a:r>
          </a:p>
          <a:p>
            <a:r>
              <a:rPr lang="en-US" dirty="0" smtClean="0"/>
              <a:t>C) Cognitive reappraisal</a:t>
            </a:r>
          </a:p>
          <a:p>
            <a:pPr lvl="1"/>
            <a:r>
              <a:rPr lang="en-US" dirty="0" smtClean="0"/>
              <a:t>Reappraising as the event continues/develops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Stressfulness depends on our perceptions (open to interpretation)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The same situation may be appraised differently based on mood, health, motivation, presence of others,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Everything!</a:t>
            </a:r>
          </a:p>
          <a:p>
            <a:r>
              <a:rPr lang="en-US" dirty="0" smtClean="0"/>
              <a:t>Stress is a subjective experience </a:t>
            </a:r>
          </a:p>
          <a:p>
            <a:pPr lvl="1"/>
            <a:r>
              <a:rPr lang="en-US" dirty="0" smtClean="0"/>
              <a:t>(we will discuss appraisal later)</a:t>
            </a:r>
          </a:p>
          <a:p>
            <a:r>
              <a:rPr lang="en-US" dirty="0" smtClean="0"/>
              <a:t>What are some of your current stressors?</a:t>
            </a:r>
          </a:p>
          <a:p>
            <a:pPr marL="114300" indent="0">
              <a:buNone/>
            </a:pPr>
            <a:r>
              <a:rPr lang="en-US" dirty="0" smtClean="0"/>
              <a:t>Two-way street:</a:t>
            </a:r>
          </a:p>
          <a:p>
            <a:r>
              <a:rPr lang="en-US" dirty="0" smtClean="0"/>
              <a:t>STRESS </a:t>
            </a:r>
            <a:r>
              <a:rPr lang="en-US" dirty="0" smtClean="0">
                <a:sym typeface="Wingdings" panose="05000000000000000000" pitchFamily="2" charset="2"/>
              </a:rPr>
              <a:t> ILLNESS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(CHRONIC) ILLNESS  STRESS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130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Sources </a:t>
            </a:r>
            <a:r>
              <a:rPr lang="en-US" sz="3600" dirty="0" smtClean="0"/>
              <a:t>of Stress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789" y="1219200"/>
            <a:ext cx="6796414" cy="4800600"/>
          </a:xfrm>
        </p:spPr>
        <p:txBody>
          <a:bodyPr/>
          <a:lstStyle/>
          <a:p>
            <a:r>
              <a:rPr lang="en-US" dirty="0" smtClean="0"/>
              <a:t>Individual</a:t>
            </a:r>
            <a:endParaRPr lang="en-US" dirty="0" smtClean="0"/>
          </a:p>
          <a:p>
            <a:pPr lvl="1"/>
            <a:r>
              <a:rPr lang="en-US" dirty="0" smtClean="0"/>
              <a:t>Personality type</a:t>
            </a:r>
          </a:p>
          <a:p>
            <a:pPr lvl="1"/>
            <a:r>
              <a:rPr lang="en-US" dirty="0" smtClean="0"/>
              <a:t>E.g., Type A, Type D</a:t>
            </a:r>
          </a:p>
          <a:p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Psychosocial events</a:t>
            </a:r>
          </a:p>
          <a:p>
            <a:pPr marL="777240" lvl="2" indent="0">
              <a:buNone/>
            </a:pPr>
            <a:r>
              <a:rPr lang="en-US" dirty="0" smtClean="0"/>
              <a:t>E.g., illness of loved one, death of loved one, suicide, poverty, workplace responsibilities </a:t>
            </a:r>
            <a:endParaRPr lang="en-US" dirty="0"/>
          </a:p>
          <a:p>
            <a:r>
              <a:rPr lang="en-US" dirty="0"/>
              <a:t>Biopsychosocial</a:t>
            </a:r>
          </a:p>
          <a:p>
            <a:pPr lvl="1"/>
            <a:r>
              <a:rPr lang="en-US" dirty="0"/>
              <a:t>Diathesis-Stress model of disease</a:t>
            </a:r>
          </a:p>
          <a:p>
            <a:pPr lvl="1"/>
            <a:r>
              <a:rPr lang="en-US" dirty="0"/>
              <a:t>E.g., schizophrenia, depression, alcoholism</a:t>
            </a:r>
          </a:p>
          <a:p>
            <a:pPr marL="777240" lvl="2" indent="0">
              <a:buNone/>
            </a:pPr>
            <a:endParaRPr lang="en-US" dirty="0" smtClean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425" y="4114800"/>
            <a:ext cx="3200400" cy="23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59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life hassles</a:t>
            </a:r>
          </a:p>
          <a:p>
            <a:r>
              <a:rPr lang="en-US" dirty="0" smtClean="0"/>
              <a:t>Good stress (focus) vs. bad stress (fear)</a:t>
            </a:r>
          </a:p>
          <a:p>
            <a:r>
              <a:rPr lang="en-US" dirty="0" smtClean="0"/>
              <a:t>Microaggressions (identity based and political)</a:t>
            </a:r>
            <a:endParaRPr lang="en-US" dirty="0" smtClean="0"/>
          </a:p>
          <a:p>
            <a:r>
              <a:rPr lang="en-US" dirty="0" smtClean="0"/>
              <a:t>Catastrophic events and PTSD</a:t>
            </a:r>
          </a:p>
          <a:p>
            <a:pPr lvl="1"/>
            <a:r>
              <a:rPr lang="en-US" dirty="0" smtClean="0"/>
              <a:t>Loosely related to high risk health behaviors</a:t>
            </a:r>
          </a:p>
          <a:p>
            <a:pPr lvl="1"/>
            <a:r>
              <a:rPr lang="en-US" dirty="0" smtClean="0"/>
              <a:t>Comorbidity- meaning and relevance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52900" y="2781300"/>
            <a:ext cx="7620000" cy="1143000"/>
          </a:xfrm>
        </p:spPr>
        <p:txBody>
          <a:bodyPr/>
          <a:lstStyle/>
          <a:p>
            <a:pPr algn="ctr"/>
            <a:r>
              <a:rPr lang="en-US" sz="4000" dirty="0" smtClean="0"/>
              <a:t>Microaggressions 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88"/>
            <a:ext cx="6096000" cy="626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92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076700" y="2721376"/>
            <a:ext cx="7620000" cy="1143000"/>
          </a:xfrm>
        </p:spPr>
        <p:txBody>
          <a:bodyPr/>
          <a:lstStyle/>
          <a:p>
            <a:pPr algn="ctr"/>
            <a:r>
              <a:rPr lang="en-US" sz="4800" dirty="0"/>
              <a:t>Daily Hassles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2545"/>
            <a:ext cx="6920630" cy="597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267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254</TotalTime>
  <Words>752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Stress and Coping</vt:lpstr>
      <vt:lpstr>Stress</vt:lpstr>
      <vt:lpstr>Example of Distal Stressors</vt:lpstr>
      <vt:lpstr>Stress Appraisal</vt:lpstr>
      <vt:lpstr>What causes stress?</vt:lpstr>
      <vt:lpstr>Sources of Stress</vt:lpstr>
      <vt:lpstr>Different Types of Stress</vt:lpstr>
      <vt:lpstr>Microaggressions </vt:lpstr>
      <vt:lpstr>Daily Hassles</vt:lpstr>
      <vt:lpstr>COPING: Cognitive Coping</vt:lpstr>
      <vt:lpstr>COPING: Behavioral Coping</vt:lpstr>
      <vt:lpstr>Stress can lead to high risk behavior…</vt:lpstr>
      <vt:lpstr>Positivity and Stress</vt:lpstr>
      <vt:lpstr>Stress: Let’s Get Physical!</vt:lpstr>
      <vt:lpstr>Systems Involved…</vt:lpstr>
      <vt:lpstr>Fight or Flight Response</vt:lpstr>
      <vt:lpstr>Stress Response: All the Players</vt:lpstr>
      <vt:lpstr>Stress, the Immune System, and Disease:  Glucorticoids and Lymphocytes  (The Benefits of Animal Studies)</vt:lpstr>
      <vt:lpstr>Stress and Disease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Stress and Coping</dc:title>
  <dc:creator>Amanda</dc:creator>
  <cp:lastModifiedBy>Amanda</cp:lastModifiedBy>
  <cp:revision>20</cp:revision>
  <dcterms:created xsi:type="dcterms:W3CDTF">2015-03-17T01:09:11Z</dcterms:created>
  <dcterms:modified xsi:type="dcterms:W3CDTF">2017-03-21T16:42:04Z</dcterms:modified>
</cp:coreProperties>
</file>