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5BFED80-208A-4E4D-8922-38B5F266A7F8}" type="datetimeFigureOut">
              <a:rPr lang="en-US" smtClean="0"/>
              <a:t>2/21/2017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BFBEA5-43BE-4774-A79C-4A1C8AC598F1}" type="slidenum">
              <a:rPr lang="en-US" smtClean="0"/>
              <a:t>‹#›</a:t>
            </a:fld>
            <a:endParaRPr lang="en-US"/>
          </a:p>
        </p:txBody>
      </p:sp>
    </p:spTree>
    <p:extLst>
      <p:ext uri="{BB962C8B-B14F-4D97-AF65-F5344CB8AC3E}">
        <p14:creationId xmlns:p14="http://schemas.microsoft.com/office/powerpoint/2010/main" val="2663583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281124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4E35-5220-475E-BFAD-47391CE9E2FC}"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140059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1682626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1516536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3777562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3F04E35-5220-475E-BFAD-47391CE9E2FC}"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46520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3F04E35-5220-475E-BFAD-47391CE9E2FC}" type="datetimeFigureOut">
              <a:rPr lang="en-US" smtClean="0"/>
              <a:t>2/21/2017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96393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2728734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100332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234204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04E35-5220-475E-BFAD-47391CE9E2FC}"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51221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F04E35-5220-475E-BFAD-47391CE9E2FC}"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244408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F04E35-5220-475E-BFAD-47391CE9E2FC}"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994098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F04E35-5220-475E-BFAD-47391CE9E2FC}"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210301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04E35-5220-475E-BFAD-47391CE9E2FC}"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307510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4E35-5220-475E-BFAD-47391CE9E2FC}"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135462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04E35-5220-475E-BFAD-47391CE9E2FC}"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6F145A-3F73-4422-B3B2-AD5E085B5461}" type="slidenum">
              <a:rPr lang="en-US" smtClean="0"/>
              <a:t>‹#›</a:t>
            </a:fld>
            <a:endParaRPr lang="en-US"/>
          </a:p>
        </p:txBody>
      </p:sp>
    </p:spTree>
    <p:extLst>
      <p:ext uri="{BB962C8B-B14F-4D97-AF65-F5344CB8AC3E}">
        <p14:creationId xmlns:p14="http://schemas.microsoft.com/office/powerpoint/2010/main" val="411275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3F04E35-5220-475E-BFAD-47391CE9E2FC}" type="datetimeFigureOut">
              <a:rPr lang="en-US" smtClean="0"/>
              <a:t>2/21/2017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A6F145A-3F73-4422-B3B2-AD5E085B5461}" type="slidenum">
              <a:rPr lang="en-US" smtClean="0"/>
              <a:t>‹#›</a:t>
            </a:fld>
            <a:endParaRPr lang="en-US"/>
          </a:p>
        </p:txBody>
      </p:sp>
    </p:spTree>
    <p:extLst>
      <p:ext uri="{BB962C8B-B14F-4D97-AF65-F5344CB8AC3E}">
        <p14:creationId xmlns:p14="http://schemas.microsoft.com/office/powerpoint/2010/main" val="2929852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b="1" dirty="0" smtClean="0"/>
              <a:t>Critical Perspectives for Understanding Health</a:t>
            </a:r>
            <a:endParaRPr lang="en-US" sz="4000" b="1" dirty="0"/>
          </a:p>
        </p:txBody>
      </p:sp>
      <p:sp>
        <p:nvSpPr>
          <p:cNvPr id="3" name="Subtitle 2"/>
          <p:cNvSpPr>
            <a:spLocks noGrp="1"/>
          </p:cNvSpPr>
          <p:nvPr>
            <p:ph type="subTitle" idx="1"/>
          </p:nvPr>
        </p:nvSpPr>
        <p:spPr/>
        <p:txBody>
          <a:bodyPr/>
          <a:lstStyle/>
          <a:p>
            <a:pPr algn="ctr"/>
            <a:r>
              <a:rPr lang="en-US" dirty="0" smtClean="0"/>
              <a:t>Week Four: psy3405 </a:t>
            </a:r>
            <a:endParaRPr lang="en-US" dirty="0"/>
          </a:p>
        </p:txBody>
      </p:sp>
    </p:spTree>
    <p:extLst>
      <p:ext uri="{BB962C8B-B14F-4D97-AF65-F5344CB8AC3E}">
        <p14:creationId xmlns:p14="http://schemas.microsoft.com/office/powerpoint/2010/main" val="339206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Making up People….  </a:t>
            </a:r>
            <a:endParaRPr lang="en-US" dirty="0"/>
          </a:p>
        </p:txBody>
      </p:sp>
      <p:sp>
        <p:nvSpPr>
          <p:cNvPr id="3" name="Content Placeholder 2"/>
          <p:cNvSpPr>
            <a:spLocks noGrp="1"/>
          </p:cNvSpPr>
          <p:nvPr>
            <p:ph idx="1"/>
          </p:nvPr>
        </p:nvSpPr>
        <p:spPr/>
        <p:txBody>
          <a:bodyPr/>
          <a:lstStyle/>
          <a:p>
            <a:pPr>
              <a:spcBef>
                <a:spcPct val="50000"/>
              </a:spcBef>
              <a:buFont typeface="Arial" pitchFamily="34" charset="0"/>
              <a:buChar char="•"/>
            </a:pPr>
            <a:r>
              <a:rPr lang="en-US" dirty="0">
                <a:cs typeface="Times New Roman" pitchFamily="18" charset="0"/>
              </a:rPr>
              <a:t>The deviant is the subject/object to whom the label “deviant” has successfully been applied</a:t>
            </a:r>
          </a:p>
          <a:p>
            <a:pPr>
              <a:spcBef>
                <a:spcPct val="50000"/>
              </a:spcBef>
              <a:buFont typeface="Arial" pitchFamily="34" charset="0"/>
              <a:buChar char="•"/>
            </a:pPr>
            <a:r>
              <a:rPr lang="en-US" dirty="0">
                <a:cs typeface="Times New Roman" pitchFamily="18" charset="0"/>
              </a:rPr>
              <a:t>Deviant behavior is behavior that people so label. </a:t>
            </a:r>
          </a:p>
          <a:p>
            <a:pPr>
              <a:spcBef>
                <a:spcPct val="50000"/>
              </a:spcBef>
              <a:buFont typeface="Arial" pitchFamily="34" charset="0"/>
              <a:buChar char="•"/>
            </a:pPr>
            <a:r>
              <a:rPr lang="en-US" dirty="0">
                <a:cs typeface="Times New Roman" pitchFamily="18" charset="0"/>
              </a:rPr>
              <a:t>Only the audience's response determines whether that behavior is defined as deviant.</a:t>
            </a:r>
          </a:p>
          <a:p>
            <a:pPr>
              <a:spcBef>
                <a:spcPct val="50000"/>
              </a:spcBef>
              <a:buFont typeface="Arial" pitchFamily="34" charset="0"/>
              <a:buChar char="•"/>
            </a:pPr>
            <a:r>
              <a:rPr lang="en-US" dirty="0">
                <a:cs typeface="Times New Roman" pitchFamily="18" charset="0"/>
              </a:rPr>
              <a:t>The process of making the criminal is a process of tagging, defining, identifying, segregating, describing making conscious and self-conscious</a:t>
            </a:r>
          </a:p>
          <a:p>
            <a:endParaRPr lang="en-US" dirty="0"/>
          </a:p>
        </p:txBody>
      </p:sp>
    </p:spTree>
    <p:extLst>
      <p:ext uri="{BB962C8B-B14F-4D97-AF65-F5344CB8AC3E}">
        <p14:creationId xmlns:p14="http://schemas.microsoft.com/office/powerpoint/2010/main" val="293408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Deviance (Difference)</a:t>
            </a:r>
            <a:endParaRPr lang="en-US" dirty="0"/>
          </a:p>
        </p:txBody>
      </p:sp>
      <p:sp>
        <p:nvSpPr>
          <p:cNvPr id="3" name="Content Placeholder 2"/>
          <p:cNvSpPr>
            <a:spLocks noGrp="1"/>
          </p:cNvSpPr>
          <p:nvPr>
            <p:ph idx="1"/>
          </p:nvPr>
        </p:nvSpPr>
        <p:spPr>
          <a:xfrm>
            <a:off x="1154954" y="2603500"/>
            <a:ext cx="9471857" cy="3690208"/>
          </a:xfrm>
        </p:spPr>
        <p:txBody>
          <a:bodyPr>
            <a:normAutofit/>
          </a:bodyPr>
          <a:lstStyle/>
          <a:p>
            <a:r>
              <a:rPr lang="en-US" dirty="0"/>
              <a:t>According to this theory</a:t>
            </a:r>
            <a:r>
              <a:rPr lang="en-US" dirty="0" smtClean="0"/>
              <a:t>:</a:t>
            </a:r>
            <a:endParaRPr lang="en-US" dirty="0"/>
          </a:p>
          <a:p>
            <a:pPr lvl="1"/>
            <a:r>
              <a:rPr lang="en-US" dirty="0"/>
              <a:t>Labeling  causes deviant behavior</a:t>
            </a:r>
          </a:p>
          <a:p>
            <a:pPr lvl="1"/>
            <a:r>
              <a:rPr lang="en-US" dirty="0"/>
              <a:t>When Labeled Deviant</a:t>
            </a:r>
          </a:p>
          <a:p>
            <a:pPr lvl="2"/>
            <a:r>
              <a:rPr lang="en-US" dirty="0"/>
              <a:t>A person might conclude that that is the behavior other expect of them and respond by engaging in additional deviance</a:t>
            </a:r>
          </a:p>
          <a:p>
            <a:pPr lvl="1"/>
            <a:r>
              <a:rPr lang="en-US" dirty="0"/>
              <a:t>Shaming </a:t>
            </a:r>
          </a:p>
          <a:p>
            <a:pPr lvl="2"/>
            <a:r>
              <a:rPr lang="en-US" dirty="0"/>
              <a:t>Defined as social disapproval that has the intention of effect of invoking remorse in the person being shamed by others who become aware of the shaming.</a:t>
            </a:r>
          </a:p>
          <a:p>
            <a:pPr lvl="1"/>
            <a:r>
              <a:rPr lang="en-US" dirty="0"/>
              <a:t>Disintegrative shaming or stigmatizations can drive the individual into delinquent or criminal behavior</a:t>
            </a:r>
          </a:p>
          <a:p>
            <a:pPr lvl="1"/>
            <a:endParaRPr lang="en-US" dirty="0"/>
          </a:p>
          <a:p>
            <a:endParaRPr lang="en-US" dirty="0"/>
          </a:p>
        </p:txBody>
      </p:sp>
    </p:spTree>
    <p:extLst>
      <p:ext uri="{BB962C8B-B14F-4D97-AF65-F5344CB8AC3E}">
        <p14:creationId xmlns:p14="http://schemas.microsoft.com/office/powerpoint/2010/main" val="992716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 Effects (Stigma)</a:t>
            </a:r>
            <a:endParaRPr lang="en-US" dirty="0"/>
          </a:p>
        </p:txBody>
      </p:sp>
      <p:sp>
        <p:nvSpPr>
          <p:cNvPr id="3" name="Content Placeholder 2"/>
          <p:cNvSpPr>
            <a:spLocks noGrp="1"/>
          </p:cNvSpPr>
          <p:nvPr>
            <p:ph idx="1"/>
          </p:nvPr>
        </p:nvSpPr>
        <p:spPr/>
        <p:txBody>
          <a:bodyPr/>
          <a:lstStyle/>
          <a:p>
            <a:r>
              <a:rPr lang="en-US" dirty="0"/>
              <a:t>The labeled person develops a self-concept consistent with the deviant label and acquires the knowledge and the skills of the labeled status</a:t>
            </a:r>
          </a:p>
          <a:p>
            <a:r>
              <a:rPr lang="en-US" dirty="0"/>
              <a:t>The effects of labeling may snowball once the person is stigmatized by the label</a:t>
            </a:r>
          </a:p>
          <a:p>
            <a:pPr lvl="1"/>
            <a:r>
              <a:rPr lang="en-US" dirty="0"/>
              <a:t>Meaning, the tendency of the public to believe that one who commits a crime will always be a criminal</a:t>
            </a:r>
          </a:p>
          <a:p>
            <a:endParaRPr lang="en-US" dirty="0"/>
          </a:p>
        </p:txBody>
      </p:sp>
    </p:spTree>
    <p:extLst>
      <p:ext uri="{BB962C8B-B14F-4D97-AF65-F5344CB8AC3E}">
        <p14:creationId xmlns:p14="http://schemas.microsoft.com/office/powerpoint/2010/main" val="213357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 Social Class</a:t>
            </a:r>
            <a:endParaRPr lang="en-US" dirty="0"/>
          </a:p>
        </p:txBody>
      </p:sp>
      <p:sp>
        <p:nvSpPr>
          <p:cNvPr id="3" name="Content Placeholder 2"/>
          <p:cNvSpPr>
            <a:spLocks noGrp="1"/>
          </p:cNvSpPr>
          <p:nvPr>
            <p:ph idx="1"/>
          </p:nvPr>
        </p:nvSpPr>
        <p:spPr/>
        <p:txBody>
          <a:bodyPr/>
          <a:lstStyle/>
          <a:p>
            <a:pPr>
              <a:buNone/>
            </a:pPr>
            <a:r>
              <a:rPr lang="en-US" dirty="0"/>
              <a:t>Certain types of groups may be more likely than others to be labeled deviant.</a:t>
            </a:r>
          </a:p>
          <a:p>
            <a:r>
              <a:rPr lang="en-US" dirty="0"/>
              <a:t>Groups with no political power</a:t>
            </a:r>
          </a:p>
          <a:p>
            <a:r>
              <a:rPr lang="en-US" dirty="0"/>
              <a:t>Group that are seen to intimidate the persons with power</a:t>
            </a:r>
          </a:p>
          <a:p>
            <a:r>
              <a:rPr lang="en-US" dirty="0"/>
              <a:t>Low social status groups </a:t>
            </a:r>
          </a:p>
          <a:p>
            <a:r>
              <a:rPr lang="en-US" dirty="0"/>
              <a:t>People who live in ghettos are more likely to be visible in committing crimes	</a:t>
            </a:r>
          </a:p>
          <a:p>
            <a:pPr>
              <a:buNone/>
            </a:pPr>
            <a:r>
              <a:rPr lang="en-US" dirty="0"/>
              <a:t>Crime visibility is a factor in determining whether a person is labeled criminal.</a:t>
            </a:r>
          </a:p>
          <a:p>
            <a:endParaRPr lang="en-US" dirty="0"/>
          </a:p>
          <a:p>
            <a:endParaRPr lang="en-US" dirty="0"/>
          </a:p>
          <a:p>
            <a:endParaRPr lang="en-US" dirty="0"/>
          </a:p>
        </p:txBody>
      </p:sp>
    </p:spTree>
    <p:extLst>
      <p:ext uri="{BB962C8B-B14F-4D97-AF65-F5344CB8AC3E}">
        <p14:creationId xmlns:p14="http://schemas.microsoft.com/office/powerpoint/2010/main" val="264153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Epidemiology</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spcAft>
                <a:spcPct val="15000"/>
              </a:spcAft>
            </a:pPr>
            <a:r>
              <a:rPr lang="en-US" altLang="en-US" sz="2800" dirty="0"/>
              <a:t>Health is a consequence of multiple deficits</a:t>
            </a:r>
          </a:p>
          <a:p>
            <a:pPr>
              <a:lnSpc>
                <a:spcPct val="90000"/>
              </a:lnSpc>
              <a:spcAft>
                <a:spcPct val="15000"/>
              </a:spcAft>
            </a:pPr>
            <a:r>
              <a:rPr lang="en-US" altLang="en-US" sz="2800" dirty="0"/>
              <a:t>Health is an interaction between living context and bio-behavioral regulatory systems</a:t>
            </a:r>
          </a:p>
          <a:p>
            <a:pPr>
              <a:lnSpc>
                <a:spcPct val="90000"/>
              </a:lnSpc>
              <a:spcAft>
                <a:spcPct val="15000"/>
              </a:spcAft>
            </a:pPr>
            <a:r>
              <a:rPr lang="en-US" altLang="en-US" sz="2800" dirty="0"/>
              <a:t>Personal health trajectories reflect the effect of many exposures; these cumulate over time</a:t>
            </a:r>
          </a:p>
          <a:p>
            <a:pPr>
              <a:lnSpc>
                <a:spcPct val="90000"/>
              </a:lnSpc>
              <a:spcAft>
                <a:spcPct val="15000"/>
              </a:spcAft>
            </a:pPr>
            <a:r>
              <a:rPr lang="en-US" altLang="en-US" sz="2800" dirty="0"/>
              <a:t>The timing and sequence of the events is important – there are periods of enhanced susceptibility</a:t>
            </a:r>
          </a:p>
          <a:p>
            <a:pPr lvl="1">
              <a:lnSpc>
                <a:spcPct val="90000"/>
              </a:lnSpc>
              <a:spcAft>
                <a:spcPct val="15000"/>
              </a:spcAft>
            </a:pPr>
            <a:r>
              <a:rPr lang="en-US" altLang="en-US" sz="2400" dirty="0"/>
              <a:t>E.g., the weathering hypothesis: cumulative exposure to stressors leads to vulnerability</a:t>
            </a:r>
          </a:p>
          <a:p>
            <a:endParaRPr lang="en-US" dirty="0"/>
          </a:p>
        </p:txBody>
      </p:sp>
    </p:spTree>
    <p:extLst>
      <p:ext uri="{BB962C8B-B14F-4D97-AF65-F5344CB8AC3E}">
        <p14:creationId xmlns:p14="http://schemas.microsoft.com/office/powerpoint/2010/main" val="321094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Social Epidemiologists Worry About:</a:t>
            </a:r>
            <a:endParaRPr lang="en-US" sz="3200" dirty="0"/>
          </a:p>
        </p:txBody>
      </p:sp>
      <p:sp>
        <p:nvSpPr>
          <p:cNvPr id="3" name="Content Placeholder 2"/>
          <p:cNvSpPr>
            <a:spLocks noGrp="1"/>
          </p:cNvSpPr>
          <p:nvPr>
            <p:ph idx="1"/>
          </p:nvPr>
        </p:nvSpPr>
        <p:spPr/>
        <p:txBody>
          <a:bodyPr/>
          <a:lstStyle/>
          <a:p>
            <a:pPr>
              <a:lnSpc>
                <a:spcPct val="90000"/>
              </a:lnSpc>
              <a:spcAft>
                <a:spcPct val="40000"/>
              </a:spcAft>
            </a:pPr>
            <a:r>
              <a:rPr lang="en-US" altLang="en-US" dirty="0"/>
              <a:t>Biological determinism, represented in the human genome project; perception that we are largely controlled by our genes</a:t>
            </a:r>
          </a:p>
          <a:p>
            <a:pPr>
              <a:lnSpc>
                <a:spcPct val="90000"/>
              </a:lnSpc>
              <a:spcAft>
                <a:spcPct val="40000"/>
              </a:spcAft>
            </a:pPr>
            <a:r>
              <a:rPr lang="en-US" altLang="en-US" dirty="0"/>
              <a:t>Social Darwinism; sociobiology</a:t>
            </a:r>
          </a:p>
          <a:p>
            <a:pPr>
              <a:lnSpc>
                <a:spcPct val="90000"/>
              </a:lnSpc>
              <a:spcAft>
                <a:spcPct val="40000"/>
              </a:spcAft>
            </a:pPr>
            <a:r>
              <a:rPr lang="en-US" altLang="en-US" dirty="0"/>
              <a:t>Implicit </a:t>
            </a:r>
            <a:r>
              <a:rPr lang="en-US" altLang="en-US" dirty="0" err="1"/>
              <a:t>reductionistic</a:t>
            </a:r>
            <a:r>
              <a:rPr lang="en-US" altLang="en-US" dirty="0"/>
              <a:t> &amp; deterministic stance; narrow focus on pathogenesis</a:t>
            </a:r>
          </a:p>
          <a:p>
            <a:pPr>
              <a:lnSpc>
                <a:spcPct val="90000"/>
              </a:lnSpc>
              <a:spcAft>
                <a:spcPct val="40000"/>
              </a:spcAft>
            </a:pPr>
            <a:r>
              <a:rPr lang="en-US" altLang="en-US" dirty="0"/>
              <a:t>Treatment or early detection rather than primordial prevention</a:t>
            </a:r>
          </a:p>
          <a:p>
            <a:pPr>
              <a:lnSpc>
                <a:spcPct val="90000"/>
              </a:lnSpc>
              <a:spcAft>
                <a:spcPct val="40000"/>
              </a:spcAft>
            </a:pPr>
            <a:r>
              <a:rPr lang="en-US" altLang="en-US" dirty="0"/>
              <a:t>Denial of the agency of people and communities</a:t>
            </a:r>
          </a:p>
          <a:p>
            <a:endParaRPr lang="en-US" dirty="0"/>
          </a:p>
        </p:txBody>
      </p:sp>
    </p:spTree>
    <p:extLst>
      <p:ext uri="{BB962C8B-B14F-4D97-AF65-F5344CB8AC3E}">
        <p14:creationId xmlns:p14="http://schemas.microsoft.com/office/powerpoint/2010/main" val="310845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977080" y="2288060"/>
            <a:ext cx="7939287" cy="4434016"/>
            <a:chOff x="685800" y="838200"/>
            <a:chExt cx="8458200" cy="5943600"/>
          </a:xfrm>
        </p:grpSpPr>
        <p:sp>
          <p:nvSpPr>
            <p:cNvPr id="6" name="Text Box 3"/>
            <p:cNvSpPr txBox="1">
              <a:spLocks noChangeArrowheads="1"/>
            </p:cNvSpPr>
            <p:nvPr/>
          </p:nvSpPr>
          <p:spPr bwMode="auto">
            <a:xfrm>
              <a:off x="7543800" y="1371600"/>
              <a:ext cx="1600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t>Explanations &amp; Causal Theory</a:t>
              </a:r>
            </a:p>
          </p:txBody>
        </p:sp>
        <p:sp>
          <p:nvSpPr>
            <p:cNvPr id="7" name="Text Box 4"/>
            <p:cNvSpPr txBox="1">
              <a:spLocks noChangeArrowheads="1"/>
            </p:cNvSpPr>
            <p:nvPr/>
          </p:nvSpPr>
          <p:spPr bwMode="auto">
            <a:xfrm>
              <a:off x="8339138" y="3871913"/>
              <a:ext cx="804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t>Life</a:t>
              </a:r>
            </a:p>
            <a:p>
              <a:pPr algn="ctr"/>
              <a:r>
                <a:rPr lang="en-US" altLang="en-US" sz="1600"/>
                <a:t>Events</a:t>
              </a:r>
            </a:p>
          </p:txBody>
        </p:sp>
        <p:sp>
          <p:nvSpPr>
            <p:cNvPr id="8" name="Text Box 5"/>
            <p:cNvSpPr txBox="1">
              <a:spLocks noChangeArrowheads="1"/>
            </p:cNvSpPr>
            <p:nvPr/>
          </p:nvSpPr>
          <p:spPr bwMode="auto">
            <a:xfrm>
              <a:off x="5486400" y="6445250"/>
              <a:ext cx="1187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t>Personality</a:t>
              </a:r>
            </a:p>
          </p:txBody>
        </p:sp>
        <p:sp>
          <p:nvSpPr>
            <p:cNvPr id="9" name="Oval 6"/>
            <p:cNvSpPr>
              <a:spLocks noChangeArrowheads="1"/>
            </p:cNvSpPr>
            <p:nvPr/>
          </p:nvSpPr>
          <p:spPr bwMode="auto">
            <a:xfrm>
              <a:off x="1676400" y="1447800"/>
              <a:ext cx="6324600" cy="4724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endParaRPr lang="en-US" altLang="en-US" sz="1600">
                <a:latin typeface="Arial Black" panose="020B0A04020102020204" pitchFamily="34" charset="0"/>
                <a:sym typeface="Wingdings" panose="05000000000000000000" pitchFamily="2" charset="2"/>
              </a:endParaRPr>
            </a:p>
          </p:txBody>
        </p:sp>
        <p:sp>
          <p:nvSpPr>
            <p:cNvPr id="10" name="Rectangle 7"/>
            <p:cNvSpPr>
              <a:spLocks noChangeArrowheads="1"/>
            </p:cNvSpPr>
            <p:nvPr/>
          </p:nvSpPr>
          <p:spPr bwMode="auto">
            <a:xfrm>
              <a:off x="7315200" y="2667000"/>
              <a:ext cx="1828800" cy="8382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Arial Black" panose="020B0A04020102020204" pitchFamily="34" charset="0"/>
                </a:rPr>
                <a:t>Sociological</a:t>
              </a:r>
            </a:p>
            <a:p>
              <a:pPr algn="ctr"/>
              <a:r>
                <a:rPr lang="en-US" altLang="en-US" sz="1600">
                  <a:latin typeface="Arial Black" panose="020B0A04020102020204" pitchFamily="34" charset="0"/>
                </a:rPr>
                <a:t>Explanations</a:t>
              </a:r>
            </a:p>
          </p:txBody>
        </p:sp>
        <p:sp>
          <p:nvSpPr>
            <p:cNvPr id="11" name="Rectangle 8"/>
            <p:cNvSpPr>
              <a:spLocks noChangeArrowheads="1"/>
            </p:cNvSpPr>
            <p:nvPr/>
          </p:nvSpPr>
          <p:spPr bwMode="auto">
            <a:xfrm>
              <a:off x="6248400" y="5486400"/>
              <a:ext cx="1447800" cy="7620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dirty="0">
                  <a:latin typeface="Arial Black" panose="020B0A04020102020204" pitchFamily="34" charset="0"/>
                </a:rPr>
                <a:t>Stress</a:t>
              </a:r>
            </a:p>
            <a:p>
              <a:pPr algn="ctr"/>
              <a:r>
                <a:rPr lang="en-US" altLang="en-US" sz="1600" dirty="0">
                  <a:latin typeface="Arial Black" panose="020B0A04020102020204" pitchFamily="34" charset="0"/>
                </a:rPr>
                <a:t>Theories</a:t>
              </a:r>
            </a:p>
          </p:txBody>
        </p:sp>
        <p:sp>
          <p:nvSpPr>
            <p:cNvPr id="12" name="Rectangle 9"/>
            <p:cNvSpPr>
              <a:spLocks noChangeArrowheads="1"/>
            </p:cNvSpPr>
            <p:nvPr/>
          </p:nvSpPr>
          <p:spPr bwMode="auto">
            <a:xfrm>
              <a:off x="1371600" y="4800600"/>
              <a:ext cx="1676400" cy="9144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dirty="0">
                  <a:latin typeface="Arial Black" panose="020B0A04020102020204" pitchFamily="34" charset="0"/>
                </a:rPr>
                <a:t>Coping,</a:t>
              </a:r>
            </a:p>
            <a:p>
              <a:pPr algn="ctr"/>
              <a:r>
                <a:rPr lang="en-US" altLang="en-US" sz="1600" dirty="0">
                  <a:latin typeface="Arial Black" panose="020B0A04020102020204" pitchFamily="34" charset="0"/>
                </a:rPr>
                <a:t>Vulnerability</a:t>
              </a:r>
            </a:p>
            <a:p>
              <a:pPr algn="ctr"/>
              <a:r>
                <a:rPr lang="en-US" altLang="en-US" sz="1600" dirty="0">
                  <a:latin typeface="Arial Black" panose="020B0A04020102020204" pitchFamily="34" charset="0"/>
                </a:rPr>
                <a:t> &amp; Resistance</a:t>
              </a:r>
            </a:p>
          </p:txBody>
        </p:sp>
        <p:sp>
          <p:nvSpPr>
            <p:cNvPr id="13" name="Rectangle 10"/>
            <p:cNvSpPr>
              <a:spLocks noChangeArrowheads="1"/>
            </p:cNvSpPr>
            <p:nvPr/>
          </p:nvSpPr>
          <p:spPr bwMode="auto">
            <a:xfrm>
              <a:off x="685800" y="2743200"/>
              <a:ext cx="1524000" cy="12954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dirty="0">
                  <a:latin typeface="Arial Black" panose="020B0A04020102020204" pitchFamily="34" charset="0"/>
                </a:rPr>
                <a:t>Biological</a:t>
              </a:r>
            </a:p>
            <a:p>
              <a:pPr algn="ctr"/>
              <a:r>
                <a:rPr lang="en-US" altLang="en-US" sz="1600" dirty="0">
                  <a:latin typeface="Arial Black" panose="020B0A04020102020204" pitchFamily="34" charset="0"/>
                </a:rPr>
                <a:t>Processes</a:t>
              </a:r>
            </a:p>
            <a:p>
              <a:pPr algn="ctr"/>
              <a:r>
                <a:rPr lang="en-US" altLang="en-US" sz="1600" dirty="0">
                  <a:latin typeface="Arial Black" panose="020B0A04020102020204" pitchFamily="34" charset="0"/>
                </a:rPr>
                <a:t>&amp; Overall</a:t>
              </a:r>
            </a:p>
            <a:p>
              <a:pPr algn="ctr"/>
              <a:r>
                <a:rPr lang="en-US" altLang="en-US" sz="1600" dirty="0">
                  <a:latin typeface="Arial Black" panose="020B0A04020102020204" pitchFamily="34" charset="0"/>
                </a:rPr>
                <a:t>Model</a:t>
              </a:r>
            </a:p>
          </p:txBody>
        </p:sp>
        <p:sp>
          <p:nvSpPr>
            <p:cNvPr id="14" name="Rectangle 12"/>
            <p:cNvSpPr>
              <a:spLocks noChangeArrowheads="1"/>
            </p:cNvSpPr>
            <p:nvPr/>
          </p:nvSpPr>
          <p:spPr bwMode="auto">
            <a:xfrm>
              <a:off x="4876800" y="838200"/>
              <a:ext cx="1828800" cy="1328738"/>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i="1" u="sng" dirty="0">
                  <a:latin typeface="Arial Black" panose="020B0A04020102020204" pitchFamily="34" charset="0"/>
                </a:rPr>
                <a:t> Starting Point: </a:t>
              </a:r>
              <a:endParaRPr lang="en-US" altLang="en-US" u="sng" dirty="0">
                <a:latin typeface="Arial Black" panose="020B0A04020102020204" pitchFamily="34" charset="0"/>
              </a:endParaRPr>
            </a:p>
            <a:p>
              <a:pPr algn="ctr"/>
              <a:r>
                <a:rPr lang="en-US" altLang="en-US" dirty="0">
                  <a:latin typeface="Arial Black" panose="020B0A04020102020204" pitchFamily="34" charset="0"/>
                </a:rPr>
                <a:t>Inequalities </a:t>
              </a:r>
            </a:p>
            <a:p>
              <a:pPr algn="ctr"/>
              <a:r>
                <a:rPr lang="en-US" altLang="en-US" dirty="0">
                  <a:latin typeface="Arial Black" panose="020B0A04020102020204" pitchFamily="34" charset="0"/>
                </a:rPr>
                <a:t>in Health</a:t>
              </a:r>
            </a:p>
          </p:txBody>
        </p:sp>
        <p:sp>
          <p:nvSpPr>
            <p:cNvPr id="15" name="Text Box 16"/>
            <p:cNvSpPr txBox="1">
              <a:spLocks noChangeArrowheads="1"/>
            </p:cNvSpPr>
            <p:nvPr/>
          </p:nvSpPr>
          <p:spPr bwMode="auto">
            <a:xfrm>
              <a:off x="8172450" y="4572000"/>
              <a:ext cx="8953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sym typeface="Wingdings" panose="05000000000000000000" pitchFamily="2" charset="2"/>
                </a:rPr>
                <a:t>Social</a:t>
              </a:r>
            </a:p>
            <a:p>
              <a:pPr algn="ctr"/>
              <a:r>
                <a:rPr lang="en-US" altLang="en-US" sz="1600">
                  <a:sym typeface="Wingdings" panose="05000000000000000000" pitchFamily="2" charset="2"/>
                </a:rPr>
                <a:t>Support</a:t>
              </a:r>
            </a:p>
          </p:txBody>
        </p:sp>
        <p:sp>
          <p:nvSpPr>
            <p:cNvPr id="16" name="Line 21"/>
            <p:cNvSpPr>
              <a:spLocks noChangeShapeType="1"/>
            </p:cNvSpPr>
            <p:nvPr/>
          </p:nvSpPr>
          <p:spPr bwMode="auto">
            <a:xfrm rot="989212" flipH="1" flipV="1">
              <a:off x="5791200" y="6111875"/>
              <a:ext cx="152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7" name="Freeform 22"/>
            <p:cNvSpPr>
              <a:spLocks/>
            </p:cNvSpPr>
            <p:nvPr/>
          </p:nvSpPr>
          <p:spPr bwMode="auto">
            <a:xfrm>
              <a:off x="3462338" y="4689475"/>
              <a:ext cx="2849562" cy="508000"/>
            </a:xfrm>
            <a:custGeom>
              <a:avLst/>
              <a:gdLst>
                <a:gd name="T0" fmla="*/ 0 w 1795"/>
                <a:gd name="T1" fmla="*/ 46 h 320"/>
                <a:gd name="T2" fmla="*/ 255 w 1795"/>
                <a:gd name="T3" fmla="*/ 192 h 320"/>
                <a:gd name="T4" fmla="*/ 709 w 1795"/>
                <a:gd name="T5" fmla="*/ 310 h 320"/>
                <a:gd name="T6" fmla="*/ 1291 w 1795"/>
                <a:gd name="T7" fmla="*/ 255 h 320"/>
                <a:gd name="T8" fmla="*/ 1591 w 1795"/>
                <a:gd name="T9" fmla="*/ 140 h 320"/>
                <a:gd name="T10" fmla="*/ 1795 w 1795"/>
                <a:gd name="T11" fmla="*/ 0 h 320"/>
                <a:gd name="T12" fmla="*/ 0 60000 65536"/>
                <a:gd name="T13" fmla="*/ 0 60000 65536"/>
                <a:gd name="T14" fmla="*/ 0 60000 65536"/>
                <a:gd name="T15" fmla="*/ 0 60000 65536"/>
                <a:gd name="T16" fmla="*/ 0 60000 65536"/>
                <a:gd name="T17" fmla="*/ 0 60000 65536"/>
                <a:gd name="T18" fmla="*/ 0 w 1795"/>
                <a:gd name="T19" fmla="*/ 0 h 320"/>
                <a:gd name="T20" fmla="*/ 1795 w 1795"/>
                <a:gd name="T21" fmla="*/ 320 h 320"/>
              </a:gdLst>
              <a:ahLst/>
              <a:cxnLst>
                <a:cxn ang="T12">
                  <a:pos x="T0" y="T1"/>
                </a:cxn>
                <a:cxn ang="T13">
                  <a:pos x="T2" y="T3"/>
                </a:cxn>
                <a:cxn ang="T14">
                  <a:pos x="T4" y="T5"/>
                </a:cxn>
                <a:cxn ang="T15">
                  <a:pos x="T6" y="T7"/>
                </a:cxn>
                <a:cxn ang="T16">
                  <a:pos x="T8" y="T9"/>
                </a:cxn>
                <a:cxn ang="T17">
                  <a:pos x="T10" y="T11"/>
                </a:cxn>
              </a:cxnLst>
              <a:rect l="T18" t="T19" r="T20" b="T21"/>
              <a:pathLst>
                <a:path w="1795" h="320">
                  <a:moveTo>
                    <a:pt x="0" y="46"/>
                  </a:moveTo>
                  <a:cubicBezTo>
                    <a:pt x="43" y="70"/>
                    <a:pt x="137" y="148"/>
                    <a:pt x="255" y="192"/>
                  </a:cubicBezTo>
                  <a:cubicBezTo>
                    <a:pt x="373" y="236"/>
                    <a:pt x="536" y="300"/>
                    <a:pt x="709" y="310"/>
                  </a:cubicBezTo>
                  <a:cubicBezTo>
                    <a:pt x="882" y="320"/>
                    <a:pt x="1144" y="283"/>
                    <a:pt x="1291" y="255"/>
                  </a:cubicBezTo>
                  <a:cubicBezTo>
                    <a:pt x="1438" y="227"/>
                    <a:pt x="1507" y="182"/>
                    <a:pt x="1591" y="140"/>
                  </a:cubicBezTo>
                  <a:cubicBezTo>
                    <a:pt x="1675" y="98"/>
                    <a:pt x="1753" y="29"/>
                    <a:pt x="1795" y="0"/>
                  </a:cubicBezTo>
                </a:path>
              </a:pathLst>
            </a:custGeom>
            <a:noFill/>
            <a:ln w="9525" cap="flat" cmpd="sng">
              <a:solidFill>
                <a:schemeClr val="tx1"/>
              </a:solidFill>
              <a:prstDash val="dash"/>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18" name="Rectangle 23"/>
            <p:cNvSpPr>
              <a:spLocks noChangeArrowheads="1"/>
            </p:cNvSpPr>
            <p:nvPr/>
          </p:nvSpPr>
          <p:spPr bwMode="auto">
            <a:xfrm>
              <a:off x="4505325" y="4975225"/>
              <a:ext cx="1133475"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b="1" i="1">
                  <a:sym typeface="Wingdings" panose="05000000000000000000" pitchFamily="2" charset="2"/>
                </a:rPr>
                <a:t>Individual</a:t>
              </a:r>
              <a:endParaRPr lang="en-US" altLang="en-US" sz="1600">
                <a:sym typeface="Wingdings" panose="05000000000000000000" pitchFamily="2" charset="2"/>
              </a:endParaRPr>
            </a:p>
          </p:txBody>
        </p:sp>
        <p:sp>
          <p:nvSpPr>
            <p:cNvPr id="19" name="Freeform 24"/>
            <p:cNvSpPr>
              <a:spLocks/>
            </p:cNvSpPr>
            <p:nvPr/>
          </p:nvSpPr>
          <p:spPr bwMode="auto">
            <a:xfrm>
              <a:off x="2906713" y="2409825"/>
              <a:ext cx="1162050" cy="2085975"/>
            </a:xfrm>
            <a:custGeom>
              <a:avLst/>
              <a:gdLst>
                <a:gd name="T0" fmla="*/ 732 w 732"/>
                <a:gd name="T1" fmla="*/ 0 h 1314"/>
                <a:gd name="T2" fmla="*/ 436 w 732"/>
                <a:gd name="T3" fmla="*/ 112 h 1314"/>
                <a:gd name="T4" fmla="*/ 223 w 732"/>
                <a:gd name="T5" fmla="*/ 309 h 1314"/>
                <a:gd name="T6" fmla="*/ 96 w 732"/>
                <a:gd name="T7" fmla="*/ 482 h 1314"/>
                <a:gd name="T8" fmla="*/ 14 w 732"/>
                <a:gd name="T9" fmla="*/ 728 h 1314"/>
                <a:gd name="T10" fmla="*/ 14 w 732"/>
                <a:gd name="T11" fmla="*/ 1000 h 1314"/>
                <a:gd name="T12" fmla="*/ 87 w 732"/>
                <a:gd name="T13" fmla="*/ 1164 h 1314"/>
                <a:gd name="T14" fmla="*/ 185 w 732"/>
                <a:gd name="T15" fmla="*/ 1314 h 1314"/>
                <a:gd name="T16" fmla="*/ 0 60000 65536"/>
                <a:gd name="T17" fmla="*/ 0 60000 65536"/>
                <a:gd name="T18" fmla="*/ 0 60000 65536"/>
                <a:gd name="T19" fmla="*/ 0 60000 65536"/>
                <a:gd name="T20" fmla="*/ 0 60000 65536"/>
                <a:gd name="T21" fmla="*/ 0 60000 65536"/>
                <a:gd name="T22" fmla="*/ 0 60000 65536"/>
                <a:gd name="T23" fmla="*/ 0 60000 65536"/>
                <a:gd name="T24" fmla="*/ 0 w 732"/>
                <a:gd name="T25" fmla="*/ 0 h 1314"/>
                <a:gd name="T26" fmla="*/ 732 w 732"/>
                <a:gd name="T27" fmla="*/ 1314 h 13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2" h="1314">
                  <a:moveTo>
                    <a:pt x="732" y="0"/>
                  </a:moveTo>
                  <a:cubicBezTo>
                    <a:pt x="683" y="19"/>
                    <a:pt x="521" y="60"/>
                    <a:pt x="436" y="112"/>
                  </a:cubicBezTo>
                  <a:cubicBezTo>
                    <a:pt x="351" y="164"/>
                    <a:pt x="280" y="247"/>
                    <a:pt x="223" y="309"/>
                  </a:cubicBezTo>
                  <a:cubicBezTo>
                    <a:pt x="166" y="371"/>
                    <a:pt x="131" y="412"/>
                    <a:pt x="96" y="482"/>
                  </a:cubicBezTo>
                  <a:cubicBezTo>
                    <a:pt x="61" y="552"/>
                    <a:pt x="28" y="642"/>
                    <a:pt x="14" y="728"/>
                  </a:cubicBezTo>
                  <a:cubicBezTo>
                    <a:pt x="0" y="814"/>
                    <a:pt x="2" y="927"/>
                    <a:pt x="14" y="1000"/>
                  </a:cubicBezTo>
                  <a:cubicBezTo>
                    <a:pt x="26" y="1073"/>
                    <a:pt x="59" y="1112"/>
                    <a:pt x="87" y="1164"/>
                  </a:cubicBezTo>
                  <a:cubicBezTo>
                    <a:pt x="115" y="1216"/>
                    <a:pt x="165" y="1283"/>
                    <a:pt x="185" y="1314"/>
                  </a:cubicBezTo>
                </a:path>
              </a:pathLst>
            </a:custGeom>
            <a:noFill/>
            <a:ln w="9525" cap="flat" cmpd="sng">
              <a:solidFill>
                <a:schemeClr val="tx1"/>
              </a:solidFill>
              <a:prstDash val="dash"/>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0" name="Freeform 27"/>
            <p:cNvSpPr>
              <a:spLocks/>
            </p:cNvSpPr>
            <p:nvPr/>
          </p:nvSpPr>
          <p:spPr bwMode="auto">
            <a:xfrm>
              <a:off x="6019800" y="2514600"/>
              <a:ext cx="985838" cy="2003425"/>
            </a:xfrm>
            <a:custGeom>
              <a:avLst/>
              <a:gdLst>
                <a:gd name="T0" fmla="*/ 0 w 621"/>
                <a:gd name="T1" fmla="*/ 0 h 1262"/>
                <a:gd name="T2" fmla="*/ 198 w 621"/>
                <a:gd name="T3" fmla="*/ 89 h 1262"/>
                <a:gd name="T4" fmla="*/ 398 w 621"/>
                <a:gd name="T5" fmla="*/ 252 h 1262"/>
                <a:gd name="T6" fmla="*/ 589 w 621"/>
                <a:gd name="T7" fmla="*/ 543 h 1262"/>
                <a:gd name="T8" fmla="*/ 589 w 621"/>
                <a:gd name="T9" fmla="*/ 816 h 1262"/>
                <a:gd name="T10" fmla="*/ 489 w 621"/>
                <a:gd name="T11" fmla="*/ 1053 h 1262"/>
                <a:gd name="T12" fmla="*/ 308 w 621"/>
                <a:gd name="T13" fmla="*/ 1262 h 1262"/>
                <a:gd name="T14" fmla="*/ 0 60000 65536"/>
                <a:gd name="T15" fmla="*/ 0 60000 65536"/>
                <a:gd name="T16" fmla="*/ 0 60000 65536"/>
                <a:gd name="T17" fmla="*/ 0 60000 65536"/>
                <a:gd name="T18" fmla="*/ 0 60000 65536"/>
                <a:gd name="T19" fmla="*/ 0 60000 65536"/>
                <a:gd name="T20" fmla="*/ 0 60000 65536"/>
                <a:gd name="T21" fmla="*/ 0 w 621"/>
                <a:gd name="T22" fmla="*/ 0 h 1262"/>
                <a:gd name="T23" fmla="*/ 621 w 621"/>
                <a:gd name="T24" fmla="*/ 1262 h 12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1" h="1262">
                  <a:moveTo>
                    <a:pt x="0" y="0"/>
                  </a:moveTo>
                  <a:cubicBezTo>
                    <a:pt x="33" y="15"/>
                    <a:pt x="132" y="47"/>
                    <a:pt x="198" y="89"/>
                  </a:cubicBezTo>
                  <a:cubicBezTo>
                    <a:pt x="264" y="131"/>
                    <a:pt x="333" y="176"/>
                    <a:pt x="398" y="252"/>
                  </a:cubicBezTo>
                  <a:cubicBezTo>
                    <a:pt x="463" y="328"/>
                    <a:pt x="557" y="449"/>
                    <a:pt x="589" y="543"/>
                  </a:cubicBezTo>
                  <a:cubicBezTo>
                    <a:pt x="621" y="637"/>
                    <a:pt x="606" y="731"/>
                    <a:pt x="589" y="816"/>
                  </a:cubicBezTo>
                  <a:cubicBezTo>
                    <a:pt x="572" y="901"/>
                    <a:pt x="536" y="979"/>
                    <a:pt x="489" y="1053"/>
                  </a:cubicBezTo>
                  <a:cubicBezTo>
                    <a:pt x="442" y="1127"/>
                    <a:pt x="346" y="1218"/>
                    <a:pt x="308" y="1262"/>
                  </a:cubicBezTo>
                </a:path>
              </a:pathLst>
            </a:custGeom>
            <a:noFill/>
            <a:ln w="9525" cap="flat" cmpd="sng">
              <a:solidFill>
                <a:schemeClr val="tx1"/>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1" name="Rectangle 28"/>
            <p:cNvSpPr>
              <a:spLocks noChangeArrowheads="1"/>
            </p:cNvSpPr>
            <p:nvPr/>
          </p:nvSpPr>
          <p:spPr bwMode="auto">
            <a:xfrm>
              <a:off x="2514600" y="3092450"/>
              <a:ext cx="1371600" cy="33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b="1" i="1" dirty="0">
                  <a:sym typeface="Wingdings" panose="05000000000000000000" pitchFamily="2" charset="2"/>
                </a:rPr>
                <a:t>Biological</a:t>
              </a:r>
              <a:endParaRPr lang="en-US" altLang="en-US" sz="1600" dirty="0">
                <a:latin typeface="Arial Black" panose="020B0A04020102020204" pitchFamily="34" charset="0"/>
                <a:sym typeface="Wingdings" panose="05000000000000000000" pitchFamily="2" charset="2"/>
              </a:endParaRPr>
            </a:p>
          </p:txBody>
        </p:sp>
        <p:sp>
          <p:nvSpPr>
            <p:cNvPr id="22" name="Line 30"/>
            <p:cNvSpPr>
              <a:spLocks noChangeShapeType="1"/>
            </p:cNvSpPr>
            <p:nvPr/>
          </p:nvSpPr>
          <p:spPr bwMode="auto">
            <a:xfrm flipH="1">
              <a:off x="8029575" y="4129088"/>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23" name="Text Box 32"/>
            <p:cNvSpPr txBox="1">
              <a:spLocks noChangeArrowheads="1"/>
            </p:cNvSpPr>
            <p:nvPr/>
          </p:nvSpPr>
          <p:spPr bwMode="auto">
            <a:xfrm rot="13505065">
              <a:off x="7019131" y="2069307"/>
              <a:ext cx="4016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a:latin typeface="Arial Black" panose="020B0A04020102020204" pitchFamily="34" charset="0"/>
                  <a:sym typeface="Wingdings" panose="05000000000000000000" pitchFamily="2" charset="2"/>
                </a:rPr>
                <a:t></a:t>
              </a:r>
            </a:p>
          </p:txBody>
        </p:sp>
        <p:sp>
          <p:nvSpPr>
            <p:cNvPr id="24" name="Text Box 33"/>
            <p:cNvSpPr txBox="1">
              <a:spLocks noChangeArrowheads="1"/>
            </p:cNvSpPr>
            <p:nvPr/>
          </p:nvSpPr>
          <p:spPr bwMode="auto">
            <a:xfrm rot="12903220">
              <a:off x="1997075" y="23622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a:latin typeface="Arial Black" panose="020B0A04020102020204" pitchFamily="34" charset="0"/>
                  <a:sym typeface="Wingdings" panose="05000000000000000000" pitchFamily="2" charset="2"/>
                </a:rPr>
                <a:t></a:t>
              </a:r>
            </a:p>
          </p:txBody>
        </p:sp>
        <p:sp>
          <p:nvSpPr>
            <p:cNvPr id="25" name="Text Box 34"/>
            <p:cNvSpPr txBox="1">
              <a:spLocks noChangeArrowheads="1"/>
            </p:cNvSpPr>
            <p:nvPr/>
          </p:nvSpPr>
          <p:spPr bwMode="auto">
            <a:xfrm rot="6626926">
              <a:off x="3567112" y="58308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a:latin typeface="Arial Black" panose="020B0A04020102020204" pitchFamily="34" charset="0"/>
                  <a:sym typeface="Wingdings" panose="05000000000000000000" pitchFamily="2" charset="2"/>
                </a:rPr>
                <a:t></a:t>
              </a:r>
            </a:p>
          </p:txBody>
        </p:sp>
        <p:sp>
          <p:nvSpPr>
            <p:cNvPr id="26" name="Text Box 35"/>
            <p:cNvSpPr txBox="1">
              <a:spLocks noChangeArrowheads="1"/>
            </p:cNvSpPr>
            <p:nvPr/>
          </p:nvSpPr>
          <p:spPr bwMode="auto">
            <a:xfrm rot="11020673">
              <a:off x="7196138" y="5073650"/>
              <a:ext cx="361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a:latin typeface="Arial Black" panose="020B0A04020102020204" pitchFamily="34" charset="0"/>
                  <a:sym typeface="Wingdings" panose="05000000000000000000" pitchFamily="2" charset="2"/>
                </a:rPr>
                <a:t></a:t>
              </a:r>
            </a:p>
          </p:txBody>
        </p:sp>
        <p:sp>
          <p:nvSpPr>
            <p:cNvPr id="27" name="Rectangle 11"/>
            <p:cNvSpPr>
              <a:spLocks noChangeArrowheads="1"/>
            </p:cNvSpPr>
            <p:nvPr/>
          </p:nvSpPr>
          <p:spPr bwMode="auto">
            <a:xfrm>
              <a:off x="2057400" y="1371600"/>
              <a:ext cx="2286000" cy="8382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dirty="0">
                  <a:latin typeface="Arial Black" panose="020B0A04020102020204" pitchFamily="34" charset="0"/>
                </a:rPr>
                <a:t>Designing Multiple</a:t>
              </a:r>
            </a:p>
            <a:p>
              <a:pPr algn="ctr"/>
              <a:r>
                <a:rPr lang="en-US" altLang="en-US" sz="1600" dirty="0">
                  <a:latin typeface="Arial Black" panose="020B0A04020102020204" pitchFamily="34" charset="0"/>
                </a:rPr>
                <a:t>Interventions</a:t>
              </a:r>
            </a:p>
          </p:txBody>
        </p:sp>
        <p:sp>
          <p:nvSpPr>
            <p:cNvPr id="28" name="Text Box 26"/>
            <p:cNvSpPr txBox="1">
              <a:spLocks noChangeArrowheads="1"/>
            </p:cNvSpPr>
            <p:nvPr/>
          </p:nvSpPr>
          <p:spPr bwMode="auto">
            <a:xfrm>
              <a:off x="6007100" y="3276600"/>
              <a:ext cx="1198563"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en-US" altLang="en-US" sz="1600" b="1" i="1">
                  <a:sym typeface="Wingdings" panose="05000000000000000000" pitchFamily="2" charset="2"/>
                </a:rPr>
                <a:t>Societal</a:t>
              </a:r>
            </a:p>
            <a:p>
              <a:pPr algn="ctr">
                <a:lnSpc>
                  <a:spcPct val="90000"/>
                </a:lnSpc>
              </a:pPr>
              <a:r>
                <a:rPr lang="en-US" altLang="en-US" sz="1600" b="1" i="1">
                  <a:sym typeface="Wingdings" panose="05000000000000000000" pitchFamily="2" charset="2"/>
                </a:rPr>
                <a:t>Processes</a:t>
              </a:r>
              <a:endParaRPr lang="en-US" altLang="en-US" sz="1600">
                <a:sym typeface="Wingdings" panose="05000000000000000000" pitchFamily="2" charset="2"/>
              </a:endParaRPr>
            </a:p>
          </p:txBody>
        </p:sp>
        <p:sp>
          <p:nvSpPr>
            <p:cNvPr id="29" name="Line 37"/>
            <p:cNvSpPr>
              <a:spLocks noChangeShapeType="1"/>
            </p:cNvSpPr>
            <p:nvPr/>
          </p:nvSpPr>
          <p:spPr bwMode="auto">
            <a:xfrm flipH="1">
              <a:off x="7391400" y="1981200"/>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Line 38"/>
            <p:cNvSpPr>
              <a:spLocks noChangeShapeType="1"/>
            </p:cNvSpPr>
            <p:nvPr/>
          </p:nvSpPr>
          <p:spPr bwMode="auto">
            <a:xfrm flipH="1" flipV="1">
              <a:off x="7910513" y="4572000"/>
              <a:ext cx="304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 name="Rectangle 39"/>
            <p:cNvSpPr>
              <a:spLocks noChangeArrowheads="1"/>
            </p:cNvSpPr>
            <p:nvPr/>
          </p:nvSpPr>
          <p:spPr bwMode="auto">
            <a:xfrm>
              <a:off x="4024313" y="5862638"/>
              <a:ext cx="1447800" cy="7620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latin typeface="Arial Black" panose="020B0A04020102020204" pitchFamily="34" charset="0"/>
                </a:rPr>
                <a:t>Behavioral</a:t>
              </a:r>
            </a:p>
            <a:p>
              <a:pPr algn="ctr"/>
              <a:r>
                <a:rPr lang="en-US" altLang="en-US" sz="1600">
                  <a:latin typeface="Arial Black" panose="020B0A04020102020204" pitchFamily="34" charset="0"/>
                </a:rPr>
                <a:t>Theories</a:t>
              </a:r>
            </a:p>
          </p:txBody>
        </p:sp>
        <p:sp>
          <p:nvSpPr>
            <p:cNvPr id="32" name="Text Box 40"/>
            <p:cNvSpPr txBox="1">
              <a:spLocks noChangeArrowheads="1"/>
            </p:cNvSpPr>
            <p:nvPr/>
          </p:nvSpPr>
          <p:spPr bwMode="auto">
            <a:xfrm>
              <a:off x="7891463" y="5226050"/>
              <a:ext cx="658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sym typeface="Wingdings" panose="05000000000000000000" pitchFamily="2" charset="2"/>
                </a:rPr>
                <a:t>Work</a:t>
              </a:r>
            </a:p>
          </p:txBody>
        </p:sp>
        <p:sp>
          <p:nvSpPr>
            <p:cNvPr id="33" name="Line 41"/>
            <p:cNvSpPr>
              <a:spLocks noChangeShapeType="1"/>
            </p:cNvSpPr>
            <p:nvPr/>
          </p:nvSpPr>
          <p:spPr bwMode="auto">
            <a:xfrm flipH="1" flipV="1">
              <a:off x="7634288" y="5029200"/>
              <a:ext cx="304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7" name="Title 36"/>
          <p:cNvSpPr>
            <a:spLocks noGrp="1"/>
          </p:cNvSpPr>
          <p:nvPr>
            <p:ph type="title"/>
          </p:nvPr>
        </p:nvSpPr>
        <p:spPr/>
        <p:txBody>
          <a:bodyPr/>
          <a:lstStyle/>
          <a:p>
            <a:r>
              <a:rPr lang="en-US" dirty="0" smtClean="0"/>
              <a:t>Social Epidemiology Model:</a:t>
            </a:r>
            <a:endParaRPr lang="en-US" dirty="0"/>
          </a:p>
        </p:txBody>
      </p:sp>
    </p:spTree>
    <p:extLst>
      <p:ext uri="{BB962C8B-B14F-4D97-AF65-F5344CB8AC3E}">
        <p14:creationId xmlns:p14="http://schemas.microsoft.com/office/powerpoint/2010/main" val="304288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Reflection Questions:</a:t>
            </a:r>
            <a:endParaRPr lang="en-US" dirty="0"/>
          </a:p>
        </p:txBody>
      </p:sp>
      <p:sp>
        <p:nvSpPr>
          <p:cNvPr id="3" name="Text Placeholder 2"/>
          <p:cNvSpPr>
            <a:spLocks noGrp="1"/>
          </p:cNvSpPr>
          <p:nvPr>
            <p:ph type="body" sz="half" idx="2"/>
          </p:nvPr>
        </p:nvSpPr>
        <p:spPr>
          <a:xfrm>
            <a:off x="1525657" y="3196280"/>
            <a:ext cx="8825659" cy="4248665"/>
          </a:xfrm>
        </p:spPr>
        <p:txBody>
          <a:bodyPr>
            <a:normAutofit/>
          </a:bodyPr>
          <a:lstStyle/>
          <a:p>
            <a:pPr marL="342900" indent="-342900">
              <a:buFont typeface="+mj-lt"/>
              <a:buAutoNum type="arabicPeriod"/>
            </a:pPr>
            <a:r>
              <a:rPr lang="en-US" dirty="0" smtClean="0"/>
              <a:t>What is a biological view of race? What is a social view of race?</a:t>
            </a:r>
          </a:p>
          <a:p>
            <a:pPr marL="342900" indent="-342900">
              <a:buFont typeface="+mj-lt"/>
              <a:buAutoNum type="arabicPeriod"/>
            </a:pPr>
            <a:r>
              <a:rPr lang="en-US" dirty="0" smtClean="0"/>
              <a:t>Should </a:t>
            </a:r>
            <a:r>
              <a:rPr lang="en-US" dirty="0"/>
              <a:t>doctors and other health professionals take biological race into account </a:t>
            </a:r>
            <a:r>
              <a:rPr lang="en-US" dirty="0" smtClean="0"/>
              <a:t>when diagnosing </a:t>
            </a:r>
            <a:r>
              <a:rPr lang="en-US" dirty="0"/>
              <a:t>and treating illness? Why? Can you think of a situation where thinking </a:t>
            </a:r>
            <a:r>
              <a:rPr lang="en-US" dirty="0" smtClean="0"/>
              <a:t>about race </a:t>
            </a:r>
            <a:r>
              <a:rPr lang="en-US" dirty="0"/>
              <a:t>as biological might be misleading or have a negative effect? How would </a:t>
            </a:r>
            <a:r>
              <a:rPr lang="en-US" dirty="0" smtClean="0"/>
              <a:t>considering social </a:t>
            </a:r>
            <a:r>
              <a:rPr lang="en-US" dirty="0"/>
              <a:t>race be different</a:t>
            </a:r>
            <a:r>
              <a:rPr lang="en-US" dirty="0" smtClean="0"/>
              <a:t>?</a:t>
            </a:r>
          </a:p>
          <a:p>
            <a:pPr marL="342900" indent="-342900">
              <a:buFont typeface="+mj-lt"/>
              <a:buAutoNum type="arabicPeriod"/>
            </a:pPr>
            <a:r>
              <a:rPr lang="en-US" dirty="0"/>
              <a:t>Athletics is one arena where talking about ideas of inborn racial differences </a:t>
            </a:r>
            <a:r>
              <a:rPr lang="en-US" dirty="0" smtClean="0"/>
              <a:t>remains common</a:t>
            </a:r>
            <a:r>
              <a:rPr lang="en-US" dirty="0"/>
              <a:t>. Why do you think some populations or groups seem to dominate </a:t>
            </a:r>
            <a:r>
              <a:rPr lang="en-US" dirty="0" smtClean="0"/>
              <a:t>certain sports </a:t>
            </a:r>
            <a:r>
              <a:rPr lang="en-US" dirty="0"/>
              <a:t>but not others? What does it mean that the groups that dominate those </a:t>
            </a:r>
            <a:r>
              <a:rPr lang="en-US" dirty="0" smtClean="0"/>
              <a:t>sports have </a:t>
            </a:r>
            <a:r>
              <a:rPr lang="en-US" dirty="0"/>
              <a:t>changed over time? </a:t>
            </a:r>
          </a:p>
          <a:p>
            <a:pPr algn="ctr"/>
            <a:endParaRPr lang="en-US" dirty="0"/>
          </a:p>
          <a:p>
            <a:pPr marL="285750" indent="-285750" algn="ctr">
              <a:buFont typeface="Arial" panose="020B0604020202020204" pitchFamily="34" charset="0"/>
              <a:buChar char="•"/>
            </a:pPr>
            <a:endParaRPr lang="en-US" dirty="0"/>
          </a:p>
        </p:txBody>
      </p:sp>
    </p:spTree>
    <p:extLst>
      <p:ext uri="{BB962C8B-B14F-4D97-AF65-F5344CB8AC3E}">
        <p14:creationId xmlns:p14="http://schemas.microsoft.com/office/powerpoint/2010/main" val="20514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Theory</a:t>
            </a:r>
            <a:endParaRPr lang="en-US" dirty="0"/>
          </a:p>
        </p:txBody>
      </p:sp>
      <p:sp>
        <p:nvSpPr>
          <p:cNvPr id="3" name="Content Placeholder 2"/>
          <p:cNvSpPr>
            <a:spLocks noGrp="1"/>
          </p:cNvSpPr>
          <p:nvPr>
            <p:ph idx="1"/>
          </p:nvPr>
        </p:nvSpPr>
        <p:spPr>
          <a:xfrm>
            <a:off x="1154954" y="2603500"/>
            <a:ext cx="8825659" cy="4019722"/>
          </a:xfrm>
        </p:spPr>
        <p:txBody>
          <a:bodyPr>
            <a:normAutofit/>
          </a:bodyPr>
          <a:lstStyle/>
          <a:p>
            <a:pPr>
              <a:lnSpc>
                <a:spcPct val="80000"/>
              </a:lnSpc>
            </a:pPr>
            <a:r>
              <a:rPr lang="en-US" altLang="zh-CN" dirty="0"/>
              <a:t>Conflict theory generally surrounds the idea that most struggles in society </a:t>
            </a:r>
            <a:r>
              <a:rPr lang="en-US" altLang="zh-CN" sz="1900" dirty="0"/>
              <a:t>happen because of conflicts between different social classes or groups</a:t>
            </a:r>
          </a:p>
          <a:p>
            <a:pPr>
              <a:lnSpc>
                <a:spcPct val="80000"/>
              </a:lnSpc>
            </a:pPr>
            <a:r>
              <a:rPr lang="en-US" altLang="zh-CN" sz="1900" dirty="0"/>
              <a:t>Each group struggles to attain more resources and because resources are scarce, they must struggle with other groups</a:t>
            </a:r>
          </a:p>
          <a:p>
            <a:pPr>
              <a:lnSpc>
                <a:spcPct val="80000"/>
              </a:lnSpc>
            </a:pPr>
            <a:r>
              <a:rPr lang="en-US" altLang="zh-CN" sz="1900" dirty="0"/>
              <a:t>Groups try to protect their own interests, therefore blocking the progress of other groups</a:t>
            </a:r>
            <a:endParaRPr lang="zh-CN" altLang="en-US" sz="1900" dirty="0"/>
          </a:p>
          <a:p>
            <a:pPr>
              <a:lnSpc>
                <a:spcPct val="90000"/>
              </a:lnSpc>
            </a:pPr>
            <a:r>
              <a:rPr lang="en-US" altLang="zh-CN" sz="1900" dirty="0"/>
              <a:t>Outside influences influence our emotions and cause conflict with those around us</a:t>
            </a:r>
          </a:p>
          <a:p>
            <a:pPr>
              <a:lnSpc>
                <a:spcPct val="90000"/>
              </a:lnSpc>
            </a:pPr>
            <a:r>
              <a:rPr lang="en-US" altLang="zh-CN" sz="1900" dirty="0"/>
              <a:t>From conflict comes social change</a:t>
            </a:r>
          </a:p>
          <a:p>
            <a:pPr lvl="1">
              <a:lnSpc>
                <a:spcPct val="90000"/>
              </a:lnSpc>
            </a:pPr>
            <a:r>
              <a:rPr lang="en-US" altLang="zh-CN" sz="1900" dirty="0"/>
              <a:t>American Revolution</a:t>
            </a:r>
          </a:p>
          <a:p>
            <a:pPr lvl="1">
              <a:lnSpc>
                <a:spcPct val="90000"/>
              </a:lnSpc>
            </a:pPr>
            <a:r>
              <a:rPr lang="en-US" altLang="zh-CN" sz="1900" dirty="0"/>
              <a:t>Civil Rights (1960</a:t>
            </a:r>
            <a:r>
              <a:rPr lang="en-US" altLang="zh-CN" sz="1900" dirty="0">
                <a:latin typeface="Arial" panose="020B0604020202020204" pitchFamily="34" charset="0"/>
              </a:rPr>
              <a:t>’</a:t>
            </a:r>
            <a:r>
              <a:rPr lang="en-US" altLang="zh-CN" sz="1900" dirty="0"/>
              <a:t>s)</a:t>
            </a:r>
          </a:p>
          <a:p>
            <a:endParaRPr lang="en-US" dirty="0"/>
          </a:p>
        </p:txBody>
      </p:sp>
    </p:spTree>
    <p:extLst>
      <p:ext uri="{BB962C8B-B14F-4D97-AF65-F5344CB8AC3E}">
        <p14:creationId xmlns:p14="http://schemas.microsoft.com/office/powerpoint/2010/main" val="24317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Work to Unify</a:t>
            </a:r>
            <a:endParaRPr lang="en-US" dirty="0"/>
          </a:p>
        </p:txBody>
      </p:sp>
      <p:sp>
        <p:nvSpPr>
          <p:cNvPr id="3" name="Content Placeholder 2"/>
          <p:cNvSpPr>
            <a:spLocks noGrp="1"/>
          </p:cNvSpPr>
          <p:nvPr>
            <p:ph idx="1"/>
          </p:nvPr>
        </p:nvSpPr>
        <p:spPr/>
        <p:txBody>
          <a:bodyPr/>
          <a:lstStyle/>
          <a:p>
            <a:r>
              <a:rPr lang="en-US" altLang="zh-CN" dirty="0"/>
              <a:t>We often mistake conflict as always being a dividing factor, it can instead have quite the opposite reaction</a:t>
            </a:r>
          </a:p>
          <a:p>
            <a:r>
              <a:rPr lang="en-US" altLang="zh-CN" dirty="0"/>
              <a:t>When two groups are pitted against one another, the bonds between members of each group within itself become much closer</a:t>
            </a:r>
          </a:p>
          <a:p>
            <a:endParaRPr lang="en-US" dirty="0"/>
          </a:p>
        </p:txBody>
      </p:sp>
    </p:spTree>
    <p:extLst>
      <p:ext uri="{BB962C8B-B14F-4D97-AF65-F5344CB8AC3E}">
        <p14:creationId xmlns:p14="http://schemas.microsoft.com/office/powerpoint/2010/main" val="383274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and Resources</a:t>
            </a:r>
            <a:endParaRPr lang="en-US" dirty="0"/>
          </a:p>
        </p:txBody>
      </p:sp>
      <p:sp>
        <p:nvSpPr>
          <p:cNvPr id="3" name="Content Placeholder 2"/>
          <p:cNvSpPr>
            <a:spLocks noGrp="1"/>
          </p:cNvSpPr>
          <p:nvPr>
            <p:ph idx="1"/>
          </p:nvPr>
        </p:nvSpPr>
        <p:spPr/>
        <p:txBody>
          <a:bodyPr/>
          <a:lstStyle/>
          <a:p>
            <a:r>
              <a:rPr lang="en-US" dirty="0"/>
              <a:t>Social conflict is a struggle over values or claims to status, power, and scarce resources</a:t>
            </a:r>
          </a:p>
          <a:p>
            <a:r>
              <a:rPr lang="en-US" dirty="0"/>
              <a:t>The aims of the conflict groups are not only to gain the desired values, but also to neutralize, injure, or eliminate rivals.  </a:t>
            </a:r>
          </a:p>
          <a:p>
            <a:r>
              <a:rPr lang="en-US" dirty="0"/>
              <a:t>Social conflict encompasses a broad range of social phenomena: class, racial, religious, and communal conflicts; riots, rebellions, revolutions; strikes and civil disorders; marches, demonstrations, protest gatherings.</a:t>
            </a:r>
          </a:p>
          <a:p>
            <a:endParaRPr lang="en-US" dirty="0"/>
          </a:p>
        </p:txBody>
      </p:sp>
    </p:spTree>
    <p:extLst>
      <p:ext uri="{BB962C8B-B14F-4D97-AF65-F5344CB8AC3E}">
        <p14:creationId xmlns:p14="http://schemas.microsoft.com/office/powerpoint/2010/main" val="245268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Theorist: </a:t>
            </a:r>
            <a:endParaRPr lang="en-US" dirty="0"/>
          </a:p>
        </p:txBody>
      </p:sp>
      <p:sp>
        <p:nvSpPr>
          <p:cNvPr id="3" name="Content Placeholder 2"/>
          <p:cNvSpPr>
            <a:spLocks noGrp="1"/>
          </p:cNvSpPr>
          <p:nvPr>
            <p:ph idx="1"/>
          </p:nvPr>
        </p:nvSpPr>
        <p:spPr/>
        <p:txBody>
          <a:bodyPr>
            <a:normAutofit/>
          </a:bodyPr>
          <a:lstStyle/>
          <a:p>
            <a:pPr>
              <a:buNone/>
            </a:pPr>
            <a:r>
              <a:rPr lang="en-CA" altLang="en-US" sz="2400" b="1" dirty="0"/>
              <a:t>Karl Marx </a:t>
            </a:r>
          </a:p>
          <a:p>
            <a:pPr>
              <a:buNone/>
            </a:pPr>
            <a:r>
              <a:rPr lang="en-CA" altLang="en-US" sz="2400" dirty="0"/>
              <a:t>Focussed on economic conditions under capitalism.</a:t>
            </a:r>
          </a:p>
          <a:p>
            <a:r>
              <a:rPr lang="en-CA" altLang="en-US" sz="2400" dirty="0"/>
              <a:t>Society is product of economic production.</a:t>
            </a:r>
          </a:p>
          <a:p>
            <a:pPr lvl="1"/>
            <a:r>
              <a:rPr lang="en-CA" altLang="en-US" sz="2000" dirty="0"/>
              <a:t>Productive forces: technology, energy, resources.</a:t>
            </a:r>
          </a:p>
          <a:p>
            <a:pPr lvl="1"/>
            <a:r>
              <a:rPr lang="en-CA" altLang="en-US" sz="2000" dirty="0"/>
              <a:t>Productive relations: owner-worker; worker-worker.</a:t>
            </a:r>
          </a:p>
          <a:p>
            <a:r>
              <a:rPr lang="en-CA" altLang="en-US" sz="2400" dirty="0"/>
              <a:t>Class is a power relationship.</a:t>
            </a:r>
          </a:p>
          <a:p>
            <a:endParaRPr lang="en-US" sz="1600" dirty="0"/>
          </a:p>
        </p:txBody>
      </p:sp>
    </p:spTree>
    <p:extLst>
      <p:ext uri="{BB962C8B-B14F-4D97-AF65-F5344CB8AC3E}">
        <p14:creationId xmlns:p14="http://schemas.microsoft.com/office/powerpoint/2010/main" val="3579625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and Power</a:t>
            </a:r>
            <a:endParaRPr lang="en-US" dirty="0"/>
          </a:p>
        </p:txBody>
      </p:sp>
      <p:sp>
        <p:nvSpPr>
          <p:cNvPr id="3" name="Content Placeholder 2"/>
          <p:cNvSpPr>
            <a:spLocks noGrp="1"/>
          </p:cNvSpPr>
          <p:nvPr>
            <p:ph idx="1"/>
          </p:nvPr>
        </p:nvSpPr>
        <p:spPr/>
        <p:txBody>
          <a:bodyPr/>
          <a:lstStyle/>
          <a:p>
            <a:r>
              <a:rPr lang="en-US" altLang="zh-CN" sz="2800" dirty="0"/>
              <a:t>Power relations</a:t>
            </a:r>
          </a:p>
          <a:p>
            <a:pPr lvl="1"/>
            <a:r>
              <a:rPr lang="en-US" altLang="zh-CN" sz="2400" dirty="0"/>
              <a:t>Conflict is rooted in the competition for power.</a:t>
            </a:r>
          </a:p>
          <a:p>
            <a:pPr lvl="1"/>
            <a:r>
              <a:rPr lang="en-US" altLang="zh-CN" sz="2400" dirty="0"/>
              <a:t>Power provides the means to influence public opinion for private gain.</a:t>
            </a:r>
          </a:p>
          <a:p>
            <a:pPr lvl="1"/>
            <a:r>
              <a:rPr lang="en-US" altLang="zh-CN" sz="2400" dirty="0"/>
              <a:t>Those in power use the law to criminalize those without power (e.g. minority groups).</a:t>
            </a:r>
            <a:endParaRPr lang="zh-CN" altLang="en-US" sz="2400" dirty="0"/>
          </a:p>
          <a:p>
            <a:endParaRPr lang="en-US" dirty="0"/>
          </a:p>
        </p:txBody>
      </p:sp>
    </p:spTree>
    <p:extLst>
      <p:ext uri="{BB962C8B-B14F-4D97-AF65-F5344CB8AC3E}">
        <p14:creationId xmlns:p14="http://schemas.microsoft.com/office/powerpoint/2010/main" val="5889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Work:</a:t>
            </a:r>
            <a:endParaRPr lang="en-US" dirty="0"/>
          </a:p>
        </p:txBody>
      </p:sp>
      <p:sp>
        <p:nvSpPr>
          <p:cNvPr id="3" name="Text Placeholder 2"/>
          <p:cNvSpPr>
            <a:spLocks noGrp="1"/>
          </p:cNvSpPr>
          <p:nvPr>
            <p:ph type="body" idx="1"/>
          </p:nvPr>
        </p:nvSpPr>
        <p:spPr/>
        <p:txBody>
          <a:bodyPr>
            <a:normAutofit/>
          </a:bodyPr>
          <a:lstStyle/>
          <a:p>
            <a:pPr algn="ctr"/>
            <a:r>
              <a:rPr lang="en-US" sz="1600" dirty="0" smtClean="0"/>
              <a:t>Health Resources in your life</a:t>
            </a:r>
            <a:endParaRPr lang="en-US" sz="1600" dirty="0"/>
          </a:p>
        </p:txBody>
      </p:sp>
    </p:spTree>
    <p:extLst>
      <p:ext uri="{BB962C8B-B14F-4D97-AF65-F5344CB8AC3E}">
        <p14:creationId xmlns:p14="http://schemas.microsoft.com/office/powerpoint/2010/main" val="5065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 Theory</a:t>
            </a:r>
            <a:endParaRPr lang="en-US" dirty="0"/>
          </a:p>
        </p:txBody>
      </p:sp>
      <p:sp>
        <p:nvSpPr>
          <p:cNvPr id="3" name="Content Placeholder 2"/>
          <p:cNvSpPr>
            <a:spLocks noGrp="1"/>
          </p:cNvSpPr>
          <p:nvPr>
            <p:ph idx="1"/>
          </p:nvPr>
        </p:nvSpPr>
        <p:spPr/>
        <p:txBody>
          <a:bodyPr>
            <a:normAutofit/>
          </a:bodyPr>
          <a:lstStyle/>
          <a:p>
            <a:r>
              <a:rPr lang="en-US" sz="1600" dirty="0"/>
              <a:t>Labeling theory was popular in the 1960s and early 1970s.</a:t>
            </a:r>
          </a:p>
          <a:p>
            <a:r>
              <a:rPr lang="en-US" sz="1600" dirty="0"/>
              <a:t>In 1966, labeling theory was first applied to the term "mentally ill" when Thomas </a:t>
            </a:r>
            <a:r>
              <a:rPr lang="en-US" sz="1600" dirty="0" err="1"/>
              <a:t>Scheff</a:t>
            </a:r>
            <a:r>
              <a:rPr lang="en-US" sz="1600" dirty="0"/>
              <a:t> published  </a:t>
            </a:r>
            <a:r>
              <a:rPr lang="en-US" sz="1600" i="1" dirty="0"/>
              <a:t>Being Mentally Ill</a:t>
            </a:r>
            <a:r>
              <a:rPr lang="en-US" sz="1600" dirty="0"/>
              <a:t>.</a:t>
            </a:r>
          </a:p>
          <a:p>
            <a:r>
              <a:rPr lang="en-US" sz="1600" dirty="0"/>
              <a:t> </a:t>
            </a:r>
            <a:r>
              <a:rPr lang="en-US" sz="1600" dirty="0" err="1"/>
              <a:t>Scheff</a:t>
            </a:r>
            <a:r>
              <a:rPr lang="en-US" sz="1600" dirty="0"/>
              <a:t> challenged common perceptions of mental illness by claiming that mental illness is evident as a result of societal influence. </a:t>
            </a:r>
          </a:p>
          <a:p>
            <a:r>
              <a:rPr lang="en-US" sz="1600" dirty="0"/>
              <a:t>He argued that society views certain actions as deviant and, in order to come to terms with and understand these actions, often places the label of mental illness on those who exhibit them.</a:t>
            </a:r>
          </a:p>
          <a:p>
            <a:endParaRPr lang="en-US" sz="1600" dirty="0"/>
          </a:p>
        </p:txBody>
      </p:sp>
    </p:spTree>
    <p:extLst>
      <p:ext uri="{BB962C8B-B14F-4D97-AF65-F5344CB8AC3E}">
        <p14:creationId xmlns:p14="http://schemas.microsoft.com/office/powerpoint/2010/main" val="3188592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Labelling Theory</a:t>
            </a:r>
            <a:endParaRPr lang="en-US" dirty="0"/>
          </a:p>
        </p:txBody>
      </p:sp>
      <p:sp>
        <p:nvSpPr>
          <p:cNvPr id="3" name="Content Placeholder 2"/>
          <p:cNvSpPr>
            <a:spLocks noGrp="1"/>
          </p:cNvSpPr>
          <p:nvPr>
            <p:ph idx="1"/>
          </p:nvPr>
        </p:nvSpPr>
        <p:spPr/>
        <p:txBody>
          <a:bodyPr>
            <a:normAutofit fontScale="92500" lnSpcReduction="20000"/>
          </a:bodyPr>
          <a:lstStyle/>
          <a:p>
            <a:pPr>
              <a:spcBef>
                <a:spcPct val="50000"/>
              </a:spcBef>
              <a:buFont typeface="Arial" pitchFamily="34" charset="0"/>
              <a:buChar char="•"/>
            </a:pPr>
            <a:r>
              <a:rPr lang="en-US" sz="2400" dirty="0">
                <a:cs typeface="Times New Roman" pitchFamily="18" charset="0"/>
              </a:rPr>
              <a:t>The labeling theory asks why the person was designated deviant.</a:t>
            </a:r>
          </a:p>
          <a:p>
            <a:pPr>
              <a:spcBef>
                <a:spcPct val="50000"/>
              </a:spcBef>
              <a:buFont typeface="Arial" pitchFamily="34" charset="0"/>
              <a:buChar char="•"/>
            </a:pPr>
            <a:r>
              <a:rPr lang="en-US" sz="2400" dirty="0">
                <a:cs typeface="Times New Roman" pitchFamily="18" charset="0"/>
              </a:rPr>
              <a:t>Labeling is the process by which deviants are defined by the rest of society. </a:t>
            </a:r>
          </a:p>
          <a:p>
            <a:pPr>
              <a:spcBef>
                <a:spcPct val="50000"/>
              </a:spcBef>
              <a:buFont typeface="Arial" pitchFamily="34" charset="0"/>
              <a:buChar char="•"/>
            </a:pPr>
            <a:r>
              <a:rPr lang="en-US" sz="2400" dirty="0">
                <a:cs typeface="Times New Roman" pitchFamily="18" charset="0"/>
              </a:rPr>
              <a:t>Labeling theorist concerned with</a:t>
            </a:r>
          </a:p>
          <a:p>
            <a:pPr lvl="1">
              <a:spcBef>
                <a:spcPct val="50000"/>
              </a:spcBef>
              <a:buFont typeface="Arial" pitchFamily="34" charset="0"/>
              <a:buChar char="•"/>
            </a:pPr>
            <a:r>
              <a:rPr lang="en-US" sz="2400" dirty="0">
                <a:cs typeface="Times New Roman" pitchFamily="18" charset="0"/>
              </a:rPr>
              <a:t> the way society itself causes deviance.</a:t>
            </a:r>
          </a:p>
          <a:p>
            <a:pPr lvl="1">
              <a:spcBef>
                <a:spcPct val="50000"/>
              </a:spcBef>
              <a:buFont typeface="Arial" pitchFamily="34" charset="0"/>
              <a:buChar char="•"/>
            </a:pPr>
            <a:r>
              <a:rPr lang="en-US" sz="2400" dirty="0">
                <a:cs typeface="Times New Roman" pitchFamily="18" charset="0"/>
              </a:rPr>
              <a:t> how and why society labels certain behaviors deviant.</a:t>
            </a:r>
          </a:p>
          <a:p>
            <a:pPr>
              <a:spcBef>
                <a:spcPct val="50000"/>
              </a:spcBef>
              <a:buFont typeface="Arial" pitchFamily="34" charset="0"/>
              <a:buChar char="•"/>
            </a:pPr>
            <a:r>
              <a:rPr lang="en-US" sz="2400" dirty="0">
                <a:cs typeface="Times New Roman" pitchFamily="18" charset="0"/>
              </a:rPr>
              <a:t>It is the response to certain behavior, rather than the behavior itself, that is important. </a:t>
            </a:r>
          </a:p>
          <a:p>
            <a:endParaRPr lang="en-US" dirty="0"/>
          </a:p>
        </p:txBody>
      </p:sp>
    </p:spTree>
    <p:extLst>
      <p:ext uri="{BB962C8B-B14F-4D97-AF65-F5344CB8AC3E}">
        <p14:creationId xmlns:p14="http://schemas.microsoft.com/office/powerpoint/2010/main" val="2328760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119</TotalTime>
  <Words>1011</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宋体</vt:lpstr>
      <vt:lpstr>Arial</vt:lpstr>
      <vt:lpstr>Arial Black</vt:lpstr>
      <vt:lpstr>Calibri</vt:lpstr>
      <vt:lpstr>Century Gothic</vt:lpstr>
      <vt:lpstr>Times New Roman</vt:lpstr>
      <vt:lpstr>Wingdings</vt:lpstr>
      <vt:lpstr>Wingdings 3</vt:lpstr>
      <vt:lpstr>Ion Boardroom</vt:lpstr>
      <vt:lpstr>Critical Perspectives for Understanding Health</vt:lpstr>
      <vt:lpstr>Conflict Theory</vt:lpstr>
      <vt:lpstr>Conflicts Work to Unify</vt:lpstr>
      <vt:lpstr>Conflict and Resources</vt:lpstr>
      <vt:lpstr>Conflict Theorist: </vt:lpstr>
      <vt:lpstr>Conflict and Power</vt:lpstr>
      <vt:lpstr>Group Work:</vt:lpstr>
      <vt:lpstr>Labelling Theory</vt:lpstr>
      <vt:lpstr>Labelling Theory</vt:lpstr>
      <vt:lpstr>On Making up People….  </vt:lpstr>
      <vt:lpstr>What Causes Deviance (Difference)</vt:lpstr>
      <vt:lpstr>Labelling Effects (Stigma)</vt:lpstr>
      <vt:lpstr>Labelling Social Class</vt:lpstr>
      <vt:lpstr>Social Epidemiology</vt:lpstr>
      <vt:lpstr>What Social Epidemiologists Worry About:</vt:lpstr>
      <vt:lpstr>Social Epidemiology Model:</vt:lpstr>
      <vt:lpstr>Reflection Questions:</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Lee Almond</dc:creator>
  <cp:lastModifiedBy>Amanda Lee Almond</cp:lastModifiedBy>
  <cp:revision>5</cp:revision>
  <cp:lastPrinted>2017-02-21T19:57:38Z</cp:lastPrinted>
  <dcterms:created xsi:type="dcterms:W3CDTF">2017-02-21T19:03:05Z</dcterms:created>
  <dcterms:modified xsi:type="dcterms:W3CDTF">2017-02-21T21:02:35Z</dcterms:modified>
</cp:coreProperties>
</file>