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5" r:id="rId11"/>
    <p:sldId id="268" r:id="rId12"/>
    <p:sldId id="269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/>
    <p:restoredTop sz="94694"/>
  </p:normalViewPr>
  <p:slideViewPr>
    <p:cSldViewPr snapToGrid="0">
      <p:cViewPr varScale="1">
        <p:scale>
          <a:sx n="120" d="100"/>
          <a:sy n="120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01T02:18:12.38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499.13086"/>
      <inkml:brushProperty name="anchorY" value="-3184.65674"/>
      <inkml:brushProperty name="scaleFactor" value="0.5"/>
    </inkml:brush>
  </inkml:definitions>
  <inkml:trace contextRef="#ctx0" brushRef="#br0">0 0,'0'0,"0"0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871B-9B7F-104E-9579-459AC276D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FA18F-E5DE-464B-80C6-3F54BDBCF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61C7-FA66-9C40-9934-E6568B77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7D1C-2FC0-C140-B4A0-26DB481F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FB560-9E85-9B46-B15D-8441FF22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8DB7-2EB5-CB41-9024-7040BB4D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696BC-27D8-B645-B361-77FBD6F48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16C12-CEC2-324F-8431-A0B545AC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21184-25DD-FE45-A71B-E5D077C5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7CD6-7A82-2F48-878E-46C7B91C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7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472B3-4994-DE4C-B64E-470B1C7EF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9FF74-8936-384F-A311-A4C3233DB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230A-2DC3-2446-931F-0CED231A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0E08-B24C-8E45-87D6-1E7D5619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5C18-471E-184A-AFCC-558A0B2B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FE63-0850-F24E-8B21-592A2727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D6B5-3F77-4448-B9F9-F4407D1F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C0A1-3310-2A41-A9DE-E68315CE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191D3-E119-C14C-9778-11C0AA83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28C0E-C65C-1F4C-BB22-D51F3E69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1321-B169-614D-B41A-5D91223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25888-65F1-FE47-AF2C-B3094525A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68439-A164-3D4C-89CA-DC7FBDD4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C890-9B7E-4842-892D-F27689BC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D8F9D-EBA4-E745-A782-D7A9340C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E778-792F-AE47-B804-0DDF4DF4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1279-EE8B-AC4F-B0B2-2D782C966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0FD5A-B51B-434A-888E-09D766988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3B8B1-588B-BC48-945A-536D3F2C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E8E3E-DDF9-0144-AC7C-1ECA7FF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B4DF9-74C8-AB42-8B53-EF8072C6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7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519F-6D3C-354B-9350-D3A7713F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D606E-B9A2-9A42-8377-D068EDC0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1C7C9-3B80-914E-9C9E-1D528C179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25A68-8B0E-F24B-B3B7-ED62F77A0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14372-E637-FD40-B141-A534D3155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50ECB-38C2-E043-9E79-FC735949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B6954-82F4-494B-BB6B-9CB0A8F0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1B05BA-0E74-5341-8610-A9C43811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77BC-54D6-8A42-A880-62D23C9E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4ABF3-4CB7-3941-9523-92D8F9B7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20CA4-5A16-2F48-B133-FCA93C23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38224-7162-0548-AE6C-A82E21E9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69144-2A0D-6749-BF85-38F1D4F0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7AF59-2F5D-A847-B9DE-FCF6C2A8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C946-C5AB-C445-A18C-81348941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954C-C1D9-F244-8D90-2D5E3C3C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DA93-008E-524A-97D2-CC6D961A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45FF5-CE2D-8343-AFB7-51306F765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AD9D8-B794-1440-8152-2877EBC2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0DACA-5313-3942-BBC5-5BF43FFD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1C671-3D05-4847-B926-451AA3A4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9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8084-686F-C441-8DC1-F52068FD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11E36-B10F-3840-9D40-1A05C4CF3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3E95D-38A2-C440-BB5B-62916656F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A8EE9-F8EF-A74E-B4E1-FA8083F0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68C40-D89E-664F-BE49-C692B0D5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8BCC-C3A4-F54B-A628-999E5F14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013CE-2A9A-8745-BE08-6AD80D88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A9516-1407-2E4A-AE16-F8DF7B5C6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E4F11-1E3E-494C-810A-F0F2882B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0107-6A93-A745-BFF1-4EC5AA85F1C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E160-2B0B-454F-B103-81E9EC39C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CF00-803D-2F41-8ED7-28255E9BA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825E-14F0-0842-9589-ACEA27E7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odontologyonweb.org/fulltext.asp" TargetMode="External"/><Relationship Id="rId2" Type="http://schemas.openxmlformats.org/officeDocument/2006/relationships/hyperlink" Target="http://directionsindentistry.net/dental-gallery-for-dentists/dens-in-dente-lateral-incisor-tooth/?fbclid=IwAR0d-LYN5DqmAhnwfJY3XrS3lvlGYP_XezZ9nmwpFC0NfL4c1fRKzNzemx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omr.org/fulltext.asp" TargetMode="External"/><Relationship Id="rId5" Type="http://schemas.openxmlformats.org/officeDocument/2006/relationships/hyperlink" Target="https://www.researchgate.net/?fbclid=IwAR3ne6LTVjIPHYsUnv0Jm4z0AlJkYkrfqQbl_rF4a_Qlr1tpJDWqhINzI4U" TargetMode="External"/><Relationship Id="rId4" Type="http://schemas.openxmlformats.org/officeDocument/2006/relationships/hyperlink" Target="https://www.researchgate.net/figure/The-abnormal-shape-of-the-mandibular-teeth-presenting-dens-in-dente-can-be-seen-in-this_fig2_23959999?fbclid=IwAR3eA9niwZCciSWqsF69ntbOYy9L8ZcSC8V6yNYcQaqMTdMvhI5sTtSz76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E682-7423-2147-8D9A-718BF2F3E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Dilaceration and Dens in Dente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1BAEC-390C-8E47-8C41-B0939AE65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Prianka Roy</a:t>
            </a:r>
          </a:p>
          <a:p>
            <a:r>
              <a:rPr lang="en-US" b="1" dirty="0"/>
              <a:t>DEN 1218</a:t>
            </a:r>
          </a:p>
        </p:txBody>
      </p:sp>
    </p:spTree>
    <p:extLst>
      <p:ext uri="{BB962C8B-B14F-4D97-AF65-F5344CB8AC3E}">
        <p14:creationId xmlns:p14="http://schemas.microsoft.com/office/powerpoint/2010/main" val="128336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13B8-1B26-AA41-9CE8-57A6C6E3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501640" y="3429000"/>
            <a:ext cx="5273040" cy="2745740"/>
          </a:xfrm>
        </p:spPr>
        <p:txBody>
          <a:bodyPr>
            <a:normAutofit/>
          </a:bodyPr>
          <a:lstStyle/>
          <a:p>
            <a:r>
              <a:rPr lang="en-US" dirty="0"/>
              <a:t>This is a extracted picture showing Dens in Dente.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8D109A-DFF9-374E-A432-4C7C4ECDC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3251994"/>
            <a:ext cx="3810000" cy="285750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15B48CC-5C88-4737-9BB2-2B618527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0" y="321786"/>
            <a:ext cx="2688590" cy="2385366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11AFC79-7D05-4071-83E1-1B65ADE4D88A}"/>
              </a:ext>
            </a:extLst>
          </p:cNvPr>
          <p:cNvCxnSpPr/>
          <p:nvPr/>
        </p:nvCxnSpPr>
        <p:spPr>
          <a:xfrm rot="16200000">
            <a:off x="5340600" y="1529280"/>
            <a:ext cx="1260000" cy="1980000"/>
          </a:xfrm>
          <a:prstGeom prst="curvedConnector2">
            <a:avLst/>
          </a:prstGeom>
          <a:solidFill>
            <a:srgbClr val="AE198D">
              <a:alpha val="75000"/>
            </a:srgbClr>
          </a:solidFill>
          <a:ln w="36000">
            <a:solidFill>
              <a:srgbClr val="AE198D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287FFB0-49E1-46AE-80F5-43323ACD44EC}"/>
                  </a:ext>
                </a:extLst>
              </p14:cNvPr>
              <p14:cNvContentPartPr/>
              <p14:nvPr/>
            </p14:nvContentPartPr>
            <p14:xfrm>
              <a:off x="11216400" y="574500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287FFB0-49E1-46AE-80F5-43323ACD44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98400" y="572700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19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DBBB-4BB0-8642-B98D-D48D05D7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077200" y="2926080"/>
            <a:ext cx="3048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This picture is for follow up of Dens invaginatus with retrograde endodontic treatment 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0E2B31-0447-5644-B263-6060FC4AD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13" y="609600"/>
            <a:ext cx="7328275" cy="56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E913-32D1-144C-A1E9-1B720E20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83354"/>
            <a:ext cx="11003280" cy="1091449"/>
          </a:xfrm>
        </p:spPr>
        <p:txBody>
          <a:bodyPr>
            <a:normAutofit fontScale="90000"/>
          </a:bodyPr>
          <a:lstStyle/>
          <a:p>
            <a:r>
              <a:rPr lang="en-US" dirty="0"/>
              <a:t>Dens in Dente: A minimally invasive non surgical approach 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DE6AD2-88F1-D641-BF63-1B84EBD6B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183197"/>
            <a:ext cx="1071372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940D-5E57-D643-9AD0-DB6B067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284720" y="1668304"/>
            <a:ext cx="4297680" cy="3521392"/>
          </a:xfrm>
        </p:spPr>
        <p:txBody>
          <a:bodyPr/>
          <a:lstStyle/>
          <a:p>
            <a:r>
              <a:rPr lang="en-US" dirty="0"/>
              <a:t>Five root canal in peg lateral incisor with Dens invaginatus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79F606-F5DF-464B-8BC4-F09A717E2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38" y="1027906"/>
            <a:ext cx="641195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DD1C-A375-4E00-96D1-9F1F748F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7D9C8-BA47-4C99-8255-0529FA2AA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hlinkClick r:id="rId2"/>
              </a:rPr>
              <a:t>http://directionsindentistry.net/dental-gallery-for-dentists/dens-in-dente-lateral-incisor-tooth/?fbclid=IwAR0d-LYN5DqmAhnwfJY3XrS3lvlGYP_XezZ9nmwpFC0NfL4c1fRKzNzemxM</a:t>
            </a:r>
            <a:r>
              <a:rPr lang="en-CA" dirty="0"/>
              <a:t>.</a:t>
            </a:r>
          </a:p>
          <a:p>
            <a:r>
              <a:rPr lang="en-CA" dirty="0">
                <a:hlinkClick r:id="rId3"/>
              </a:rPr>
              <a:t>http://www.endodontologyonweb.org/fulltext.asp</a:t>
            </a:r>
            <a:r>
              <a:rPr lang="en-CA" dirty="0"/>
              <a:t>.</a:t>
            </a:r>
          </a:p>
          <a:p>
            <a:r>
              <a:rPr lang="en-CA" dirty="0">
                <a:hlinkClick r:id="rId4"/>
              </a:rPr>
              <a:t>https://www.researchgate.net/figure/The-abnormal-shape-of-the-mandibular-teeth-presenting-dens-in-dente-can-be-seen-in-this_fig2_23959999?fbclid=IwAR3eA9niwZCciSWqsF69ntbOYy9L8ZcSC8V6yNYcQaqMTdMvhI5sTtSz76k</a:t>
            </a:r>
            <a:r>
              <a:rPr lang="en-CA" dirty="0"/>
              <a:t>.</a:t>
            </a:r>
          </a:p>
          <a:p>
            <a:r>
              <a:rPr lang="en-CA" dirty="0">
                <a:hlinkClick r:id="rId5"/>
              </a:rPr>
              <a:t>https://www.researchgate.net/?fbclid=IwAR3ne6LTVjIPHYsUnv0Jm4z0AlJkYkrfqQbl_rF4a_Qlr1tpJDWqhINzI4U</a:t>
            </a:r>
            <a:endParaRPr lang="en-CA" dirty="0"/>
          </a:p>
          <a:p>
            <a:r>
              <a:rPr lang="en-CA" dirty="0">
                <a:hlinkClick r:id="rId6"/>
              </a:rPr>
              <a:t>http://www.joomr.org/fulltext.asp</a:t>
            </a:r>
            <a:r>
              <a:rPr lang="en-CA" dirty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354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D2B6-0A42-2F41-ABE8-26742824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52600"/>
            <a:ext cx="5791200" cy="25603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Dilaceration</a:t>
            </a:r>
            <a:r>
              <a:rPr lang="en-US" dirty="0"/>
              <a:t> is a developmental disturbance in shape of teeth. Trauma, altered tooth germ position and delayed tooth eruption have been hypothesized as possible causes of tooth root Dilaceration.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52F237-963C-C749-AB9E-007503C89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" y="1012666"/>
            <a:ext cx="5730487" cy="40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2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9E08-0FAE-6F42-8156-7439593E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6560" cy="1538923"/>
          </a:xfrm>
        </p:spPr>
        <p:txBody>
          <a:bodyPr>
            <a:normAutofit fontScale="90000"/>
          </a:bodyPr>
          <a:lstStyle/>
          <a:p>
            <a:r>
              <a:rPr lang="en-US" dirty="0"/>
              <a:t>Panoramic radiograph showing a Dilacerated mandibular second premolar with advanced bone loss on mesial aspect.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4D3A2F-6416-8342-B265-B1EEBC464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2148463"/>
            <a:ext cx="10363200" cy="43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2011-C794-6D4B-948F-3C5FDDE1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0800" cy="1402715"/>
          </a:xfrm>
        </p:spPr>
        <p:txBody>
          <a:bodyPr>
            <a:normAutofit fontScale="90000"/>
          </a:bodyPr>
          <a:lstStyle/>
          <a:p>
            <a:r>
              <a:rPr lang="en-US" dirty="0"/>
              <a:t>On this radiograph, diagram A is maxillary lateral incisor and  diagram B  is mandibular 3</a:t>
            </a:r>
            <a:r>
              <a:rPr lang="en-US" baseline="30000" dirty="0"/>
              <a:t>rd</a:t>
            </a:r>
            <a:r>
              <a:rPr lang="en-US" dirty="0"/>
              <a:t> molar . Both has dilacerated roots 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A02BEB-C7A9-AA4D-A07C-C041AEF1D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440" y="1891236"/>
            <a:ext cx="9359219" cy="473696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8F9D8110-8CBD-4373-808F-4191E3927CFE}"/>
              </a:ext>
            </a:extLst>
          </p:cNvPr>
          <p:cNvSpPr/>
          <p:nvPr/>
        </p:nvSpPr>
        <p:spPr>
          <a:xfrm>
            <a:off x="2606040" y="3016251"/>
            <a:ext cx="978408" cy="4127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5BF712E-EA7C-4605-903B-66AD166A931A}"/>
              </a:ext>
            </a:extLst>
          </p:cNvPr>
          <p:cNvSpPr/>
          <p:nvPr/>
        </p:nvSpPr>
        <p:spPr>
          <a:xfrm>
            <a:off x="9232392" y="3016251"/>
            <a:ext cx="978408" cy="869949"/>
          </a:xfrm>
          <a:prstGeom prst="flowChartConnector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49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9D6C-7C2E-A944-8246-6E472C9D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955"/>
          </a:xfrm>
        </p:spPr>
        <p:txBody>
          <a:bodyPr>
            <a:normAutofit fontScale="90000"/>
          </a:bodyPr>
          <a:lstStyle/>
          <a:p>
            <a:r>
              <a:rPr lang="en-US" dirty="0"/>
              <a:t>On this picture there are some extracted Dilacerated teeth.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971940-1FB6-2343-AB22-B332FBA10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9864"/>
            <a:ext cx="12192000" cy="53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6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0FFD-7265-5441-9489-1250DE68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Periapical radiographs of the Dilaceration tips in its position in the arch Endodontics treatment.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D4B201-7150-CE49-B93F-ACC8BCA3F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52" y="2008505"/>
            <a:ext cx="3232096" cy="4351338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2E9909A-391D-410C-9EFC-6D770B7A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0" y="2072312"/>
            <a:ext cx="8122920" cy="46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0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F366-CD35-4344-B091-E6A0B1EE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885" y="1070043"/>
            <a:ext cx="7943128" cy="4635229"/>
          </a:xfrm>
        </p:spPr>
        <p:txBody>
          <a:bodyPr>
            <a:normAutofit/>
          </a:bodyPr>
          <a:lstStyle/>
          <a:p>
            <a:r>
              <a:rPr lang="en-US" dirty="0"/>
              <a:t>Dens in Dente also known as Dens invaginatus, is a rare dental anomaly. This anomaly occurs when the enamel folds into the dentin during tooth development.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D184E0-D006-1C4F-BAF8-2D7549A42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87" y="1152727"/>
            <a:ext cx="3533256" cy="45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A209-FA72-2140-8602-2801F999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440" y="792480"/>
            <a:ext cx="4785360" cy="4632960"/>
          </a:xfrm>
        </p:spPr>
        <p:txBody>
          <a:bodyPr/>
          <a:lstStyle/>
          <a:p>
            <a:r>
              <a:rPr lang="en-US" dirty="0"/>
              <a:t>The picture is maxillary lateral incisor showing Dens in Dente 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205AE3-B037-6144-9A4C-ED56FFC44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" y="1706880"/>
            <a:ext cx="5882639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5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331E-B345-6A4C-B1CD-A49C44B1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968240"/>
            <a:ext cx="10622280" cy="1714500"/>
          </a:xfrm>
        </p:spPr>
        <p:txBody>
          <a:bodyPr/>
          <a:lstStyle/>
          <a:p>
            <a:r>
              <a:rPr lang="en-US" dirty="0"/>
              <a:t>Bilateral radicular Dens in Dente in mandibular premolars.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BF3C0A-0DCE-8246-8D80-4CA26D920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840" y="426720"/>
            <a:ext cx="890016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272</Words>
  <Application>Microsoft Macintosh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Dilaceration and Dens in Dente </vt:lpstr>
      <vt:lpstr>Dilaceration is a developmental disturbance in shape of teeth. Trauma, altered tooth germ position and delayed tooth eruption have been hypothesized as possible causes of tooth root Dilaceration.</vt:lpstr>
      <vt:lpstr>Panoramic radiograph showing a Dilacerated mandibular second premolar with advanced bone loss on mesial aspect.</vt:lpstr>
      <vt:lpstr>On this radiograph, diagram A is maxillary lateral incisor and  diagram B  is mandibular 3rd molar . Both has dilacerated roots .</vt:lpstr>
      <vt:lpstr>On this picture there are some extracted Dilacerated teeth.</vt:lpstr>
      <vt:lpstr>Periapical radiographs of the Dilaceration tips in its position in the arch Endodontics treatment.</vt:lpstr>
      <vt:lpstr>Dens in Dente also known as Dens invaginatus, is a rare dental anomaly. This anomaly occurs when the enamel folds into the dentin during tooth development.</vt:lpstr>
      <vt:lpstr>The picture is maxillary lateral incisor showing Dens in Dente .</vt:lpstr>
      <vt:lpstr>Bilateral radicular Dens in Dente in mandibular premolars.</vt:lpstr>
      <vt:lpstr>This is a extracted picture showing Dens in Dente.</vt:lpstr>
      <vt:lpstr>This picture is for follow up of Dens invaginatus with retrograde endodontic treatment .</vt:lpstr>
      <vt:lpstr>Dens in Dente: A minimally invasive non surgical approach .</vt:lpstr>
      <vt:lpstr>Five root canal in peg lateral incisor with Dens invaginatus 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Dilaceration and Dens in Dente</dc:title>
  <dc:creator>Prianka.Roy@mail.citytech.cuny.edu</dc:creator>
  <cp:lastModifiedBy>mugdho roy</cp:lastModifiedBy>
  <cp:revision>10</cp:revision>
  <dcterms:created xsi:type="dcterms:W3CDTF">2019-03-31T03:29:11Z</dcterms:created>
  <dcterms:modified xsi:type="dcterms:W3CDTF">2020-05-07T16:31:18Z</dcterms:modified>
</cp:coreProperties>
</file>