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1089600" cy="38404800"/>
  <p:notesSz cx="6858000" cy="9144000"/>
  <p:defaultTextStyle>
    <a:defPPr>
      <a:defRPr lang="en-US"/>
    </a:defPPr>
    <a:lvl1pPr marL="0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1pPr>
    <a:lvl2pPr marL="1985128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2pPr>
    <a:lvl3pPr marL="3970255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3pPr>
    <a:lvl4pPr marL="5955383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4pPr>
    <a:lvl5pPr marL="7940511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5pPr>
    <a:lvl6pPr marL="9925638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6pPr>
    <a:lvl7pPr marL="11910766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7pPr>
    <a:lvl8pPr marL="13895894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8pPr>
    <a:lvl9pPr marL="15881022" algn="l" defTabSz="3970255" rtl="0" eaLnBrk="1" latinLnBrk="0" hangingPunct="1">
      <a:defRPr sz="78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519" autoAdjust="0"/>
  </p:normalViewPr>
  <p:slideViewPr>
    <p:cSldViewPr snapToGrid="0">
      <p:cViewPr varScale="1">
        <p:scale>
          <a:sx n="21" d="100"/>
          <a:sy n="21" d="100"/>
        </p:scale>
        <p:origin x="3384" y="90"/>
      </p:cViewPr>
      <p:guideLst>
        <p:guide orient="horz" pos="12096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1525" y="685800"/>
            <a:ext cx="2774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1pPr>
    <a:lvl2pPr marL="1985128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2pPr>
    <a:lvl3pPr marL="3970255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3pPr>
    <a:lvl4pPr marL="5955383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4pPr>
    <a:lvl5pPr marL="7940511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5pPr>
    <a:lvl6pPr marL="9925638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6pPr>
    <a:lvl7pPr marL="11910766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7pPr>
    <a:lvl8pPr marL="13895894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8pPr>
    <a:lvl9pPr marL="15881022" algn="l" defTabSz="3970255" rtl="0" eaLnBrk="1" latinLnBrk="0" hangingPunct="1">
      <a:defRPr sz="51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85555" y="275897"/>
            <a:ext cx="25918495" cy="2925367"/>
          </a:xfrm>
        </p:spPr>
        <p:txBody>
          <a:bodyPr/>
          <a:lstStyle>
            <a:lvl1pPr marL="0" indent="0">
              <a:buNone/>
              <a:defRPr sz="9491" baseline="0"/>
            </a:lvl1pPr>
          </a:lstStyle>
          <a:p>
            <a:pPr algn="ctr"/>
            <a:r>
              <a:rPr lang="en-US" sz="4392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This is a Scientific Poster Template created by </a:t>
            </a:r>
            <a:r>
              <a:rPr lang="en-US" sz="4392" dirty="0" err="1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Graphicsland</a:t>
            </a:r>
            <a:r>
              <a:rPr lang="en-US" sz="4392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 &amp; MakeSigns.com</a:t>
            </a:r>
            <a:br>
              <a:rPr lang="en-US" sz="4392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</a:br>
            <a:r>
              <a:rPr lang="en-US" sz="4392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Your poster title would go on these lines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585555" y="2979206"/>
            <a:ext cx="25918495" cy="2594770"/>
          </a:xfrm>
        </p:spPr>
        <p:txBody>
          <a:bodyPr/>
          <a:lstStyle>
            <a:lvl1pPr marL="0" indent="0">
              <a:buNone/>
              <a:defRPr sz="9491"/>
            </a:lvl1pPr>
          </a:lstStyle>
          <a:p>
            <a:pPr algn="ctr"/>
            <a:r>
              <a:rPr lang="en-US" sz="3542" dirty="0" smtClean="0"/>
              <a:t>Author names go here. You can add subscript numbers to assign a university. </a:t>
            </a:r>
            <a:br>
              <a:rPr lang="en-US" sz="3542" dirty="0" smtClean="0"/>
            </a:br>
            <a:r>
              <a:rPr lang="en-US" sz="3542" dirty="0" smtClean="0"/>
              <a:t>University names or departments go here. </a:t>
            </a:r>
            <a:endParaRPr lang="en-US" sz="3542" dirty="0"/>
          </a:p>
        </p:txBody>
      </p:sp>
    </p:spTree>
    <p:extLst>
      <p:ext uri="{BB962C8B-B14F-4D97-AF65-F5344CB8AC3E}">
        <p14:creationId xmlns:p14="http://schemas.microsoft.com/office/powerpoint/2010/main" val="4332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146016" y="4925065"/>
            <a:ext cx="25179340" cy="1048575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97213" y="4925065"/>
            <a:ext cx="75030645" cy="1048575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8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8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5" y="24678644"/>
            <a:ext cx="26426160" cy="7627620"/>
          </a:xfrm>
        </p:spPr>
        <p:txBody>
          <a:bodyPr anchor="t"/>
          <a:lstStyle>
            <a:lvl1pPr algn="l">
              <a:defRPr sz="1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5" y="16277599"/>
            <a:ext cx="26426160" cy="8401046"/>
          </a:xfrm>
        </p:spPr>
        <p:txBody>
          <a:bodyPr anchor="b"/>
          <a:lstStyle>
            <a:lvl1pPr marL="0" indent="0">
              <a:buNone/>
              <a:defRPr sz="6871">
                <a:solidFill>
                  <a:schemeClr val="tx1">
                    <a:tint val="75000"/>
                  </a:schemeClr>
                </a:solidFill>
              </a:defRPr>
            </a:lvl1pPr>
            <a:lvl2pPr marL="1554402" indent="0">
              <a:buNone/>
              <a:defRPr sz="6163">
                <a:solidFill>
                  <a:schemeClr val="tx1">
                    <a:tint val="75000"/>
                  </a:schemeClr>
                </a:solidFill>
              </a:defRPr>
            </a:lvl2pPr>
            <a:lvl3pPr marL="3108804" indent="0">
              <a:buNone/>
              <a:defRPr sz="5454">
                <a:solidFill>
                  <a:schemeClr val="tx1">
                    <a:tint val="75000"/>
                  </a:schemeClr>
                </a:solidFill>
              </a:defRPr>
            </a:lvl3pPr>
            <a:lvl4pPr marL="4663206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4pPr>
            <a:lvl5pPr marL="6217608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5pPr>
            <a:lvl6pPr marL="7772010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6pPr>
            <a:lvl7pPr marL="9326411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7pPr>
            <a:lvl8pPr marL="10880812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8pPr>
            <a:lvl9pPr marL="12435216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4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97211" y="28679145"/>
            <a:ext cx="50104990" cy="81103474"/>
          </a:xfrm>
        </p:spPr>
        <p:txBody>
          <a:bodyPr/>
          <a:lstStyle>
            <a:lvl1pPr>
              <a:defRPr sz="9491"/>
            </a:lvl1pPr>
            <a:lvl2pPr>
              <a:defRPr sz="8146"/>
            </a:lvl2pPr>
            <a:lvl3pPr>
              <a:defRPr sz="6871"/>
            </a:lvl3pPr>
            <a:lvl4pPr>
              <a:defRPr sz="6163"/>
            </a:lvl4pPr>
            <a:lvl5pPr>
              <a:defRPr sz="6163"/>
            </a:lvl5pPr>
            <a:lvl6pPr>
              <a:defRPr sz="6163"/>
            </a:lvl6pPr>
            <a:lvl7pPr>
              <a:defRPr sz="6163"/>
            </a:lvl7pPr>
            <a:lvl8pPr>
              <a:defRPr sz="6163"/>
            </a:lvl8pPr>
            <a:lvl9pPr>
              <a:defRPr sz="61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20363" y="28679145"/>
            <a:ext cx="50104995" cy="81103474"/>
          </a:xfrm>
        </p:spPr>
        <p:txBody>
          <a:bodyPr/>
          <a:lstStyle>
            <a:lvl1pPr>
              <a:defRPr sz="9491"/>
            </a:lvl1pPr>
            <a:lvl2pPr>
              <a:defRPr sz="8146"/>
            </a:lvl2pPr>
            <a:lvl3pPr>
              <a:defRPr sz="6871"/>
            </a:lvl3pPr>
            <a:lvl4pPr>
              <a:defRPr sz="6163"/>
            </a:lvl4pPr>
            <a:lvl5pPr>
              <a:defRPr sz="6163"/>
            </a:lvl5pPr>
            <a:lvl6pPr>
              <a:defRPr sz="6163"/>
            </a:lvl6pPr>
            <a:lvl7pPr>
              <a:defRPr sz="6163"/>
            </a:lvl7pPr>
            <a:lvl8pPr>
              <a:defRPr sz="6163"/>
            </a:lvl8pPr>
            <a:lvl9pPr>
              <a:defRPr sz="61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6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1537973"/>
            <a:ext cx="2798064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1" y="8596635"/>
            <a:ext cx="13736640" cy="3582667"/>
          </a:xfrm>
        </p:spPr>
        <p:txBody>
          <a:bodyPr anchor="b"/>
          <a:lstStyle>
            <a:lvl1pPr marL="0" indent="0">
              <a:buNone/>
              <a:defRPr sz="8146" b="1"/>
            </a:lvl1pPr>
            <a:lvl2pPr marL="1554402" indent="0">
              <a:buNone/>
              <a:defRPr sz="6871" b="1"/>
            </a:lvl2pPr>
            <a:lvl3pPr marL="3108804" indent="0">
              <a:buNone/>
              <a:defRPr sz="6163" b="1"/>
            </a:lvl3pPr>
            <a:lvl4pPr marL="4663206" indent="0">
              <a:buNone/>
              <a:defRPr sz="5454" b="1"/>
            </a:lvl4pPr>
            <a:lvl5pPr marL="6217608" indent="0">
              <a:buNone/>
              <a:defRPr sz="5454" b="1"/>
            </a:lvl5pPr>
            <a:lvl6pPr marL="7772010" indent="0">
              <a:buNone/>
              <a:defRPr sz="5454" b="1"/>
            </a:lvl6pPr>
            <a:lvl7pPr marL="9326411" indent="0">
              <a:buNone/>
              <a:defRPr sz="5454" b="1"/>
            </a:lvl7pPr>
            <a:lvl8pPr marL="10880812" indent="0">
              <a:buNone/>
              <a:defRPr sz="5454" b="1"/>
            </a:lvl8pPr>
            <a:lvl9pPr marL="12435216" indent="0">
              <a:buNone/>
              <a:defRPr sz="545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1" y="12179302"/>
            <a:ext cx="13736640" cy="22127213"/>
          </a:xfrm>
        </p:spPr>
        <p:txBody>
          <a:bodyPr/>
          <a:lstStyle>
            <a:lvl1pPr>
              <a:defRPr sz="8146"/>
            </a:lvl1pPr>
            <a:lvl2pPr>
              <a:defRPr sz="6871"/>
            </a:lvl2pPr>
            <a:lvl3pPr>
              <a:defRPr sz="6163"/>
            </a:lvl3pPr>
            <a:lvl4pPr>
              <a:defRPr sz="5454"/>
            </a:lvl4pPr>
            <a:lvl5pPr>
              <a:defRPr sz="5454"/>
            </a:lvl5pPr>
            <a:lvl6pPr>
              <a:defRPr sz="5454"/>
            </a:lvl6pPr>
            <a:lvl7pPr>
              <a:defRPr sz="5454"/>
            </a:lvl7pPr>
            <a:lvl8pPr>
              <a:defRPr sz="5454"/>
            </a:lvl8pPr>
            <a:lvl9pPr>
              <a:defRPr sz="54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9" y="8596635"/>
            <a:ext cx="13742035" cy="3582667"/>
          </a:xfrm>
        </p:spPr>
        <p:txBody>
          <a:bodyPr anchor="b"/>
          <a:lstStyle>
            <a:lvl1pPr marL="0" indent="0">
              <a:buNone/>
              <a:defRPr sz="8146" b="1"/>
            </a:lvl1pPr>
            <a:lvl2pPr marL="1554402" indent="0">
              <a:buNone/>
              <a:defRPr sz="6871" b="1"/>
            </a:lvl2pPr>
            <a:lvl3pPr marL="3108804" indent="0">
              <a:buNone/>
              <a:defRPr sz="6163" b="1"/>
            </a:lvl3pPr>
            <a:lvl4pPr marL="4663206" indent="0">
              <a:buNone/>
              <a:defRPr sz="5454" b="1"/>
            </a:lvl4pPr>
            <a:lvl5pPr marL="6217608" indent="0">
              <a:buNone/>
              <a:defRPr sz="5454" b="1"/>
            </a:lvl5pPr>
            <a:lvl6pPr marL="7772010" indent="0">
              <a:buNone/>
              <a:defRPr sz="5454" b="1"/>
            </a:lvl6pPr>
            <a:lvl7pPr marL="9326411" indent="0">
              <a:buNone/>
              <a:defRPr sz="5454" b="1"/>
            </a:lvl7pPr>
            <a:lvl8pPr marL="10880812" indent="0">
              <a:buNone/>
              <a:defRPr sz="5454" b="1"/>
            </a:lvl8pPr>
            <a:lvl9pPr marL="12435216" indent="0">
              <a:buNone/>
              <a:defRPr sz="545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9" y="12179302"/>
            <a:ext cx="13742035" cy="22127213"/>
          </a:xfrm>
        </p:spPr>
        <p:txBody>
          <a:bodyPr/>
          <a:lstStyle>
            <a:lvl1pPr>
              <a:defRPr sz="8146"/>
            </a:lvl1pPr>
            <a:lvl2pPr>
              <a:defRPr sz="6871"/>
            </a:lvl2pPr>
            <a:lvl3pPr>
              <a:defRPr sz="6163"/>
            </a:lvl3pPr>
            <a:lvl4pPr>
              <a:defRPr sz="5454"/>
            </a:lvl4pPr>
            <a:lvl5pPr>
              <a:defRPr sz="5454"/>
            </a:lvl5pPr>
            <a:lvl6pPr>
              <a:defRPr sz="5454"/>
            </a:lvl6pPr>
            <a:lvl7pPr>
              <a:defRPr sz="5454"/>
            </a:lvl7pPr>
            <a:lvl8pPr>
              <a:defRPr sz="5454"/>
            </a:lvl8pPr>
            <a:lvl9pPr>
              <a:defRPr sz="54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2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3" y="1529080"/>
            <a:ext cx="10228265" cy="6507480"/>
          </a:xfrm>
        </p:spPr>
        <p:txBody>
          <a:bodyPr anchor="b"/>
          <a:lstStyle>
            <a:lvl1pPr algn="l">
              <a:defRPr sz="68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0" y="1529083"/>
            <a:ext cx="17379950" cy="32777434"/>
          </a:xfrm>
        </p:spPr>
        <p:txBody>
          <a:bodyPr/>
          <a:lstStyle>
            <a:lvl1pPr>
              <a:defRPr sz="10908"/>
            </a:lvl1pPr>
            <a:lvl2pPr>
              <a:defRPr sz="9491"/>
            </a:lvl2pPr>
            <a:lvl3pPr>
              <a:defRPr sz="8146"/>
            </a:lvl3pPr>
            <a:lvl4pPr>
              <a:defRPr sz="6871"/>
            </a:lvl4pPr>
            <a:lvl5pPr>
              <a:defRPr sz="6871"/>
            </a:lvl5pPr>
            <a:lvl6pPr>
              <a:defRPr sz="6871"/>
            </a:lvl6pPr>
            <a:lvl7pPr>
              <a:defRPr sz="6871"/>
            </a:lvl7pPr>
            <a:lvl8pPr>
              <a:defRPr sz="6871"/>
            </a:lvl8pPr>
            <a:lvl9pPr>
              <a:defRPr sz="68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3" y="8036563"/>
            <a:ext cx="10228265" cy="26269954"/>
          </a:xfrm>
        </p:spPr>
        <p:txBody>
          <a:bodyPr/>
          <a:lstStyle>
            <a:lvl1pPr marL="0" indent="0">
              <a:buNone/>
              <a:defRPr sz="4746"/>
            </a:lvl1pPr>
            <a:lvl2pPr marL="1554402" indent="0">
              <a:buNone/>
              <a:defRPr sz="4038"/>
            </a:lvl2pPr>
            <a:lvl3pPr marL="3108804" indent="0">
              <a:buNone/>
              <a:defRPr sz="3400"/>
            </a:lvl3pPr>
            <a:lvl4pPr marL="4663206" indent="0">
              <a:buNone/>
              <a:defRPr sz="3046"/>
            </a:lvl4pPr>
            <a:lvl5pPr marL="6217608" indent="0">
              <a:buNone/>
              <a:defRPr sz="3046"/>
            </a:lvl5pPr>
            <a:lvl6pPr marL="7772010" indent="0">
              <a:buNone/>
              <a:defRPr sz="3046"/>
            </a:lvl6pPr>
            <a:lvl7pPr marL="9326411" indent="0">
              <a:buNone/>
              <a:defRPr sz="3046"/>
            </a:lvl7pPr>
            <a:lvl8pPr marL="10880812" indent="0">
              <a:buNone/>
              <a:defRPr sz="3046"/>
            </a:lvl8pPr>
            <a:lvl9pPr marL="12435216" indent="0">
              <a:buNone/>
              <a:defRPr sz="304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80" y="26883362"/>
            <a:ext cx="18653760" cy="3173734"/>
          </a:xfrm>
        </p:spPr>
        <p:txBody>
          <a:bodyPr anchor="b"/>
          <a:lstStyle>
            <a:lvl1pPr algn="l">
              <a:defRPr sz="68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80" y="3431540"/>
            <a:ext cx="18653760" cy="23042880"/>
          </a:xfrm>
        </p:spPr>
        <p:txBody>
          <a:bodyPr/>
          <a:lstStyle>
            <a:lvl1pPr marL="0" indent="0">
              <a:buNone/>
              <a:defRPr sz="10908"/>
            </a:lvl1pPr>
            <a:lvl2pPr marL="1554402" indent="0">
              <a:buNone/>
              <a:defRPr sz="9491"/>
            </a:lvl2pPr>
            <a:lvl3pPr marL="3108804" indent="0">
              <a:buNone/>
              <a:defRPr sz="8146"/>
            </a:lvl3pPr>
            <a:lvl4pPr marL="4663206" indent="0">
              <a:buNone/>
              <a:defRPr sz="6871"/>
            </a:lvl4pPr>
            <a:lvl5pPr marL="6217608" indent="0">
              <a:buNone/>
              <a:defRPr sz="6871"/>
            </a:lvl5pPr>
            <a:lvl6pPr marL="7772010" indent="0">
              <a:buNone/>
              <a:defRPr sz="6871"/>
            </a:lvl6pPr>
            <a:lvl7pPr marL="9326411" indent="0">
              <a:buNone/>
              <a:defRPr sz="6871"/>
            </a:lvl7pPr>
            <a:lvl8pPr marL="10880812" indent="0">
              <a:buNone/>
              <a:defRPr sz="6871"/>
            </a:lvl8pPr>
            <a:lvl9pPr marL="12435216" indent="0">
              <a:buNone/>
              <a:defRPr sz="68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80" y="30057096"/>
            <a:ext cx="18653760" cy="4507226"/>
          </a:xfrm>
        </p:spPr>
        <p:txBody>
          <a:bodyPr/>
          <a:lstStyle>
            <a:lvl1pPr marL="0" indent="0">
              <a:buNone/>
              <a:defRPr sz="4746"/>
            </a:lvl1pPr>
            <a:lvl2pPr marL="1554402" indent="0">
              <a:buNone/>
              <a:defRPr sz="4038"/>
            </a:lvl2pPr>
            <a:lvl3pPr marL="3108804" indent="0">
              <a:buNone/>
              <a:defRPr sz="3400"/>
            </a:lvl3pPr>
            <a:lvl4pPr marL="4663206" indent="0">
              <a:buNone/>
              <a:defRPr sz="3046"/>
            </a:lvl4pPr>
            <a:lvl5pPr marL="6217608" indent="0">
              <a:buNone/>
              <a:defRPr sz="3046"/>
            </a:lvl5pPr>
            <a:lvl6pPr marL="7772010" indent="0">
              <a:buNone/>
              <a:defRPr sz="3046"/>
            </a:lvl6pPr>
            <a:lvl7pPr marL="9326411" indent="0">
              <a:buNone/>
              <a:defRPr sz="3046"/>
            </a:lvl7pPr>
            <a:lvl8pPr marL="10880812" indent="0">
              <a:buNone/>
              <a:defRPr sz="3046"/>
            </a:lvl8pPr>
            <a:lvl9pPr marL="12435216" indent="0">
              <a:buNone/>
              <a:defRPr sz="304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1537973"/>
            <a:ext cx="27980640" cy="64008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8961123"/>
            <a:ext cx="27980640" cy="25345394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35595564"/>
            <a:ext cx="7254240" cy="20447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40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F76D-A730-4432-85DE-CA47D32BB25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35595564"/>
            <a:ext cx="9845040" cy="20447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40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35595564"/>
            <a:ext cx="7254240" cy="20447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40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08804" rtl="0" eaLnBrk="1" latinLnBrk="0" hangingPunct="1">
        <a:spcBef>
          <a:spcPct val="0"/>
        </a:spcBef>
        <a:buNone/>
        <a:defRPr sz="149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5801" indent="-1165801" algn="l" defTabSz="3108804" rtl="0" eaLnBrk="1" latinLnBrk="0" hangingPunct="1">
        <a:spcBef>
          <a:spcPct val="20000"/>
        </a:spcBef>
        <a:buFont typeface="Arial" pitchFamily="34" charset="0"/>
        <a:buChar char="•"/>
        <a:defRPr sz="10908" kern="1200">
          <a:solidFill>
            <a:schemeClr val="tx1"/>
          </a:solidFill>
          <a:latin typeface="+mn-lt"/>
          <a:ea typeface="+mn-ea"/>
          <a:cs typeface="+mn-cs"/>
        </a:defRPr>
      </a:lvl1pPr>
      <a:lvl2pPr marL="2525903" indent="-971502" algn="l" defTabSz="3108804" rtl="0" eaLnBrk="1" latinLnBrk="0" hangingPunct="1">
        <a:spcBef>
          <a:spcPct val="20000"/>
        </a:spcBef>
        <a:buFont typeface="Arial" pitchFamily="34" charset="0"/>
        <a:buChar char="–"/>
        <a:defRPr sz="9491" kern="1200">
          <a:solidFill>
            <a:schemeClr val="tx1"/>
          </a:solidFill>
          <a:latin typeface="+mn-lt"/>
          <a:ea typeface="+mn-ea"/>
          <a:cs typeface="+mn-cs"/>
        </a:defRPr>
      </a:lvl2pPr>
      <a:lvl3pPr marL="3886005" indent="-777201" algn="l" defTabSz="3108804" rtl="0" eaLnBrk="1" latinLnBrk="0" hangingPunct="1">
        <a:spcBef>
          <a:spcPct val="20000"/>
        </a:spcBef>
        <a:buFont typeface="Arial" pitchFamily="34" charset="0"/>
        <a:buChar char="•"/>
        <a:defRPr sz="8146" kern="1200">
          <a:solidFill>
            <a:schemeClr val="tx1"/>
          </a:solidFill>
          <a:latin typeface="+mn-lt"/>
          <a:ea typeface="+mn-ea"/>
          <a:cs typeface="+mn-cs"/>
        </a:defRPr>
      </a:lvl3pPr>
      <a:lvl4pPr marL="5440407" indent="-777201" algn="l" defTabSz="3108804" rtl="0" eaLnBrk="1" latinLnBrk="0" hangingPunct="1">
        <a:spcBef>
          <a:spcPct val="20000"/>
        </a:spcBef>
        <a:buFont typeface="Arial" pitchFamily="34" charset="0"/>
        <a:buChar char="–"/>
        <a:defRPr sz="6871" kern="1200">
          <a:solidFill>
            <a:schemeClr val="tx1"/>
          </a:solidFill>
          <a:latin typeface="+mn-lt"/>
          <a:ea typeface="+mn-ea"/>
          <a:cs typeface="+mn-cs"/>
        </a:defRPr>
      </a:lvl4pPr>
      <a:lvl5pPr marL="6994809" indent="-777201" algn="l" defTabSz="3108804" rtl="0" eaLnBrk="1" latinLnBrk="0" hangingPunct="1">
        <a:spcBef>
          <a:spcPct val="20000"/>
        </a:spcBef>
        <a:buFont typeface="Arial" pitchFamily="34" charset="0"/>
        <a:buChar char="»"/>
        <a:defRPr sz="6871" kern="1200">
          <a:solidFill>
            <a:schemeClr val="tx1"/>
          </a:solidFill>
          <a:latin typeface="+mn-lt"/>
          <a:ea typeface="+mn-ea"/>
          <a:cs typeface="+mn-cs"/>
        </a:defRPr>
      </a:lvl5pPr>
      <a:lvl6pPr marL="8549210" indent="-777201" algn="l" defTabSz="3108804" rtl="0" eaLnBrk="1" latinLnBrk="0" hangingPunct="1">
        <a:spcBef>
          <a:spcPct val="20000"/>
        </a:spcBef>
        <a:buFont typeface="Arial" pitchFamily="34" charset="0"/>
        <a:buChar char="•"/>
        <a:defRPr sz="6871" kern="1200">
          <a:solidFill>
            <a:schemeClr val="tx1"/>
          </a:solidFill>
          <a:latin typeface="+mn-lt"/>
          <a:ea typeface="+mn-ea"/>
          <a:cs typeface="+mn-cs"/>
        </a:defRPr>
      </a:lvl6pPr>
      <a:lvl7pPr marL="10103612" indent="-777201" algn="l" defTabSz="3108804" rtl="0" eaLnBrk="1" latinLnBrk="0" hangingPunct="1">
        <a:spcBef>
          <a:spcPct val="20000"/>
        </a:spcBef>
        <a:buFont typeface="Arial" pitchFamily="34" charset="0"/>
        <a:buChar char="•"/>
        <a:defRPr sz="6871" kern="1200">
          <a:solidFill>
            <a:schemeClr val="tx1"/>
          </a:solidFill>
          <a:latin typeface="+mn-lt"/>
          <a:ea typeface="+mn-ea"/>
          <a:cs typeface="+mn-cs"/>
        </a:defRPr>
      </a:lvl7pPr>
      <a:lvl8pPr marL="11658015" indent="-777201" algn="l" defTabSz="3108804" rtl="0" eaLnBrk="1" latinLnBrk="0" hangingPunct="1">
        <a:spcBef>
          <a:spcPct val="20000"/>
        </a:spcBef>
        <a:buFont typeface="Arial" pitchFamily="34" charset="0"/>
        <a:buChar char="•"/>
        <a:defRPr sz="6871" kern="1200">
          <a:solidFill>
            <a:schemeClr val="tx1"/>
          </a:solidFill>
          <a:latin typeface="+mn-lt"/>
          <a:ea typeface="+mn-ea"/>
          <a:cs typeface="+mn-cs"/>
        </a:defRPr>
      </a:lvl8pPr>
      <a:lvl9pPr marL="13212417" indent="-777201" algn="l" defTabSz="3108804" rtl="0" eaLnBrk="1" latinLnBrk="0" hangingPunct="1">
        <a:spcBef>
          <a:spcPct val="20000"/>
        </a:spcBef>
        <a:buFont typeface="Arial" pitchFamily="34" charset="0"/>
        <a:buChar char="•"/>
        <a:defRPr sz="6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1pPr>
      <a:lvl2pPr marL="1554402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2pPr>
      <a:lvl3pPr marL="3108804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3pPr>
      <a:lvl4pPr marL="4663206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4pPr>
      <a:lvl5pPr marL="6217608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5pPr>
      <a:lvl6pPr marL="7772010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6pPr>
      <a:lvl7pPr marL="9326411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7pPr>
      <a:lvl8pPr marL="10880812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8pPr>
      <a:lvl9pPr marL="12435216" algn="l" defTabSz="3108804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-5954" y="182887"/>
            <a:ext cx="31089602" cy="3155730"/>
          </a:xfrm>
          <a:prstGeom prst="rect">
            <a:avLst/>
          </a:prstGeom>
          <a:gradFill flip="none" rotWithShape="1">
            <a:gsLst>
              <a:gs pos="36000">
                <a:schemeClr val="accent1">
                  <a:lumMod val="20000"/>
                  <a:lumOff val="8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79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  <p:sp>
        <p:nvSpPr>
          <p:cNvPr id="47" name="Rectangle 46"/>
          <p:cNvSpPr/>
          <p:nvPr/>
        </p:nvSpPr>
        <p:spPr>
          <a:xfrm>
            <a:off x="-155787" y="3253499"/>
            <a:ext cx="31089602" cy="1987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  <p:sp>
        <p:nvSpPr>
          <p:cNvPr id="48" name="Rectangle 47"/>
          <p:cNvSpPr/>
          <p:nvPr/>
        </p:nvSpPr>
        <p:spPr>
          <a:xfrm>
            <a:off x="0" y="38404800"/>
            <a:ext cx="31089602" cy="218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94903" y="-184907"/>
            <a:ext cx="21442680" cy="189489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"Health Promotion and Self Care: Impact of Microaggressions, Intersectional Identities, and Self-Compassion"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2" name="Text Placeholder 41"/>
          <p:cNvSpPr>
            <a:spLocks noGrp="1"/>
          </p:cNvSpPr>
          <p:nvPr>
            <p:ph type="body" sz="quarter" idx="11"/>
          </p:nvPr>
        </p:nvSpPr>
        <p:spPr>
          <a:xfrm>
            <a:off x="5830484" y="1130414"/>
            <a:ext cx="19864156" cy="225259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825" b="1" dirty="0" smtClean="0"/>
              <a:t>Principal Investigators: Dr. Amanda Almond, Dr. Erin Ayala, and Dr. Marisa Moore</a:t>
            </a:r>
          </a:p>
          <a:p>
            <a:pPr algn="ctr"/>
            <a:r>
              <a:rPr lang="en-US" sz="3825" b="1" dirty="0" smtClean="0"/>
              <a:t>Student Researchers: </a:t>
            </a:r>
            <a:r>
              <a:rPr lang="en-US" sz="3825" dirty="0" smtClean="0"/>
              <a:t>Nalda Adellard, Ricardi Jean Gilles, Jermain Fairweather, Jamel Phillips, Stefanie Rimpel, and Yulduz Saidinova</a:t>
            </a:r>
            <a:endParaRPr lang="en-US" sz="3825" dirty="0"/>
          </a:p>
        </p:txBody>
      </p:sp>
      <p:sp>
        <p:nvSpPr>
          <p:cNvPr id="82" name="TextBox 81"/>
          <p:cNvSpPr txBox="1"/>
          <p:nvPr/>
        </p:nvSpPr>
        <p:spPr>
          <a:xfrm>
            <a:off x="314814" y="3824460"/>
            <a:ext cx="7244179" cy="680956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US" sz="3825" dirty="0" smtClean="0">
                <a:latin typeface="Arial Black" pitchFamily="34" charset="0"/>
              </a:rPr>
              <a:t>Abstract:</a:t>
            </a:r>
            <a:endParaRPr lang="en-US" sz="2550" dirty="0">
              <a:latin typeface="Arial Black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20365" y="4622486"/>
            <a:ext cx="6982067" cy="582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  <p:sp>
        <p:nvSpPr>
          <p:cNvPr id="85" name="TextBox 84"/>
          <p:cNvSpPr txBox="1"/>
          <p:nvPr/>
        </p:nvSpPr>
        <p:spPr>
          <a:xfrm>
            <a:off x="22882327" y="3941530"/>
            <a:ext cx="7244179" cy="680956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US" sz="3825" dirty="0">
                <a:latin typeface="Arial Black" pitchFamily="34" charset="0"/>
              </a:rPr>
              <a:t>Materials &amp; </a:t>
            </a:r>
            <a:r>
              <a:rPr lang="en-US" sz="3825" dirty="0" smtClean="0">
                <a:latin typeface="Arial Black" pitchFamily="34" charset="0"/>
              </a:rPr>
              <a:t>Methods:</a:t>
            </a:r>
            <a:endParaRPr lang="en-US" sz="3825" dirty="0">
              <a:latin typeface="Arial Black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0365" y="16210283"/>
            <a:ext cx="7244179" cy="680956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US" sz="3825" dirty="0">
                <a:latin typeface="Arial Black" pitchFamily="34" charset="0"/>
              </a:rPr>
              <a:t>Introduction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14814" y="17037700"/>
            <a:ext cx="6982067" cy="582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  <p:sp>
        <p:nvSpPr>
          <p:cNvPr id="49" name="TextBox 48"/>
          <p:cNvSpPr txBox="1"/>
          <p:nvPr/>
        </p:nvSpPr>
        <p:spPr>
          <a:xfrm>
            <a:off x="268625" y="5234365"/>
            <a:ext cx="707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lifornian FB" panose="0207040306080B030204" pitchFamily="18" charset="0"/>
              </a:rPr>
              <a:t>Insert your abstract here</a:t>
            </a:r>
            <a:endParaRPr lang="en-US" sz="4400" dirty="0">
              <a:latin typeface="Californian FB" panose="0207040306080B0302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3689" y="17242454"/>
            <a:ext cx="70744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fornian FB" panose="0207040306080B030204" pitchFamily="18" charset="0"/>
              </a:rPr>
              <a:t>Introduce the topics we’re are exploring.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fornian FB" panose="0207040306080B030204" pitchFamily="18" charset="0"/>
              </a:rPr>
              <a:t>Then discuss their importance and why they are being studied. </a:t>
            </a:r>
            <a:endParaRPr lang="en-US" sz="4400" dirty="0">
              <a:latin typeface="Californian FB" panose="0207040306080B030204" pitchFamily="18" charset="0"/>
            </a:endParaRPr>
          </a:p>
          <a:p>
            <a:endParaRPr lang="en-US" sz="3600" dirty="0">
              <a:latin typeface="Californian FB" panose="0207040306080B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67162" y="5209718"/>
            <a:ext cx="81666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5761" indent="-485761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fornian FB" panose="0207040306080B030204" pitchFamily="18" charset="0"/>
              </a:rPr>
              <a:t>Recruitment strategy for each project</a:t>
            </a:r>
          </a:p>
          <a:p>
            <a:pPr marL="485761" indent="-485761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fornian FB" panose="0207040306080B030204" pitchFamily="18" charset="0"/>
              </a:rPr>
              <a:t>Describe the process of reviewing literature</a:t>
            </a:r>
          </a:p>
          <a:p>
            <a:pPr marL="485761" indent="-485761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fornian FB" panose="0207040306080B030204" pitchFamily="18" charset="0"/>
              </a:rPr>
              <a:t>Online surveys</a:t>
            </a:r>
            <a:endParaRPr lang="en-US" sz="4400" dirty="0">
              <a:latin typeface="Californian FB" panose="0207040306080B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29608" y="3891812"/>
            <a:ext cx="7244179" cy="680956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US" sz="3825" dirty="0">
                <a:latin typeface="Arial Black" pitchFamily="34" charset="0"/>
              </a:rPr>
              <a:t>Study Hypotheses: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901864" y="4597554"/>
            <a:ext cx="6982067" cy="582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  <p:sp>
        <p:nvSpPr>
          <p:cNvPr id="40" name="TextBox 39"/>
          <p:cNvSpPr txBox="1"/>
          <p:nvPr/>
        </p:nvSpPr>
        <p:spPr>
          <a:xfrm>
            <a:off x="14727423" y="5301479"/>
            <a:ext cx="81666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fornian FB" panose="0207040306080B030204" pitchFamily="18" charset="0"/>
              </a:rPr>
              <a:t>Describe the hypotheses being tested for each research project</a:t>
            </a:r>
            <a:endParaRPr lang="en-US" sz="4400" dirty="0">
              <a:latin typeface="Californian FB" panose="0207040306080B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69416" y="27564478"/>
            <a:ext cx="14025820" cy="103105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  Selected </a:t>
            </a:r>
            <a:r>
              <a:rPr lang="en-US" sz="4400" b="1" dirty="0">
                <a:latin typeface="Arial Black" panose="020B0A04020102020204" pitchFamily="34" charset="0"/>
              </a:rPr>
              <a:t>Bibliography</a:t>
            </a:r>
            <a:r>
              <a:rPr lang="en-US" sz="4400" b="1" dirty="0" smtClean="0">
                <a:latin typeface="Californian FB" panose="0207040306080B030204" pitchFamily="18" charset="0"/>
              </a:rPr>
              <a:t>:</a:t>
            </a:r>
          </a:p>
          <a:p>
            <a:endParaRPr lang="en-US" sz="4400" b="1" dirty="0">
              <a:latin typeface="Californian FB" panose="0207040306080B030204" pitchFamily="18" charset="0"/>
            </a:endParaRPr>
          </a:p>
          <a:p>
            <a:endParaRPr lang="en-US" sz="4400" b="1" dirty="0" smtClean="0">
              <a:latin typeface="Californian FB" panose="0207040306080B030204" pitchFamily="18" charset="0"/>
            </a:endParaRPr>
          </a:p>
          <a:p>
            <a:endParaRPr lang="en-US" sz="4400" b="1" dirty="0" smtClean="0">
              <a:latin typeface="Californian FB" panose="0207040306080B030204" pitchFamily="18" charset="0"/>
            </a:endParaRPr>
          </a:p>
          <a:p>
            <a:endParaRPr lang="en-US" sz="4400" b="1" dirty="0">
              <a:latin typeface="Californian FB" panose="0207040306080B030204" pitchFamily="18" charset="0"/>
            </a:endParaRPr>
          </a:p>
          <a:p>
            <a:endParaRPr lang="en-US" sz="4400" b="1" dirty="0" smtClean="0">
              <a:latin typeface="Californian FB" panose="0207040306080B030204" pitchFamily="18" charset="0"/>
            </a:endParaRPr>
          </a:p>
          <a:p>
            <a:endParaRPr lang="en-US" sz="4400" b="1" dirty="0">
              <a:latin typeface="Californian FB" panose="0207040306080B030204" pitchFamily="18" charset="0"/>
            </a:endParaRPr>
          </a:p>
          <a:p>
            <a:endParaRPr lang="en-US" sz="4400" b="1" dirty="0" smtClean="0">
              <a:latin typeface="Californian FB" panose="0207040306080B030204" pitchFamily="18" charset="0"/>
            </a:endParaRPr>
          </a:p>
          <a:p>
            <a:endParaRPr lang="en-US" sz="4400" b="1" dirty="0">
              <a:latin typeface="Californian FB" panose="0207040306080B030204" pitchFamily="18" charset="0"/>
            </a:endParaRPr>
          </a:p>
          <a:p>
            <a:endParaRPr lang="en-US" sz="4400" b="1" dirty="0" smtClean="0">
              <a:latin typeface="Californian FB" panose="0207040306080B030204" pitchFamily="18" charset="0"/>
            </a:endParaRPr>
          </a:p>
          <a:p>
            <a:endParaRPr lang="en-US" sz="4400" b="1" dirty="0">
              <a:latin typeface="Californian FB" panose="0207040306080B030204" pitchFamily="18" charset="0"/>
            </a:endParaRPr>
          </a:p>
          <a:p>
            <a:endParaRPr lang="en-US" sz="4400" b="1" dirty="0" smtClean="0">
              <a:latin typeface="Californian FB" panose="0207040306080B030204" pitchFamily="18" charset="0"/>
            </a:endParaRPr>
          </a:p>
          <a:p>
            <a:endParaRPr lang="en-US" sz="4400" b="1" dirty="0" smtClean="0">
              <a:latin typeface="Californian FB" panose="0207040306080B030204" pitchFamily="18" charset="0"/>
            </a:endParaRPr>
          </a:p>
          <a:p>
            <a:endParaRPr lang="en-US" sz="3600" b="1" dirty="0" smtClean="0">
              <a:latin typeface="Californian FB" panose="0207040306080B030204" pitchFamily="18" charset="0"/>
            </a:endParaRPr>
          </a:p>
          <a:p>
            <a:r>
              <a:rPr lang="en-US" sz="3600" b="1" dirty="0" smtClean="0">
                <a:latin typeface="Californian FB" panose="0207040306080B030204" pitchFamily="18" charset="0"/>
              </a:rPr>
              <a:t> </a:t>
            </a:r>
            <a:endParaRPr lang="en-US" sz="2000" dirty="0">
              <a:latin typeface="Californian FB" panose="0207040306080B030204" pitchFamily="18" charset="0"/>
            </a:endParaRPr>
          </a:p>
        </p:txBody>
      </p:sp>
      <p:pic>
        <p:nvPicPr>
          <p:cNvPr id="1026" name="Picture 2" descr="Image result for city tec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" y="101454"/>
            <a:ext cx="2423989" cy="291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arist colleg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6748" y="29452"/>
            <a:ext cx="2964923" cy="298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university of minnesota duluth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1671" y="123326"/>
            <a:ext cx="2759279" cy="289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ity tech BRIDG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99" y="69279"/>
            <a:ext cx="3083378" cy="294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840154" y="3841268"/>
            <a:ext cx="7244179" cy="680956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US" sz="3825" dirty="0" smtClean="0">
                <a:latin typeface="Arial Black" pitchFamily="34" charset="0"/>
              </a:rPr>
              <a:t>Goals:</a:t>
            </a:r>
            <a:endParaRPr lang="en-US" sz="2550" dirty="0"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64544" y="4603973"/>
            <a:ext cx="6982067" cy="582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  <p:sp>
        <p:nvSpPr>
          <p:cNvPr id="29" name="TextBox 28"/>
          <p:cNvSpPr txBox="1"/>
          <p:nvPr/>
        </p:nvSpPr>
        <p:spPr>
          <a:xfrm>
            <a:off x="7418354" y="5152679"/>
            <a:ext cx="70744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fornian FB" panose="0207040306080B030204" pitchFamily="18" charset="0"/>
              </a:rPr>
              <a:t>What do YOU hope to achieve.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fornian FB" panose="0207040306080B030204" pitchFamily="18" charset="0"/>
              </a:rPr>
              <a:t>What does OUR RESEARCH hope to achieve</a:t>
            </a:r>
            <a:endParaRPr lang="en-US" sz="4400" dirty="0">
              <a:latin typeface="Californian FB" panose="0207040306080B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7509" y="4655954"/>
            <a:ext cx="6982067" cy="582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  <p:sp>
        <p:nvSpPr>
          <p:cNvPr id="5" name="Rectangle 4"/>
          <p:cNvSpPr/>
          <p:nvPr/>
        </p:nvSpPr>
        <p:spPr>
          <a:xfrm>
            <a:off x="19475060" y="21768801"/>
            <a:ext cx="6814533" cy="391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3327541" y="17461607"/>
            <a:ext cx="6522035" cy="3562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938633" y="17505996"/>
            <a:ext cx="6814533" cy="3518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9475060" y="16126742"/>
            <a:ext cx="7244179" cy="680956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825" dirty="0" smtClean="0">
                <a:latin typeface="Arial Black" pitchFamily="34" charset="0"/>
              </a:rPr>
              <a:t>Model Diagrams:</a:t>
            </a:r>
            <a:endParaRPr lang="en-US" sz="3825" dirty="0"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345899" y="16863019"/>
            <a:ext cx="6982067" cy="582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0"/>
          </a:p>
        </p:txBody>
      </p:sp>
    </p:spTree>
    <p:extLst>
      <p:ext uri="{BB962C8B-B14F-4D97-AF65-F5344CB8AC3E}">
        <p14:creationId xmlns:p14="http://schemas.microsoft.com/office/powerpoint/2010/main" val="21509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4020</TotalTime>
  <Words>135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Rounded MT Bold</vt:lpstr>
      <vt:lpstr>Calibri</vt:lpstr>
      <vt:lpstr>Californian FB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Amanda Lee Almond</cp:lastModifiedBy>
  <cp:revision>18</cp:revision>
  <dcterms:created xsi:type="dcterms:W3CDTF">2013-02-18T18:40:33Z</dcterms:created>
  <dcterms:modified xsi:type="dcterms:W3CDTF">2016-11-09T00:23:40Z</dcterms:modified>
  <cp:category>research posters template</cp:category>
</cp:coreProperties>
</file>