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9D3CB-8492-49DD-BAA7-67D61E155DBB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09FB-AA97-434F-BF28-E5E01E346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13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9D3CB-8492-49DD-BAA7-67D61E155DBB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09FB-AA97-434F-BF28-E5E01E346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05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9D3CB-8492-49DD-BAA7-67D61E155DBB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09FB-AA97-434F-BF28-E5E01E346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71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9D3CB-8492-49DD-BAA7-67D61E155DBB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09FB-AA97-434F-BF28-E5E01E346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62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9D3CB-8492-49DD-BAA7-67D61E155DBB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09FB-AA97-434F-BF28-E5E01E346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149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9D3CB-8492-49DD-BAA7-67D61E155DBB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09FB-AA97-434F-BF28-E5E01E346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343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9D3CB-8492-49DD-BAA7-67D61E155DBB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09FB-AA97-434F-BF28-E5E01E346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399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9D3CB-8492-49DD-BAA7-67D61E155DBB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09FB-AA97-434F-BF28-E5E01E346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67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9D3CB-8492-49DD-BAA7-67D61E155DBB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09FB-AA97-434F-BF28-E5E01E346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9D3CB-8492-49DD-BAA7-67D61E155DBB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09FB-AA97-434F-BF28-E5E01E346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839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9D3CB-8492-49DD-BAA7-67D61E155DBB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09FB-AA97-434F-BF28-E5E01E346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4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9D3CB-8492-49DD-BAA7-67D61E155DBB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009FB-AA97-434F-BF28-E5E01E346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836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715868"/>
            <a:ext cx="2590800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Self-Care Inventory for Graduate Students and Early Career Professionals in Psychology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7700" y="3495351"/>
            <a:ext cx="2209800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Health Promotion/Lifestyle Habits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55472" y="2251451"/>
            <a:ext cx="20574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Physical and Mental Health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55472" y="5643265"/>
            <a:ext cx="2369127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Professional Organization Involvement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996934"/>
            <a:ext cx="259080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Social Desirability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55472" y="3448311"/>
            <a:ext cx="2064327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Flourishing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0945" y="228600"/>
            <a:ext cx="86244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Measure Development: 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Self-Care </a:t>
            </a:r>
            <a:r>
              <a:rPr lang="en-US" sz="2400" b="1" dirty="0" smtClean="0"/>
              <a:t>Inventory </a:t>
            </a:r>
            <a:r>
              <a:rPr lang="en-US" sz="2400" b="1" dirty="0" smtClean="0"/>
              <a:t>for Psychology </a:t>
            </a:r>
            <a:r>
              <a:rPr lang="en-US" sz="2400" b="1" dirty="0" smtClean="0"/>
              <a:t>Graduate Students and </a:t>
            </a:r>
            <a:r>
              <a:rPr lang="en-US" sz="2400" b="1" dirty="0" smtClean="0"/>
              <a:t>ECPs (SCI-PSY)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553201" y="1685090"/>
            <a:ext cx="2209800" cy="2462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Note: </a:t>
            </a:r>
          </a:p>
          <a:p>
            <a:pPr algn="ctr"/>
            <a:r>
              <a:rPr lang="en-US" sz="1400" dirty="0" smtClean="0"/>
              <a:t>We will be exploring this  entire model in two ways; that is comparing it across gender.  If the relationships between or within these variables  shown here are different between the two groups, we would argue for there to be “gender-specific scales”</a:t>
            </a:r>
            <a:endParaRPr lang="en-US" sz="1400" dirty="0"/>
          </a:p>
        </p:txBody>
      </p:sp>
      <p:cxnSp>
        <p:nvCxnSpPr>
          <p:cNvPr id="11" name="Straight Arrow Connector 10"/>
          <p:cNvCxnSpPr>
            <a:stCxn id="2" idx="2"/>
          </p:cNvCxnSpPr>
          <p:nvPr/>
        </p:nvCxnSpPr>
        <p:spPr>
          <a:xfrm>
            <a:off x="1752600" y="2916197"/>
            <a:ext cx="0" cy="532114"/>
          </a:xfrm>
          <a:prstGeom prst="straightConnector1">
            <a:avLst/>
          </a:prstGeom>
          <a:ln>
            <a:solidFill>
              <a:schemeClr val="accent2">
                <a:alpha val="76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" idx="3"/>
            <a:endCxn id="4" idx="1"/>
          </p:cNvCxnSpPr>
          <p:nvPr/>
        </p:nvCxnSpPr>
        <p:spPr>
          <a:xfrm>
            <a:off x="3048000" y="2316033"/>
            <a:ext cx="907472" cy="258584"/>
          </a:xfrm>
          <a:prstGeom prst="straightConnector1">
            <a:avLst/>
          </a:prstGeom>
          <a:ln>
            <a:solidFill>
              <a:schemeClr val="accent2">
                <a:alpha val="76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" idx="3"/>
            <a:endCxn id="7" idx="1"/>
          </p:cNvCxnSpPr>
          <p:nvPr/>
        </p:nvCxnSpPr>
        <p:spPr>
          <a:xfrm>
            <a:off x="3048000" y="2316033"/>
            <a:ext cx="907472" cy="1316944"/>
          </a:xfrm>
          <a:prstGeom prst="straightConnector1">
            <a:avLst/>
          </a:prstGeom>
          <a:ln>
            <a:solidFill>
              <a:schemeClr val="accent2">
                <a:alpha val="76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4800" y="2982199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This should be a very strong relationship</a:t>
            </a:r>
            <a:endParaRPr lang="en-U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3598717" y="2881308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These  relationships should be positive. </a:t>
            </a:r>
            <a:endParaRPr lang="en-US" sz="1000" dirty="0"/>
          </a:p>
        </p:txBody>
      </p:sp>
      <p:cxnSp>
        <p:nvCxnSpPr>
          <p:cNvPr id="22" name="Curved Connector 21"/>
          <p:cNvCxnSpPr>
            <a:stCxn id="2" idx="1"/>
            <a:endCxn id="6" idx="1"/>
          </p:cNvCxnSpPr>
          <p:nvPr/>
        </p:nvCxnSpPr>
        <p:spPr>
          <a:xfrm rot="10800000" flipV="1">
            <a:off x="457200" y="2316032"/>
            <a:ext cx="12700" cy="2865567"/>
          </a:xfrm>
          <a:prstGeom prst="curvedConnector3">
            <a:avLst>
              <a:gd name="adj1" fmla="val 1800000"/>
            </a:avLst>
          </a:prstGeom>
          <a:ln>
            <a:solidFill>
              <a:schemeClr val="accent2">
                <a:alpha val="76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3" idx="1"/>
            <a:endCxn id="6" idx="1"/>
          </p:cNvCxnSpPr>
          <p:nvPr/>
        </p:nvCxnSpPr>
        <p:spPr>
          <a:xfrm rot="10800000" flipV="1">
            <a:off x="457200" y="3957016"/>
            <a:ext cx="190500" cy="1224584"/>
          </a:xfrm>
          <a:prstGeom prst="curvedConnector3">
            <a:avLst>
              <a:gd name="adj1" fmla="val 220000"/>
            </a:avLst>
          </a:prstGeom>
          <a:ln>
            <a:solidFill>
              <a:schemeClr val="accent2">
                <a:alpha val="76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38124" y="4484644"/>
            <a:ext cx="15811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We </a:t>
            </a:r>
            <a:r>
              <a:rPr lang="en-US" sz="1000" i="1" dirty="0" smtClean="0"/>
              <a:t>don’t </a:t>
            </a:r>
            <a:r>
              <a:rPr lang="en-US" sz="1000" dirty="0" smtClean="0"/>
              <a:t>even want these relationships to exist.</a:t>
            </a:r>
            <a:endParaRPr lang="en-US" sz="1000" dirty="0"/>
          </a:p>
        </p:txBody>
      </p:sp>
      <p:cxnSp>
        <p:nvCxnSpPr>
          <p:cNvPr id="28" name="Straight Arrow Connector 27"/>
          <p:cNvCxnSpPr>
            <a:stCxn id="5" idx="0"/>
          </p:cNvCxnSpPr>
          <p:nvPr/>
        </p:nvCxnSpPr>
        <p:spPr>
          <a:xfrm flipH="1" flipV="1">
            <a:off x="3048000" y="3182254"/>
            <a:ext cx="2092036" cy="2461011"/>
          </a:xfrm>
          <a:prstGeom prst="straightConnector1">
            <a:avLst/>
          </a:prstGeom>
          <a:ln>
            <a:solidFill>
              <a:schemeClr val="accent2">
                <a:alpha val="76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5" idx="0"/>
          </p:cNvCxnSpPr>
          <p:nvPr/>
        </p:nvCxnSpPr>
        <p:spPr>
          <a:xfrm flipH="1" flipV="1">
            <a:off x="5046517" y="3957016"/>
            <a:ext cx="93519" cy="1686249"/>
          </a:xfrm>
          <a:prstGeom prst="straightConnector1">
            <a:avLst/>
          </a:prstGeom>
          <a:ln>
            <a:solidFill>
              <a:schemeClr val="accent2">
                <a:alpha val="76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560617" y="4830775"/>
            <a:ext cx="28020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These relationships are being understood in an exploratory way; meaning, we are unsure of what to expect, but it would be interesting to know. 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104677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19546" y="1457970"/>
            <a:ext cx="8035636" cy="4731859"/>
            <a:chOff x="505691" y="914400"/>
            <a:chExt cx="8035636" cy="4731859"/>
          </a:xfrm>
        </p:grpSpPr>
        <p:sp>
          <p:nvSpPr>
            <p:cNvPr id="9" name="TextBox 8"/>
            <p:cNvSpPr txBox="1"/>
            <p:nvPr/>
          </p:nvSpPr>
          <p:spPr>
            <a:xfrm>
              <a:off x="568036" y="2678345"/>
              <a:ext cx="2133600" cy="923330"/>
            </a:xfrm>
            <a:prstGeom prst="rect">
              <a:avLst/>
            </a:prstGeom>
            <a:solidFill>
              <a:schemeClr val="accent1">
                <a:alpha val="71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Environmental Intersectional Microaggressions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491345" y="1745397"/>
              <a:ext cx="2133600" cy="369332"/>
            </a:xfrm>
            <a:prstGeom prst="rect">
              <a:avLst/>
            </a:prstGeom>
            <a:solidFill>
              <a:schemeClr val="accent1">
                <a:alpha val="71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Self-Compassion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400800" y="1708849"/>
              <a:ext cx="2133600" cy="646331"/>
            </a:xfrm>
            <a:prstGeom prst="rect">
              <a:avLst/>
            </a:prstGeom>
            <a:solidFill>
              <a:schemeClr val="accent1">
                <a:alpha val="71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Well-Being/Flourishing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07727" y="3036607"/>
              <a:ext cx="2133600" cy="923330"/>
            </a:xfrm>
            <a:prstGeom prst="rect">
              <a:avLst/>
            </a:prstGeom>
            <a:solidFill>
              <a:schemeClr val="accent1">
                <a:alpha val="71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Environmental Psychological Empowerment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05200" y="2493679"/>
              <a:ext cx="2133600" cy="646331"/>
            </a:xfrm>
            <a:prstGeom prst="rect">
              <a:avLst/>
            </a:prstGeom>
            <a:solidFill>
              <a:schemeClr val="accent1">
                <a:alpha val="71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Self Care/Health Promoting Behaviors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33400" y="3823900"/>
              <a:ext cx="2133600" cy="1200329"/>
            </a:xfrm>
            <a:prstGeom prst="rect">
              <a:avLst/>
            </a:prstGeom>
            <a:solidFill>
              <a:schemeClr val="accent1">
                <a:alpha val="71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Environmental Features (Program/Degree Type/Workplace)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491345" y="3500735"/>
              <a:ext cx="2133600" cy="923330"/>
            </a:xfrm>
            <a:prstGeom prst="rect">
              <a:avLst/>
            </a:prstGeom>
            <a:solidFill>
              <a:schemeClr val="accent1">
                <a:alpha val="71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Professional Organization Involvement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05691" y="5276927"/>
              <a:ext cx="2133600" cy="369332"/>
            </a:xfrm>
            <a:prstGeom prst="rect">
              <a:avLst/>
            </a:prstGeom>
            <a:solidFill>
              <a:schemeClr val="accent1">
                <a:alpha val="71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Career Stage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3400" y="914400"/>
              <a:ext cx="2133600" cy="1569660"/>
            </a:xfrm>
            <a:prstGeom prst="rect">
              <a:avLst/>
            </a:prstGeom>
            <a:solidFill>
              <a:schemeClr val="accent1">
                <a:alpha val="77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Individual Characteristics </a:t>
              </a:r>
            </a:p>
            <a:p>
              <a:pPr algn="ctr"/>
              <a:r>
                <a:rPr lang="en-US" sz="1600" dirty="0" smtClean="0"/>
                <a:t>(Sexual Orientation, Gender Identity, Parent, Disability, Skin Color)</a:t>
              </a:r>
              <a:endParaRPr lang="en-US" sz="1600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568036" y="304800"/>
            <a:ext cx="8271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Promoting Well-Being and Empowerment for </a:t>
            </a:r>
            <a:r>
              <a:rPr lang="en-US" sz="2400" b="1" dirty="0" smtClean="0"/>
              <a:t>Women </a:t>
            </a:r>
            <a:r>
              <a:rPr lang="en-US" sz="2400" b="1" dirty="0" smtClean="0"/>
              <a:t>Professional Psychologists: Does it get better/easier over time?</a:t>
            </a:r>
            <a:endParaRPr lang="en-US" sz="2400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2680855" y="2242800"/>
            <a:ext cx="838200" cy="2263170"/>
            <a:chOff x="2680855" y="2242800"/>
            <a:chExt cx="838200" cy="2263170"/>
          </a:xfrm>
        </p:grpSpPr>
        <p:cxnSp>
          <p:nvCxnSpPr>
            <p:cNvPr id="20" name="Straight Arrow Connector 19"/>
            <p:cNvCxnSpPr>
              <a:endCxn id="10" idx="1"/>
            </p:cNvCxnSpPr>
            <p:nvPr/>
          </p:nvCxnSpPr>
          <p:spPr>
            <a:xfrm>
              <a:off x="2715491" y="2288967"/>
              <a:ext cx="789709" cy="1846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7" idx="3"/>
              <a:endCxn id="13" idx="1"/>
            </p:cNvCxnSpPr>
            <p:nvPr/>
          </p:nvCxnSpPr>
          <p:spPr>
            <a:xfrm>
              <a:off x="2680855" y="2242800"/>
              <a:ext cx="838200" cy="111761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7" idx="3"/>
              <a:endCxn id="15" idx="1"/>
            </p:cNvCxnSpPr>
            <p:nvPr/>
          </p:nvCxnSpPr>
          <p:spPr>
            <a:xfrm>
              <a:off x="2680855" y="2242800"/>
              <a:ext cx="824345" cy="226317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Arrow Connector 23"/>
          <p:cNvCxnSpPr>
            <a:stCxn id="9" idx="3"/>
            <a:endCxn id="10" idx="1"/>
          </p:cNvCxnSpPr>
          <p:nvPr/>
        </p:nvCxnSpPr>
        <p:spPr>
          <a:xfrm flipV="1">
            <a:off x="2715491" y="2473633"/>
            <a:ext cx="789709" cy="12099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9" idx="3"/>
            <a:endCxn id="13" idx="1"/>
          </p:cNvCxnSpPr>
          <p:nvPr/>
        </p:nvCxnSpPr>
        <p:spPr>
          <a:xfrm flipV="1">
            <a:off x="2715491" y="3360415"/>
            <a:ext cx="803564" cy="323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9" idx="3"/>
            <a:endCxn id="15" idx="1"/>
          </p:cNvCxnSpPr>
          <p:nvPr/>
        </p:nvCxnSpPr>
        <p:spPr>
          <a:xfrm>
            <a:off x="2715491" y="3683580"/>
            <a:ext cx="789709" cy="8223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6" idx="3"/>
            <a:endCxn id="10" idx="1"/>
          </p:cNvCxnSpPr>
          <p:nvPr/>
        </p:nvCxnSpPr>
        <p:spPr>
          <a:xfrm flipV="1">
            <a:off x="2653146" y="2473633"/>
            <a:ext cx="852054" cy="35315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6" idx="3"/>
            <a:endCxn id="13" idx="1"/>
          </p:cNvCxnSpPr>
          <p:nvPr/>
        </p:nvCxnSpPr>
        <p:spPr>
          <a:xfrm flipV="1">
            <a:off x="2653146" y="3360415"/>
            <a:ext cx="865909" cy="26447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6" idx="3"/>
            <a:endCxn id="15" idx="1"/>
          </p:cNvCxnSpPr>
          <p:nvPr/>
        </p:nvCxnSpPr>
        <p:spPr>
          <a:xfrm flipV="1">
            <a:off x="2653146" y="4505970"/>
            <a:ext cx="852054" cy="14991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4" idx="3"/>
            <a:endCxn id="10" idx="1"/>
          </p:cNvCxnSpPr>
          <p:nvPr/>
        </p:nvCxnSpPr>
        <p:spPr>
          <a:xfrm flipV="1">
            <a:off x="2680855" y="2473633"/>
            <a:ext cx="824345" cy="24940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4" idx="3"/>
            <a:endCxn id="13" idx="1"/>
          </p:cNvCxnSpPr>
          <p:nvPr/>
        </p:nvCxnSpPr>
        <p:spPr>
          <a:xfrm flipV="1">
            <a:off x="2680855" y="3360415"/>
            <a:ext cx="838200" cy="16072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4" idx="3"/>
            <a:endCxn id="15" idx="1"/>
          </p:cNvCxnSpPr>
          <p:nvPr/>
        </p:nvCxnSpPr>
        <p:spPr>
          <a:xfrm flipV="1">
            <a:off x="2680855" y="4505970"/>
            <a:ext cx="824345" cy="4616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5" idx="3"/>
            <a:endCxn id="12" idx="1"/>
          </p:cNvCxnSpPr>
          <p:nvPr/>
        </p:nvCxnSpPr>
        <p:spPr>
          <a:xfrm flipV="1">
            <a:off x="5638800" y="4041842"/>
            <a:ext cx="782782" cy="464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0" idx="3"/>
            <a:endCxn id="12" idx="1"/>
          </p:cNvCxnSpPr>
          <p:nvPr/>
        </p:nvCxnSpPr>
        <p:spPr>
          <a:xfrm>
            <a:off x="5638800" y="2473633"/>
            <a:ext cx="782782" cy="15682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3" idx="3"/>
            <a:endCxn id="12" idx="1"/>
          </p:cNvCxnSpPr>
          <p:nvPr/>
        </p:nvCxnSpPr>
        <p:spPr>
          <a:xfrm>
            <a:off x="5652655" y="3360415"/>
            <a:ext cx="768927" cy="6814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0" idx="3"/>
            <a:endCxn id="11" idx="1"/>
          </p:cNvCxnSpPr>
          <p:nvPr/>
        </p:nvCxnSpPr>
        <p:spPr>
          <a:xfrm>
            <a:off x="5638800" y="2473633"/>
            <a:ext cx="775855" cy="1019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15" idx="3"/>
            <a:endCxn id="11" idx="1"/>
          </p:cNvCxnSpPr>
          <p:nvPr/>
        </p:nvCxnSpPr>
        <p:spPr>
          <a:xfrm flipV="1">
            <a:off x="5638800" y="2575585"/>
            <a:ext cx="775855" cy="19303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3" idx="3"/>
            <a:endCxn id="11" idx="1"/>
          </p:cNvCxnSpPr>
          <p:nvPr/>
        </p:nvCxnSpPr>
        <p:spPr>
          <a:xfrm flipV="1">
            <a:off x="5652655" y="2575585"/>
            <a:ext cx="762000" cy="7848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0299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Racial  Framing of Disease Risk for Black Americans: The Role of Racial Identity in Shaping Cognitive Structures for Health Promotion</a:t>
            </a:r>
            <a:endParaRPr lang="en-US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236764"/>
            <a:ext cx="6019800" cy="2600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6700" y="4007046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Seller’s Theoretical Model: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5918" y="1715868"/>
            <a:ext cx="1676400" cy="523220"/>
          </a:xfrm>
          <a:prstGeom prst="rect">
            <a:avLst/>
          </a:prstGeom>
          <a:solidFill>
            <a:srgbClr val="FFC000">
              <a:alpha val="43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Black Identity: </a:t>
            </a:r>
            <a:r>
              <a:rPr lang="en-US" sz="1400" b="1" dirty="0" smtClean="0"/>
              <a:t>Centrality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25136" y="2868735"/>
            <a:ext cx="1676400" cy="954107"/>
          </a:xfrm>
          <a:prstGeom prst="rect">
            <a:avLst/>
          </a:prstGeom>
          <a:solidFill>
            <a:srgbClr val="FFC000">
              <a:alpha val="43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Racial Microaggressions in Medical Practice </a:t>
            </a:r>
            <a:r>
              <a:rPr lang="en-US" sz="1400" b="1" dirty="0" smtClean="0"/>
              <a:t>(RMMPS)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057400" y="1960793"/>
            <a:ext cx="1828800" cy="1384995"/>
          </a:xfrm>
          <a:prstGeom prst="rect">
            <a:avLst/>
          </a:prstGeom>
          <a:solidFill>
            <a:srgbClr val="FFC000">
              <a:alpha val="43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Experimental Conditions: </a:t>
            </a:r>
          </a:p>
          <a:p>
            <a:pPr algn="ctr"/>
            <a:r>
              <a:rPr lang="en-US" sz="1400" dirty="0" smtClean="0"/>
              <a:t>Emphasis Placed on Race via Racial Framing across 3 Stroke Messages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4038601" y="1699183"/>
            <a:ext cx="1676400" cy="523220"/>
          </a:xfrm>
          <a:prstGeom prst="rect">
            <a:avLst/>
          </a:prstGeom>
          <a:solidFill>
            <a:srgbClr val="FFC000">
              <a:alpha val="43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Black Identity: </a:t>
            </a:r>
            <a:r>
              <a:rPr lang="en-US" sz="1400" b="1" dirty="0" smtClean="0"/>
              <a:t>Ideologies</a:t>
            </a:r>
            <a:endParaRPr lang="en-U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038601" y="3084178"/>
            <a:ext cx="1738745" cy="523220"/>
          </a:xfrm>
          <a:prstGeom prst="rect">
            <a:avLst/>
          </a:prstGeom>
          <a:solidFill>
            <a:srgbClr val="FFC000">
              <a:alpha val="43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Black Identity: </a:t>
            </a:r>
            <a:r>
              <a:rPr lang="en-US" sz="1400" b="1" dirty="0" smtClean="0"/>
              <a:t>Public and Private Regard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5867400" y="1767204"/>
            <a:ext cx="1219200" cy="1600438"/>
          </a:xfrm>
          <a:prstGeom prst="rect">
            <a:avLst/>
          </a:prstGeom>
          <a:solidFill>
            <a:srgbClr val="FFC000">
              <a:alpha val="43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Appraisal/</a:t>
            </a:r>
          </a:p>
          <a:p>
            <a:pPr algn="ctr"/>
            <a:r>
              <a:rPr lang="en-US" sz="1400" dirty="0" smtClean="0"/>
              <a:t>Construal: </a:t>
            </a:r>
            <a:r>
              <a:rPr lang="en-US" sz="1400" b="1" dirty="0" smtClean="0"/>
              <a:t>Attributions of Stroke, Flourishing, General Self-Efficacy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391400" y="2068514"/>
            <a:ext cx="1610591" cy="1169551"/>
          </a:xfrm>
          <a:prstGeom prst="rect">
            <a:avLst/>
          </a:prstGeom>
          <a:solidFill>
            <a:srgbClr val="FFC000">
              <a:alpha val="43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Stage of Behavior Change for </a:t>
            </a:r>
            <a:r>
              <a:rPr lang="en-US" sz="1400" b="1" dirty="0" smtClean="0"/>
              <a:t>Smoking, Weight Maintenance, and Exercise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cxnSp>
        <p:nvCxnSpPr>
          <p:cNvPr id="17" name="Straight Arrow Connector 16"/>
          <p:cNvCxnSpPr>
            <a:stCxn id="8" idx="3"/>
            <a:endCxn id="11" idx="1"/>
          </p:cNvCxnSpPr>
          <p:nvPr/>
        </p:nvCxnSpPr>
        <p:spPr>
          <a:xfrm>
            <a:off x="1922318" y="1977478"/>
            <a:ext cx="135082" cy="675813"/>
          </a:xfrm>
          <a:prstGeom prst="straightConnector1">
            <a:avLst/>
          </a:prstGeom>
          <a:ln>
            <a:solidFill>
              <a:srgbClr val="FFC000">
                <a:alpha val="86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3"/>
            <a:endCxn id="12" idx="1"/>
          </p:cNvCxnSpPr>
          <p:nvPr/>
        </p:nvCxnSpPr>
        <p:spPr>
          <a:xfrm flipV="1">
            <a:off x="3886200" y="1960793"/>
            <a:ext cx="152401" cy="692498"/>
          </a:xfrm>
          <a:prstGeom prst="straightConnector1">
            <a:avLst/>
          </a:prstGeom>
          <a:ln>
            <a:solidFill>
              <a:srgbClr val="FFC000">
                <a:alpha val="86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3"/>
            <a:endCxn id="11" idx="1"/>
          </p:cNvCxnSpPr>
          <p:nvPr/>
        </p:nvCxnSpPr>
        <p:spPr>
          <a:xfrm flipV="1">
            <a:off x="1901536" y="2653291"/>
            <a:ext cx="155864" cy="692498"/>
          </a:xfrm>
          <a:prstGeom prst="straightConnector1">
            <a:avLst/>
          </a:prstGeom>
          <a:ln>
            <a:solidFill>
              <a:srgbClr val="FFC000">
                <a:alpha val="86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1" idx="3"/>
            <a:endCxn id="13" idx="1"/>
          </p:cNvCxnSpPr>
          <p:nvPr/>
        </p:nvCxnSpPr>
        <p:spPr>
          <a:xfrm>
            <a:off x="3886200" y="2653291"/>
            <a:ext cx="152401" cy="692497"/>
          </a:xfrm>
          <a:prstGeom prst="straightConnector1">
            <a:avLst/>
          </a:prstGeom>
          <a:ln>
            <a:solidFill>
              <a:srgbClr val="FFC000">
                <a:alpha val="86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2" idx="3"/>
            <a:endCxn id="14" idx="1"/>
          </p:cNvCxnSpPr>
          <p:nvPr/>
        </p:nvCxnSpPr>
        <p:spPr>
          <a:xfrm>
            <a:off x="5715001" y="1960793"/>
            <a:ext cx="152399" cy="606630"/>
          </a:xfrm>
          <a:prstGeom prst="straightConnector1">
            <a:avLst/>
          </a:prstGeom>
          <a:ln>
            <a:solidFill>
              <a:srgbClr val="FFC000">
                <a:alpha val="86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3" idx="3"/>
            <a:endCxn id="14" idx="1"/>
          </p:cNvCxnSpPr>
          <p:nvPr/>
        </p:nvCxnSpPr>
        <p:spPr>
          <a:xfrm flipV="1">
            <a:off x="5777346" y="2567423"/>
            <a:ext cx="90054" cy="778365"/>
          </a:xfrm>
          <a:prstGeom prst="straightConnector1">
            <a:avLst/>
          </a:prstGeom>
          <a:ln>
            <a:solidFill>
              <a:srgbClr val="FFC000">
                <a:alpha val="86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4" idx="3"/>
            <a:endCxn id="15" idx="1"/>
          </p:cNvCxnSpPr>
          <p:nvPr/>
        </p:nvCxnSpPr>
        <p:spPr>
          <a:xfrm>
            <a:off x="7086600" y="2567423"/>
            <a:ext cx="304800" cy="85867"/>
          </a:xfrm>
          <a:prstGeom prst="straightConnector1">
            <a:avLst/>
          </a:prstGeom>
          <a:ln>
            <a:solidFill>
              <a:srgbClr val="FFC000">
                <a:alpha val="86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7510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277</Words>
  <Application>Microsoft Office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</dc:creator>
  <cp:lastModifiedBy>Amanda</cp:lastModifiedBy>
  <cp:revision>10</cp:revision>
  <dcterms:created xsi:type="dcterms:W3CDTF">2016-10-19T13:57:20Z</dcterms:created>
  <dcterms:modified xsi:type="dcterms:W3CDTF">2016-11-15T02:50:12Z</dcterms:modified>
</cp:coreProperties>
</file>