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89503"/>
            <a:ext cx="12188952" cy="396849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296010"/>
            <a:ext cx="12192000" cy="356198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294887"/>
            <a:ext cx="12188952" cy="28529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77915" y="2553715"/>
            <a:ext cx="1517015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27" y="10"/>
            <a:ext cx="6088970" cy="685798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095744" cy="685799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6103620" cy="6858000"/>
          </a:xfrm>
          <a:custGeom>
            <a:avLst/>
            <a:gdLst/>
            <a:ahLst/>
            <a:cxnLst/>
            <a:rect l="l" t="t" r="r" b="b"/>
            <a:pathLst>
              <a:path w="6103620" h="6858000">
                <a:moveTo>
                  <a:pt x="6103024" y="0"/>
                </a:moveTo>
                <a:lnTo>
                  <a:pt x="0" y="0"/>
                </a:lnTo>
                <a:lnTo>
                  <a:pt x="0" y="6857999"/>
                </a:lnTo>
                <a:lnTo>
                  <a:pt x="6103024" y="6857999"/>
                </a:lnTo>
                <a:lnTo>
                  <a:pt x="6103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111240" cy="248412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0"/>
            <a:ext cx="6103620" cy="2286000"/>
          </a:xfrm>
          <a:custGeom>
            <a:avLst/>
            <a:gdLst/>
            <a:ahLst/>
            <a:cxnLst/>
            <a:rect l="l" t="t" r="r" b="b"/>
            <a:pathLst>
              <a:path w="6103620" h="2286000">
                <a:moveTo>
                  <a:pt x="6103024" y="0"/>
                </a:moveTo>
                <a:lnTo>
                  <a:pt x="0" y="0"/>
                </a:lnTo>
                <a:lnTo>
                  <a:pt x="0" y="2285994"/>
                </a:lnTo>
                <a:lnTo>
                  <a:pt x="6103024" y="2285994"/>
                </a:lnTo>
                <a:lnTo>
                  <a:pt x="6103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1299464"/>
            <a:ext cx="10358120" cy="15245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jpg"/><Relationship Id="rId6" Type="http://schemas.openxmlformats.org/officeDocument/2006/relationships/image" Target="../media/image42.jpg"/><Relationship Id="rId7" Type="http://schemas.openxmlformats.org/officeDocument/2006/relationships/image" Target="../media/image43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png"/><Relationship Id="rId17" Type="http://schemas.openxmlformats.org/officeDocument/2006/relationships/image" Target="../media/image59.png"/><Relationship Id="rId18" Type="http://schemas.openxmlformats.org/officeDocument/2006/relationships/image" Target="../media/image60.png"/><Relationship Id="rId19" Type="http://schemas.openxmlformats.org/officeDocument/2006/relationships/image" Target="../media/image61.png"/><Relationship Id="rId20" Type="http://schemas.openxmlformats.org/officeDocument/2006/relationships/image" Target="../media/image62.png"/><Relationship Id="rId21" Type="http://schemas.openxmlformats.org/officeDocument/2006/relationships/image" Target="../media/image63.png"/><Relationship Id="rId22" Type="http://schemas.openxmlformats.org/officeDocument/2006/relationships/image" Target="../media/image6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Relationship Id="rId11" Type="http://schemas.openxmlformats.org/officeDocument/2006/relationships/image" Target="../media/image74.png"/><Relationship Id="rId12" Type="http://schemas.openxmlformats.org/officeDocument/2006/relationships/image" Target="../media/image75.png"/><Relationship Id="rId13" Type="http://schemas.openxmlformats.org/officeDocument/2006/relationships/image" Target="../media/image76.png"/><Relationship Id="rId14" Type="http://schemas.openxmlformats.org/officeDocument/2006/relationships/image" Target="../media/image77.png"/><Relationship Id="rId15" Type="http://schemas.openxmlformats.org/officeDocument/2006/relationships/image" Target="../media/image78.png"/><Relationship Id="rId16" Type="http://schemas.openxmlformats.org/officeDocument/2006/relationships/image" Target="../media/image79.png"/><Relationship Id="rId17" Type="http://schemas.openxmlformats.org/officeDocument/2006/relationships/image" Target="../media/image80.png"/><Relationship Id="rId18" Type="http://schemas.openxmlformats.org/officeDocument/2006/relationships/image" Target="../media/image81.png"/><Relationship Id="rId19" Type="http://schemas.openxmlformats.org/officeDocument/2006/relationships/image" Target="../media/image8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Relationship Id="rId11" Type="http://schemas.openxmlformats.org/officeDocument/2006/relationships/image" Target="../media/image92.png"/><Relationship Id="rId12" Type="http://schemas.openxmlformats.org/officeDocument/2006/relationships/image" Target="../media/image93.png"/><Relationship Id="rId13" Type="http://schemas.openxmlformats.org/officeDocument/2006/relationships/image" Target="../media/image94.png"/><Relationship Id="rId14" Type="http://schemas.openxmlformats.org/officeDocument/2006/relationships/image" Target="../media/image95.png"/><Relationship Id="rId15" Type="http://schemas.openxmlformats.org/officeDocument/2006/relationships/image" Target="../media/image96.png"/><Relationship Id="rId16" Type="http://schemas.openxmlformats.org/officeDocument/2006/relationships/image" Target="../media/image97.png"/><Relationship Id="rId17" Type="http://schemas.openxmlformats.org/officeDocument/2006/relationships/image" Target="../media/image9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25"/>
              <a:t>RED</a:t>
            </a:r>
            <a:endParaRPr sz="7200"/>
          </a:p>
        </p:txBody>
      </p:sp>
      <p:sp>
        <p:nvSpPr>
          <p:cNvPr id="3" name="object 3" descr=""/>
          <p:cNvSpPr txBox="1"/>
          <p:nvPr/>
        </p:nvSpPr>
        <p:spPr>
          <a:xfrm>
            <a:off x="6174740" y="4130548"/>
            <a:ext cx="2818765" cy="95504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 marR="5080">
              <a:lnSpc>
                <a:spcPct val="88600"/>
              </a:lnSpc>
              <a:spcBef>
                <a:spcPts val="400"/>
              </a:spcBef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Exploring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Cultural,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Symbolic,</a:t>
            </a:r>
            <a:r>
              <a:rPr dirty="0" sz="2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Emotional Significance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024" y="2121133"/>
            <a:ext cx="4397376" cy="19043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8703" rIns="0" bIns="0" rtlCol="0" vert="horz">
            <a:spAutoFit/>
          </a:bodyPr>
          <a:lstStyle/>
          <a:p>
            <a:pPr marL="4406900">
              <a:lnSpc>
                <a:spcPct val="100000"/>
              </a:lnSpc>
              <a:spcBef>
                <a:spcPts val="100"/>
              </a:spcBef>
            </a:pPr>
            <a:r>
              <a:rPr dirty="0" sz="4000" spc="-10"/>
              <a:t>Introduction</a:t>
            </a:r>
            <a:endParaRPr sz="4000"/>
          </a:p>
        </p:txBody>
      </p:sp>
      <p:grpSp>
        <p:nvGrpSpPr>
          <p:cNvPr id="3" name="object 3" descr=""/>
          <p:cNvGrpSpPr/>
          <p:nvPr/>
        </p:nvGrpSpPr>
        <p:grpSpPr>
          <a:xfrm>
            <a:off x="-1" y="0"/>
            <a:ext cx="5013960" cy="6858000"/>
            <a:chOff x="-1" y="0"/>
            <a:chExt cx="5013960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013960" cy="685799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" y="0"/>
              <a:ext cx="4581526" cy="68580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7223" y="0"/>
              <a:ext cx="886967" cy="685799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1673887"/>
              <a:ext cx="2663825" cy="14984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3754349"/>
              <a:ext cx="2664000" cy="1498499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5187696" y="3078479"/>
            <a:ext cx="6306820" cy="2612390"/>
            <a:chOff x="5187696" y="3078479"/>
            <a:chExt cx="6306820" cy="2612390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7696" y="3099815"/>
              <a:ext cx="356615" cy="46939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04104" y="3078479"/>
              <a:ext cx="2459736" cy="51511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68184" y="3078479"/>
              <a:ext cx="1642872" cy="51511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82455" y="3078479"/>
              <a:ext cx="1749552" cy="51511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04104" y="3346703"/>
              <a:ext cx="6089904" cy="51511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04104" y="3599687"/>
              <a:ext cx="5084063" cy="51511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04104" y="3867911"/>
              <a:ext cx="6038088" cy="51206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04104" y="4120895"/>
              <a:ext cx="5230367" cy="51511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04104" y="4386071"/>
              <a:ext cx="6077711" cy="51511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04104" y="4654295"/>
              <a:ext cx="5736336" cy="51511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04104" y="4907279"/>
              <a:ext cx="5154167" cy="51511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04104" y="5175503"/>
              <a:ext cx="2673096" cy="5151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870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History</a:t>
            </a:r>
            <a:r>
              <a:rPr dirty="0" sz="4000" spc="-95"/>
              <a:t> </a:t>
            </a:r>
            <a:r>
              <a:rPr dirty="0" sz="4000"/>
              <a:t>Of</a:t>
            </a:r>
            <a:r>
              <a:rPr dirty="0" sz="4000" spc="-90"/>
              <a:t> </a:t>
            </a:r>
            <a:r>
              <a:rPr dirty="0" sz="4000" spc="-25"/>
              <a:t>Red</a:t>
            </a:r>
            <a:endParaRPr sz="4000"/>
          </a:p>
        </p:txBody>
      </p:sp>
      <p:grpSp>
        <p:nvGrpSpPr>
          <p:cNvPr id="3" name="object 3" descr=""/>
          <p:cNvGrpSpPr/>
          <p:nvPr/>
        </p:nvGrpSpPr>
        <p:grpSpPr>
          <a:xfrm>
            <a:off x="801623" y="3102864"/>
            <a:ext cx="4429125" cy="2313940"/>
            <a:chOff x="801623" y="3102864"/>
            <a:chExt cx="4429125" cy="23139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1623" y="3102864"/>
              <a:ext cx="4242816" cy="44500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1623" y="3331464"/>
              <a:ext cx="3279648" cy="44500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5240" y="3331464"/>
              <a:ext cx="1188719" cy="44500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1623" y="3572256"/>
              <a:ext cx="4248912" cy="44805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623" y="3800856"/>
              <a:ext cx="4428744" cy="44805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1623" y="4029456"/>
              <a:ext cx="3980688" cy="44805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1623" y="4270248"/>
              <a:ext cx="4413504" cy="44805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1623" y="4498848"/>
              <a:ext cx="3986784" cy="44805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1623" y="4727448"/>
              <a:ext cx="4224528" cy="44805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1623" y="4968240"/>
              <a:ext cx="3017519" cy="448056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5715000" y="612647"/>
            <a:ext cx="6026150" cy="5471160"/>
            <a:chOff x="5715000" y="612647"/>
            <a:chExt cx="6026150" cy="5471160"/>
          </a:xfrm>
        </p:grpSpPr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15000" y="612647"/>
              <a:ext cx="6025896" cy="547116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6000" y="841376"/>
              <a:ext cx="5260976" cy="470759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96000" y="4136135"/>
              <a:ext cx="5263896" cy="141427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0433" y="1350832"/>
              <a:ext cx="3872108" cy="306334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37515">
              <a:lnSpc>
                <a:spcPct val="100000"/>
              </a:lnSpc>
              <a:spcBef>
                <a:spcPts val="100"/>
              </a:spcBef>
            </a:pPr>
            <a:r>
              <a:rPr dirty="0" sz="3900"/>
              <a:t>Some</a:t>
            </a:r>
            <a:r>
              <a:rPr dirty="0" sz="3900" spc="-85"/>
              <a:t> </a:t>
            </a:r>
            <a:r>
              <a:rPr dirty="0" sz="3900"/>
              <a:t>of</a:t>
            </a:r>
            <a:r>
              <a:rPr dirty="0" sz="3900" spc="-85"/>
              <a:t> </a:t>
            </a:r>
            <a:r>
              <a:rPr dirty="0" sz="3900"/>
              <a:t>my</a:t>
            </a:r>
            <a:r>
              <a:rPr dirty="0" sz="3900" spc="-75"/>
              <a:t> </a:t>
            </a:r>
            <a:r>
              <a:rPr dirty="0" sz="3900" spc="-20"/>
              <a:t>favorite</a:t>
            </a:r>
            <a:r>
              <a:rPr dirty="0" sz="3900" spc="-85"/>
              <a:t> </a:t>
            </a:r>
            <a:r>
              <a:rPr dirty="0" sz="3900"/>
              <a:t>teams</a:t>
            </a:r>
            <a:r>
              <a:rPr dirty="0" sz="3900" spc="-75"/>
              <a:t> </a:t>
            </a:r>
            <a:r>
              <a:rPr dirty="0" sz="3900"/>
              <a:t>which</a:t>
            </a:r>
            <a:r>
              <a:rPr dirty="0" sz="3900" spc="-85"/>
              <a:t> </a:t>
            </a:r>
            <a:r>
              <a:rPr dirty="0" sz="3900"/>
              <a:t>uses</a:t>
            </a:r>
            <a:r>
              <a:rPr dirty="0" sz="3900" spc="-80"/>
              <a:t> </a:t>
            </a:r>
            <a:r>
              <a:rPr dirty="0" sz="3900"/>
              <a:t>color</a:t>
            </a:r>
            <a:r>
              <a:rPr dirty="0" sz="3900" spc="-75"/>
              <a:t> </a:t>
            </a:r>
            <a:r>
              <a:rPr dirty="0" sz="3900" spc="-25"/>
              <a:t>red</a:t>
            </a:r>
            <a:endParaRPr sz="3900"/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2471927"/>
            <a:ext cx="12192000" cy="4386580"/>
            <a:chOff x="0" y="2471927"/>
            <a:chExt cx="12192000" cy="43865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24327"/>
              <a:ext cx="12188952" cy="423367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289127"/>
              <a:ext cx="12192000" cy="3562985"/>
            </a:xfrm>
            <a:custGeom>
              <a:avLst/>
              <a:gdLst/>
              <a:ahLst/>
              <a:cxnLst/>
              <a:rect l="l" t="t" r="r" b="b"/>
              <a:pathLst>
                <a:path w="12192000" h="3562984">
                  <a:moveTo>
                    <a:pt x="12192000" y="0"/>
                  </a:moveTo>
                  <a:lnTo>
                    <a:pt x="9303656" y="398453"/>
                  </a:lnTo>
                  <a:lnTo>
                    <a:pt x="7511143" y="768567"/>
                  </a:lnTo>
                  <a:lnTo>
                    <a:pt x="6226628" y="848396"/>
                  </a:lnTo>
                  <a:lnTo>
                    <a:pt x="3048000" y="703253"/>
                  </a:lnTo>
                  <a:lnTo>
                    <a:pt x="0" y="183452"/>
                  </a:lnTo>
                  <a:lnTo>
                    <a:pt x="0" y="3562567"/>
                  </a:lnTo>
                  <a:lnTo>
                    <a:pt x="12192000" y="35625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3289127"/>
              <a:ext cx="12192000" cy="3562985"/>
            </a:xfrm>
            <a:custGeom>
              <a:avLst/>
              <a:gdLst/>
              <a:ahLst/>
              <a:cxnLst/>
              <a:rect l="l" t="t" r="r" b="b"/>
              <a:pathLst>
                <a:path w="12192000" h="3562984">
                  <a:moveTo>
                    <a:pt x="12192000" y="0"/>
                  </a:moveTo>
                  <a:lnTo>
                    <a:pt x="9303656" y="398453"/>
                  </a:lnTo>
                  <a:lnTo>
                    <a:pt x="7511143" y="768567"/>
                  </a:lnTo>
                  <a:lnTo>
                    <a:pt x="6226628" y="848396"/>
                  </a:lnTo>
                  <a:lnTo>
                    <a:pt x="3048000" y="703253"/>
                  </a:lnTo>
                  <a:lnTo>
                    <a:pt x="0" y="183452"/>
                  </a:lnTo>
                  <a:lnTo>
                    <a:pt x="0" y="3562567"/>
                  </a:lnTo>
                  <a:lnTo>
                    <a:pt x="12192000" y="35625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>
                <a:alpha val="1411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71927"/>
              <a:ext cx="12188952" cy="196900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005327"/>
              <a:ext cx="12192000" cy="120700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4973" y="4797590"/>
              <a:ext cx="993029" cy="120382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68377" y="4797590"/>
              <a:ext cx="1444133" cy="120377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68548" y="4797590"/>
              <a:ext cx="921705" cy="12037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9823" rIns="0" bIns="0" rtlCol="0" vert="horz">
            <a:spAutoFit/>
          </a:bodyPr>
          <a:lstStyle/>
          <a:p>
            <a:pPr marL="4406900" marR="5080">
              <a:lnSpc>
                <a:spcPts val="4300"/>
              </a:lnSpc>
              <a:spcBef>
                <a:spcPts val="660"/>
              </a:spcBef>
            </a:pPr>
            <a:r>
              <a:rPr dirty="0" sz="4000"/>
              <a:t>Importance</a:t>
            </a:r>
            <a:r>
              <a:rPr dirty="0" sz="4000" spc="-70"/>
              <a:t> </a:t>
            </a:r>
            <a:r>
              <a:rPr dirty="0" sz="4000"/>
              <a:t>of</a:t>
            </a:r>
            <a:r>
              <a:rPr dirty="0" sz="4000" spc="-60"/>
              <a:t> </a:t>
            </a:r>
            <a:r>
              <a:rPr dirty="0" sz="4000"/>
              <a:t>red</a:t>
            </a:r>
            <a:r>
              <a:rPr dirty="0" sz="4000" spc="-65"/>
              <a:t> </a:t>
            </a:r>
            <a:r>
              <a:rPr dirty="0" sz="4000"/>
              <a:t>as</a:t>
            </a:r>
            <a:r>
              <a:rPr dirty="0" sz="4000" spc="-65"/>
              <a:t> </a:t>
            </a:r>
            <a:r>
              <a:rPr dirty="0" sz="4000"/>
              <a:t>a</a:t>
            </a:r>
            <a:r>
              <a:rPr dirty="0" sz="4000" spc="-60"/>
              <a:t> </a:t>
            </a:r>
            <a:r>
              <a:rPr dirty="0" sz="4000" spc="-10"/>
              <a:t>color </a:t>
            </a:r>
            <a:r>
              <a:rPr dirty="0" sz="4000"/>
              <a:t>of</a:t>
            </a:r>
            <a:r>
              <a:rPr dirty="0" sz="4000" spc="-70"/>
              <a:t> </a:t>
            </a:r>
            <a:r>
              <a:rPr dirty="0" sz="4000"/>
              <a:t>love</a:t>
            </a:r>
            <a:r>
              <a:rPr dirty="0" sz="4000" spc="-65"/>
              <a:t> </a:t>
            </a:r>
            <a:r>
              <a:rPr dirty="0" sz="4000"/>
              <a:t>and</a:t>
            </a:r>
            <a:r>
              <a:rPr dirty="0" sz="4000" spc="-70"/>
              <a:t> </a:t>
            </a:r>
            <a:r>
              <a:rPr dirty="0" sz="4000" spc="-10"/>
              <a:t>aggression.</a:t>
            </a:r>
            <a:endParaRPr sz="4000"/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5108575" cy="6858000"/>
            <a:chOff x="0" y="0"/>
            <a:chExt cx="5108575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350"/>
              <a:ext cx="4558843" cy="33274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530599"/>
              <a:ext cx="4564181" cy="33274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8623" y="0"/>
              <a:ext cx="1639824" cy="685799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97223" y="0"/>
              <a:ext cx="877824" cy="6858000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5239511" y="3136392"/>
            <a:ext cx="6148070" cy="2185670"/>
            <a:chOff x="5239511" y="3136392"/>
            <a:chExt cx="6148070" cy="2185670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39511" y="3136392"/>
              <a:ext cx="1466088" cy="2926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9511" y="3416808"/>
              <a:ext cx="1389888" cy="29260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61759" y="3416808"/>
              <a:ext cx="896112" cy="29260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23760" y="3416808"/>
              <a:ext cx="4133088" cy="29260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9511" y="3569208"/>
              <a:ext cx="5922264" cy="29260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9511" y="3721608"/>
              <a:ext cx="6041136" cy="29260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39511" y="3861816"/>
              <a:ext cx="6007608" cy="28956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39511" y="4014216"/>
              <a:ext cx="1191767" cy="28956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9511" y="4291584"/>
              <a:ext cx="1371599" cy="29260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9511" y="4572000"/>
              <a:ext cx="3133343" cy="29260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02167" y="4572000"/>
              <a:ext cx="213359" cy="29260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47888" y="4572000"/>
              <a:ext cx="2941320" cy="29260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39511" y="4724400"/>
              <a:ext cx="5748528" cy="29260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39511" y="4876800"/>
              <a:ext cx="6147816" cy="29260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39511" y="5029200"/>
              <a:ext cx="3660647" cy="29260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732520" y="5029200"/>
              <a:ext cx="1045464" cy="29260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640823" y="5029200"/>
              <a:ext cx="1624583" cy="2926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3887" rIns="0" bIns="0" rtlCol="0" vert="horz">
            <a:spAutoFit/>
          </a:bodyPr>
          <a:lstStyle/>
          <a:p>
            <a:pPr marL="6156325" marR="5080">
              <a:lnSpc>
                <a:spcPts val="3000"/>
              </a:lnSpc>
              <a:spcBef>
                <a:spcPts val="500"/>
              </a:spcBef>
            </a:pPr>
            <a:r>
              <a:rPr dirty="0" sz="2800"/>
              <a:t>Importance</a:t>
            </a:r>
            <a:r>
              <a:rPr dirty="0" sz="2800" spc="-55"/>
              <a:t> </a:t>
            </a:r>
            <a:r>
              <a:rPr dirty="0" sz="2800"/>
              <a:t>of</a:t>
            </a:r>
            <a:r>
              <a:rPr dirty="0" sz="2800" spc="-55"/>
              <a:t> </a:t>
            </a:r>
            <a:r>
              <a:rPr dirty="0" sz="2800"/>
              <a:t>color</a:t>
            </a:r>
            <a:r>
              <a:rPr dirty="0" sz="2800" spc="-55"/>
              <a:t> </a:t>
            </a:r>
            <a:r>
              <a:rPr dirty="0" sz="2800"/>
              <a:t>red</a:t>
            </a:r>
            <a:r>
              <a:rPr dirty="0" sz="2800" spc="-65"/>
              <a:t> </a:t>
            </a:r>
            <a:r>
              <a:rPr dirty="0" sz="2800" spc="-25"/>
              <a:t>as </a:t>
            </a:r>
            <a:r>
              <a:rPr dirty="0" sz="2800"/>
              <a:t>Cultural</a:t>
            </a:r>
            <a:r>
              <a:rPr dirty="0" sz="2800" spc="-70"/>
              <a:t> </a:t>
            </a:r>
            <a:r>
              <a:rPr dirty="0" sz="2800"/>
              <a:t>and</a:t>
            </a:r>
            <a:r>
              <a:rPr dirty="0" sz="2800" spc="-65"/>
              <a:t> </a:t>
            </a:r>
            <a:r>
              <a:rPr dirty="0" sz="2800" spc="-10"/>
              <a:t>Religious Significance</a:t>
            </a:r>
            <a:endParaRPr sz="2800"/>
          </a:p>
        </p:txBody>
      </p:sp>
      <p:grpSp>
        <p:nvGrpSpPr>
          <p:cNvPr id="3" name="object 3" descr=""/>
          <p:cNvGrpSpPr/>
          <p:nvPr/>
        </p:nvGrpSpPr>
        <p:grpSpPr>
          <a:xfrm>
            <a:off x="19" y="0"/>
            <a:ext cx="6806565" cy="6858000"/>
            <a:chOff x="19" y="0"/>
            <a:chExt cx="6806565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" y="1"/>
              <a:ext cx="6088359" cy="33337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" y="3524251"/>
              <a:ext cx="6088359" cy="333374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6360" y="0"/>
              <a:ext cx="1639824" cy="685799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4960" y="0"/>
              <a:ext cx="877824" cy="6857999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6970776" y="3127248"/>
            <a:ext cx="4438015" cy="2658110"/>
            <a:chOff x="6970776" y="3127248"/>
            <a:chExt cx="4438015" cy="2658110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70776" y="3127248"/>
              <a:ext cx="4194048" cy="34442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70776" y="3304032"/>
              <a:ext cx="4218432" cy="34747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70776" y="3483864"/>
              <a:ext cx="3989831" cy="34442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70776" y="3660648"/>
              <a:ext cx="4340352" cy="34442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70776" y="3837432"/>
              <a:ext cx="3779520" cy="34747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70776" y="4017264"/>
              <a:ext cx="4248912" cy="34442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70776" y="4194048"/>
              <a:ext cx="4312920" cy="34442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70776" y="4370832"/>
              <a:ext cx="4206239" cy="34747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70776" y="4550664"/>
              <a:ext cx="4437887" cy="34442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70776" y="4727448"/>
              <a:ext cx="4410456" cy="34442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70776" y="4904232"/>
              <a:ext cx="4105655" cy="34747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70776" y="5084064"/>
              <a:ext cx="4413504" cy="34442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70776" y="5260847"/>
              <a:ext cx="3971544" cy="344424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70776" y="5437631"/>
              <a:ext cx="963168" cy="3474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632" rIns="0" bIns="0" rtlCol="0" vert="horz">
            <a:spAutoFit/>
          </a:bodyPr>
          <a:lstStyle/>
          <a:p>
            <a:pPr marL="6156325" marR="5080">
              <a:lnSpc>
                <a:spcPts val="3979"/>
              </a:lnSpc>
              <a:spcBef>
                <a:spcPts val="615"/>
              </a:spcBef>
            </a:pPr>
            <a:r>
              <a:rPr dirty="0"/>
              <a:t>Importance</a:t>
            </a:r>
            <a:r>
              <a:rPr dirty="0" spc="-85"/>
              <a:t> </a:t>
            </a:r>
            <a:r>
              <a:rPr dirty="0"/>
              <a:t>of</a:t>
            </a:r>
            <a:r>
              <a:rPr dirty="0" spc="-70"/>
              <a:t> </a:t>
            </a:r>
            <a:r>
              <a:rPr dirty="0" spc="-10"/>
              <a:t>color </a:t>
            </a:r>
            <a:r>
              <a:rPr dirty="0"/>
              <a:t>red</a:t>
            </a:r>
            <a:r>
              <a:rPr dirty="0" spc="-70"/>
              <a:t> </a:t>
            </a:r>
            <a:r>
              <a:rPr dirty="0"/>
              <a:t>as</a:t>
            </a:r>
            <a:r>
              <a:rPr dirty="0" spc="-70"/>
              <a:t> </a:t>
            </a:r>
            <a:r>
              <a:rPr dirty="0"/>
              <a:t>political</a:t>
            </a:r>
            <a:r>
              <a:rPr dirty="0" spc="-70"/>
              <a:t> </a:t>
            </a:r>
            <a:r>
              <a:rPr dirty="0" spc="-10"/>
              <a:t>symbol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6720840" cy="6858000"/>
            <a:chOff x="0" y="0"/>
            <a:chExt cx="6720840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720840" cy="685799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" y="12699"/>
              <a:ext cx="6186868" cy="684529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59" y="0"/>
              <a:ext cx="877824" cy="6857999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6976871" y="3127248"/>
            <a:ext cx="4444365" cy="2478405"/>
            <a:chOff x="6976871" y="3127248"/>
            <a:chExt cx="4444365" cy="2478405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6871" y="3127248"/>
              <a:ext cx="4419600" cy="34442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99375" y="3304032"/>
              <a:ext cx="4212335" cy="34747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99375" y="3483864"/>
              <a:ext cx="4194048" cy="34442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9375" y="3660648"/>
              <a:ext cx="4102608" cy="34442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99375" y="3837432"/>
              <a:ext cx="3950208" cy="34747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99375" y="4017264"/>
              <a:ext cx="4166616" cy="34442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99375" y="4194048"/>
              <a:ext cx="3724655" cy="34442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99375" y="4370832"/>
              <a:ext cx="3922776" cy="34747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99375" y="4550664"/>
              <a:ext cx="4145279" cy="34442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99375" y="4727448"/>
              <a:ext cx="4221480" cy="34442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99375" y="4904232"/>
              <a:ext cx="3956304" cy="34747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99375" y="5084064"/>
              <a:ext cx="3444239" cy="34442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99375" y="5260847"/>
              <a:ext cx="2112264" cy="3444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541" y="765555"/>
            <a:ext cx="333311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>
                <a:solidFill>
                  <a:srgbClr val="000000"/>
                </a:solidFill>
              </a:rPr>
              <a:t>Final</a:t>
            </a:r>
            <a:r>
              <a:rPr dirty="0" sz="4000" spc="-50">
                <a:solidFill>
                  <a:srgbClr val="000000"/>
                </a:solidFill>
              </a:rPr>
              <a:t> </a:t>
            </a:r>
            <a:r>
              <a:rPr dirty="0" sz="4000" spc="-10">
                <a:solidFill>
                  <a:srgbClr val="000000"/>
                </a:solidFill>
              </a:rPr>
              <a:t>Conclusion</a:t>
            </a:r>
            <a:endParaRPr sz="4000"/>
          </a:p>
        </p:txBody>
      </p:sp>
      <p:sp>
        <p:nvSpPr>
          <p:cNvPr id="3" name="object 3" descr=""/>
          <p:cNvSpPr txBox="1"/>
          <p:nvPr/>
        </p:nvSpPr>
        <p:spPr>
          <a:xfrm>
            <a:off x="840541" y="2984500"/>
            <a:ext cx="4469765" cy="312864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 marR="5080">
              <a:lnSpc>
                <a:spcPct val="90200"/>
              </a:lnSpc>
              <a:spcBef>
                <a:spcPts val="285"/>
              </a:spcBef>
            </a:pPr>
            <a:r>
              <a:rPr dirty="0" sz="1600">
                <a:latin typeface="Calibri"/>
                <a:cs typeface="Calibri"/>
              </a:rPr>
              <a:t>Red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dynamic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color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that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emerges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the </a:t>
            </a:r>
            <a:r>
              <a:rPr dirty="0" sz="1600" spc="-10">
                <a:latin typeface="Calibri"/>
                <a:cs typeface="Calibri"/>
              </a:rPr>
              <a:t>kaleidoscope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human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experience, </a:t>
            </a:r>
            <a:r>
              <a:rPr dirty="0" sz="1600">
                <a:latin typeface="Calibri"/>
                <a:cs typeface="Calibri"/>
              </a:rPr>
              <a:t>weaving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its</a:t>
            </a:r>
            <a:r>
              <a:rPr dirty="0" sz="1600" spc="-10">
                <a:latin typeface="Calibri"/>
                <a:cs typeface="Calibri"/>
              </a:rPr>
              <a:t> vivid </a:t>
            </a:r>
            <a:r>
              <a:rPr dirty="0" sz="1600">
                <a:latin typeface="Calibri"/>
                <a:cs typeface="Calibri"/>
              </a:rPr>
              <a:t>hues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through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fabric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culture,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history,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emotion,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symbolism.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Red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always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been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associated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with </a:t>
            </a:r>
            <a:r>
              <a:rPr dirty="0" sz="1600">
                <a:latin typeface="Calibri"/>
                <a:cs typeface="Calibri"/>
              </a:rPr>
              <a:t>revolution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beauty,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from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prehistoric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cave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paintings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flags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representing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revolutionary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fervor.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It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has </a:t>
            </a:r>
            <a:r>
              <a:rPr dirty="0" sz="1600">
                <a:latin typeface="Calibri"/>
                <a:cs typeface="Calibri"/>
              </a:rPr>
              <a:t>become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color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deeply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ingrained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popular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culture.</a:t>
            </a:r>
            <a:endParaRPr sz="1600">
              <a:latin typeface="Calibri"/>
              <a:cs typeface="Calibri"/>
            </a:endParaRPr>
          </a:p>
          <a:p>
            <a:pPr marL="12700" marR="45720">
              <a:lnSpc>
                <a:spcPts val="1700"/>
              </a:lnSpc>
              <a:spcBef>
                <a:spcPts val="25"/>
              </a:spcBef>
            </a:pPr>
            <a:r>
              <a:rPr dirty="0" sz="1600">
                <a:latin typeface="Calibri"/>
                <a:cs typeface="Calibri"/>
              </a:rPr>
              <a:t>Romance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warnings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are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expressions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its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dual </a:t>
            </a:r>
            <a:r>
              <a:rPr dirty="0" sz="1600">
                <a:latin typeface="Calibri"/>
                <a:cs typeface="Calibri"/>
              </a:rPr>
              <a:t>nature,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which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makes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it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color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both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aggression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  <a:p>
            <a:pPr marL="12700" marR="130175">
              <a:lnSpc>
                <a:spcPct val="90000"/>
              </a:lnSpc>
              <a:spcBef>
                <a:spcPts val="55"/>
              </a:spcBef>
            </a:pPr>
            <a:r>
              <a:rPr dirty="0" sz="1600">
                <a:latin typeface="Calibri"/>
                <a:cs typeface="Calibri"/>
              </a:rPr>
              <a:t>love.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Politically, </a:t>
            </a:r>
            <a:r>
              <a:rPr dirty="0" sz="1600">
                <a:latin typeface="Calibri"/>
                <a:cs typeface="Calibri"/>
              </a:rPr>
              <a:t>red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represents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power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defiance; </a:t>
            </a:r>
            <a:r>
              <a:rPr dirty="0" sz="1600" spc="-20">
                <a:latin typeface="Calibri"/>
                <a:cs typeface="Calibri"/>
              </a:rPr>
              <a:t>culturally,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it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represents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luck,</a:t>
            </a:r>
            <a:r>
              <a:rPr dirty="0" sz="1600" spc="-20">
                <a:latin typeface="Calibri"/>
                <a:cs typeface="Calibri"/>
              </a:rPr>
              <a:t> joy,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richness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of </a:t>
            </a:r>
            <a:r>
              <a:rPr dirty="0" sz="1600">
                <a:latin typeface="Calibri"/>
                <a:cs typeface="Calibri"/>
              </a:rPr>
              <a:t>traditions.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becomes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vehicle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for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spirituality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and </a:t>
            </a:r>
            <a:r>
              <a:rPr dirty="0" sz="1600" spc="-10">
                <a:latin typeface="Calibri"/>
                <a:cs typeface="Calibri"/>
              </a:rPr>
              <a:t>profound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emotion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through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artistic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expression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and </a:t>
            </a:r>
            <a:r>
              <a:rPr dirty="0" sz="1600">
                <a:latin typeface="Calibri"/>
                <a:cs typeface="Calibri"/>
              </a:rPr>
              <a:t>religious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rites.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2023-12-04T01:35:19Z</dcterms:created>
  <dcterms:modified xsi:type="dcterms:W3CDTF">2023-12-04T01:35:19Z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2023-12-04T00:00:00Z</vt:filetime>
  </property>
  <property fmtid="{D5CDD505-2E9C-101B-9397-08002B2CF9AE}" pid="3" name="LastSaved">
    <vt:filetime>2023-12-04T00:00:00Z</vt:filetime>
  </property>
  <property fmtid="{D5CDD505-2E9C-101B-9397-08002B2CF9AE}" pid="4" name="Producer">
    <vt:lpwstr>macOS Version 14.1.2 (Build 23B92) Quartz PDFContext</vt:lpwstr>
  </property>
</Properties>
</file>