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35" autoAdjust="0"/>
  </p:normalViewPr>
  <p:slideViewPr>
    <p:cSldViewPr snapToGrid="0" snapToObjects="1">
      <p:cViewPr varScale="1">
        <p:scale>
          <a:sx n="17" d="100"/>
          <a:sy n="17" d="100"/>
        </p:scale>
        <p:origin x="462" y="6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5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9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7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0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2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4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2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294F2-9884-C346-ACEC-01AC3EBC2F3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2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29514" y="1318262"/>
            <a:ext cx="39502080" cy="3260218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Roller coaster </a:t>
            </a:r>
            <a:br>
              <a:rPr lang="en-US" sz="8000" dirty="0"/>
            </a:br>
            <a:r>
              <a:rPr lang="en-US" sz="8000" dirty="0"/>
              <a:t>by, </a:t>
            </a:r>
            <a:r>
              <a:rPr lang="en-US" sz="8000" dirty="0" err="1" smtClean="0"/>
              <a:t>Mouhamath</a:t>
            </a:r>
            <a:r>
              <a:rPr lang="en-US" sz="8000" dirty="0" smtClean="0"/>
              <a:t> </a:t>
            </a:r>
            <a:r>
              <a:rPr lang="en-US" sz="8000" dirty="0" err="1"/>
              <a:t>Ciss</a:t>
            </a:r>
            <a:r>
              <a:rPr lang="en-US" sz="8000" dirty="0"/>
              <a:t>, Chun </a:t>
            </a:r>
            <a:r>
              <a:rPr lang="en-US" sz="8000" dirty="0" err="1" smtClean="0"/>
              <a:t>Szeto</a:t>
            </a:r>
            <a:r>
              <a:rPr lang="en-US" sz="8000" dirty="0" smtClean="0"/>
              <a:t>, and </a:t>
            </a:r>
            <a:r>
              <a:rPr lang="en-US" sz="8000" dirty="0"/>
              <a:t>Danielle </a:t>
            </a:r>
            <a:r>
              <a:rPr lang="en-US" sz="8000" dirty="0" smtClean="0"/>
              <a:t>Alphee, </a:t>
            </a:r>
            <a:r>
              <a:rPr lang="en-US" sz="8000" dirty="0">
                <a:ea typeface="Tahoma" panose="020B0604030504040204" pitchFamily="34" charset="0"/>
                <a:cs typeface="Tahoma" panose="020B0604030504040204" pitchFamily="34" charset="0"/>
              </a:rPr>
              <a:t>Prof Kate </a:t>
            </a:r>
            <a:r>
              <a:rPr lang="en-US" sz="8000" dirty="0" smtClean="0">
                <a:ea typeface="Tahoma" panose="020B0604030504040204" pitchFamily="34" charset="0"/>
                <a:cs typeface="Tahoma" panose="020B0604030504040204" pitchFamily="34" charset="0"/>
              </a:rPr>
              <a:t>Poirier</a:t>
            </a:r>
            <a:br>
              <a:rPr lang="en-US" sz="80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dirty="0">
                <a:ea typeface="Tahoma" panose="020B0604030504040204" pitchFamily="34" charset="0"/>
                <a:cs typeface="Tahoma" panose="020B0604030504040204" pitchFamily="34" charset="0"/>
              </a:rPr>
              <a:t>New York City College of Technology, CUNY – Spring 2014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828799" y="4578480"/>
            <a:ext cx="37134801" cy="28339920"/>
          </a:xfrm>
        </p:spPr>
        <p:txBody>
          <a:bodyPr numCol="3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5800" b="1" u="sng" dirty="0"/>
              <a:t>Abstract:</a:t>
            </a:r>
            <a:endParaRPr lang="en-US" sz="5800" b="1" dirty="0"/>
          </a:p>
          <a:p>
            <a:pPr marL="0" indent="0" algn="just">
              <a:buNone/>
            </a:pPr>
            <a:r>
              <a:rPr lang="en-US" sz="5800" dirty="0"/>
              <a:t>Riding Roller Coasters are an exciting </a:t>
            </a:r>
            <a:r>
              <a:rPr lang="en-US" sz="5800" dirty="0" smtClean="0"/>
              <a:t>and </a:t>
            </a:r>
            <a:r>
              <a:rPr lang="en-US" sz="5800" dirty="0"/>
              <a:t>thrilling </a:t>
            </a:r>
            <a:r>
              <a:rPr lang="en-US" sz="5800" dirty="0" smtClean="0"/>
              <a:t>way</a:t>
            </a:r>
          </a:p>
          <a:p>
            <a:pPr marL="0" indent="0" algn="just">
              <a:buNone/>
            </a:pPr>
            <a:r>
              <a:rPr lang="en-US" sz="5800" dirty="0" smtClean="0"/>
              <a:t> </a:t>
            </a:r>
            <a:r>
              <a:rPr lang="en-US" sz="5800" dirty="0"/>
              <a:t>to spend your day. </a:t>
            </a:r>
            <a:r>
              <a:rPr lang="en-US" sz="5800" dirty="0" smtClean="0"/>
              <a:t>Although, </a:t>
            </a:r>
            <a:r>
              <a:rPr lang="en-US" sz="5800" dirty="0"/>
              <a:t>you may have </a:t>
            </a:r>
            <a:endParaRPr lang="en-US" sz="5800" dirty="0" smtClean="0"/>
          </a:p>
          <a:p>
            <a:pPr marL="0" indent="0" algn="just">
              <a:buNone/>
            </a:pPr>
            <a:r>
              <a:rPr lang="en-US" sz="5800" dirty="0" smtClean="0"/>
              <a:t>many </a:t>
            </a:r>
            <a:r>
              <a:rPr lang="en-US" sz="5800" dirty="0"/>
              <a:t>questions about </a:t>
            </a:r>
            <a:r>
              <a:rPr lang="en-US" sz="5800" dirty="0" smtClean="0"/>
              <a:t>them, </a:t>
            </a:r>
            <a:r>
              <a:rPr lang="en-US" sz="5800" dirty="0"/>
              <a:t>for instance how is </a:t>
            </a:r>
            <a:r>
              <a:rPr lang="en-US" sz="5800" dirty="0" smtClean="0"/>
              <a:t>a</a:t>
            </a:r>
          </a:p>
          <a:p>
            <a:pPr marL="0" indent="0" algn="just">
              <a:buNone/>
            </a:pPr>
            <a:r>
              <a:rPr lang="en-US" sz="5800" dirty="0" smtClean="0"/>
              <a:t> </a:t>
            </a:r>
            <a:r>
              <a:rPr lang="en-US" sz="5800" dirty="0"/>
              <a:t>roller coaster built? We will answer this question </a:t>
            </a:r>
            <a:endParaRPr lang="en-US" sz="5800" dirty="0" smtClean="0"/>
          </a:p>
          <a:p>
            <a:pPr marL="0" indent="0" algn="just">
              <a:buNone/>
            </a:pPr>
            <a:r>
              <a:rPr lang="en-US" sz="5800" dirty="0" smtClean="0"/>
              <a:t>using </a:t>
            </a:r>
            <a:r>
              <a:rPr lang="en-US" sz="5800" dirty="0"/>
              <a:t>calculus. </a:t>
            </a:r>
            <a:r>
              <a:rPr lang="en-US" sz="5800" dirty="0" smtClean="0"/>
              <a:t>                          </a:t>
            </a:r>
            <a:endParaRPr lang="en-US" sz="5800" dirty="0"/>
          </a:p>
          <a:p>
            <a:pPr marL="0" indent="0" algn="ctr">
              <a:buNone/>
            </a:pPr>
            <a:r>
              <a:rPr lang="en-US" sz="5800" b="1" u="sng" dirty="0"/>
              <a:t>Introduction:</a:t>
            </a:r>
            <a:endParaRPr lang="en-US" sz="5800" b="1" dirty="0"/>
          </a:p>
          <a:p>
            <a:pPr marL="0" indent="0">
              <a:buNone/>
            </a:pPr>
            <a:r>
              <a:rPr lang="en-US" sz="5800" dirty="0"/>
              <a:t>A roller coaster is a “small gravity railroad having a train with open cars that move along a high, sharply winding trestle built with steep inclines that produce sudden, speedy plunges for trill- seeking passengers.”  Building a roller coaster has many components to </a:t>
            </a:r>
            <a:r>
              <a:rPr lang="en-US" sz="5800" dirty="0" smtClean="0"/>
              <a:t>it:</a:t>
            </a:r>
          </a:p>
          <a:p>
            <a:r>
              <a:rPr lang="en-US" sz="5800" dirty="0" smtClean="0"/>
              <a:t>Slope</a:t>
            </a:r>
          </a:p>
          <a:p>
            <a:r>
              <a:rPr lang="en-US" sz="5800" dirty="0" smtClean="0"/>
              <a:t>Turns/curves</a:t>
            </a:r>
          </a:p>
          <a:p>
            <a:r>
              <a:rPr lang="en-US" sz="5800" dirty="0" smtClean="0"/>
              <a:t>Speed </a:t>
            </a:r>
          </a:p>
          <a:p>
            <a:r>
              <a:rPr lang="en-US" sz="5800" dirty="0" smtClean="0"/>
              <a:t>Size </a:t>
            </a:r>
          </a:p>
          <a:p>
            <a:pPr marL="0" indent="0">
              <a:buNone/>
            </a:pPr>
            <a:r>
              <a:rPr lang="en-US" sz="5800" dirty="0" smtClean="0"/>
              <a:t>In </a:t>
            </a:r>
            <a:r>
              <a:rPr lang="en-US" sz="5800" dirty="0"/>
              <a:t>this project we </a:t>
            </a:r>
            <a:r>
              <a:rPr lang="en-US" sz="5800" dirty="0" smtClean="0"/>
              <a:t>will study some conditions that are relied of how a roller coaster is built by discussing the form required for it  function.</a:t>
            </a:r>
            <a:endParaRPr lang="en-US" sz="5800" dirty="0"/>
          </a:p>
          <a:p>
            <a:pPr marL="0" indent="0" algn="ctr">
              <a:buNone/>
            </a:pPr>
            <a:r>
              <a:rPr lang="en-US" sz="5800" b="1" u="sng" dirty="0" smtClean="0"/>
              <a:t>Research Question:</a:t>
            </a:r>
          </a:p>
          <a:p>
            <a:pPr marL="0" indent="0">
              <a:buNone/>
            </a:pPr>
            <a:r>
              <a:rPr lang="en-US" sz="5800" dirty="0" smtClean="0"/>
              <a:t>The first part of a roller coaster involves an ascent and descent. Given an ascent of a certain steepness and a descent of a certain steepness, what path can the roller coaster take  in between so that it:</a:t>
            </a:r>
          </a:p>
          <a:p>
            <a:pPr marL="0" indent="0">
              <a:buNone/>
            </a:pPr>
            <a:r>
              <a:rPr lang="en-US" sz="5800" dirty="0" smtClean="0"/>
              <a:t>1)Looks smooth</a:t>
            </a:r>
          </a:p>
          <a:p>
            <a:pPr marL="0" indent="0">
              <a:buNone/>
            </a:pPr>
            <a:r>
              <a:rPr lang="en-US" sz="5800" dirty="0" smtClean="0"/>
              <a:t>2) And also feels smooth</a:t>
            </a:r>
          </a:p>
          <a:p>
            <a:pPr marL="0" indent="0" algn="ctr">
              <a:buNone/>
            </a:pPr>
            <a:endParaRPr lang="en-US" sz="5800" b="1" u="sng" dirty="0" smtClean="0"/>
          </a:p>
          <a:p>
            <a:pPr marL="0" indent="0" algn="ctr">
              <a:buNone/>
            </a:pPr>
            <a:endParaRPr lang="en-US" sz="5800" b="1" u="sng" dirty="0" smtClean="0"/>
          </a:p>
          <a:p>
            <a:pPr marL="0" indent="0" algn="ctr">
              <a:buNone/>
            </a:pPr>
            <a:r>
              <a:rPr lang="en-US" sz="5800" b="1" u="sng" dirty="0" smtClean="0"/>
              <a:t>Methodology:</a:t>
            </a:r>
          </a:p>
          <a:p>
            <a:pPr marL="0" indent="0" algn="ctr">
              <a:buNone/>
            </a:pPr>
            <a:r>
              <a:rPr lang="en-US" sz="5800" dirty="0" smtClean="0"/>
              <a:t>  a)This research models the structure of a real roller coaster. And for it to look smooth, we find a quadratic function in between the linear functions modeling the ascent and descent given that: </a:t>
            </a:r>
          </a:p>
          <a:p>
            <a:pPr marL="0" indent="0"/>
            <a:r>
              <a:rPr lang="en-US" sz="5800" dirty="0" smtClean="0"/>
              <a:t>  Slope of the ascent=0.8    </a:t>
            </a:r>
          </a:p>
          <a:p>
            <a:pPr marL="0" indent="0"/>
            <a:r>
              <a:rPr lang="en-US" sz="5800" dirty="0" smtClean="0"/>
              <a:t>  Slope of the drop= -1.6        </a:t>
            </a:r>
          </a:p>
          <a:p>
            <a:pPr marL="0" indent="0"/>
            <a:r>
              <a:rPr lang="en-US" sz="5800" dirty="0" smtClean="0"/>
              <a:t>   Distance between P and Q is 100 ft</a:t>
            </a:r>
          </a:p>
          <a:p>
            <a:pPr>
              <a:buNone/>
            </a:pPr>
            <a:r>
              <a:rPr lang="en-US" sz="5800" dirty="0" smtClean="0"/>
              <a:t>b)To make the roller coaster feel smooth, it is</a:t>
            </a:r>
          </a:p>
          <a:p>
            <a:pPr>
              <a:buNone/>
            </a:pPr>
            <a:r>
              <a:rPr lang="en-US" sz="5800" dirty="0" smtClean="0"/>
              <a:t> necessary to improve the first condition</a:t>
            </a:r>
          </a:p>
          <a:p>
            <a:pPr>
              <a:buNone/>
            </a:pPr>
            <a:r>
              <a:rPr lang="en-US" sz="5800" dirty="0" smtClean="0"/>
              <a:t> because the quadratic function do not have a</a:t>
            </a:r>
          </a:p>
          <a:p>
            <a:pPr>
              <a:buNone/>
            </a:pPr>
            <a:r>
              <a:rPr lang="en-US" sz="5800" dirty="0" smtClean="0"/>
              <a:t> continuous second derivative. For that, we</a:t>
            </a:r>
          </a:p>
          <a:p>
            <a:pPr>
              <a:buNone/>
            </a:pPr>
            <a:r>
              <a:rPr lang="en-US" sz="5800" dirty="0" smtClean="0"/>
              <a:t> found equations who’s first two </a:t>
            </a:r>
          </a:p>
          <a:p>
            <a:pPr>
              <a:buNone/>
            </a:pPr>
            <a:r>
              <a:rPr lang="en-US" sz="5800" dirty="0" smtClean="0"/>
              <a:t>derivatives agree and connect them   between</a:t>
            </a:r>
          </a:p>
          <a:p>
            <a:pPr>
              <a:buNone/>
            </a:pPr>
            <a:r>
              <a:rPr lang="en-US" sz="5800" dirty="0" smtClean="0"/>
              <a:t> the linear and quadratic functions</a:t>
            </a:r>
          </a:p>
          <a:p>
            <a:pPr marL="0" indent="0" algn="ctr">
              <a:buNone/>
            </a:pPr>
            <a:r>
              <a:rPr lang="en-US" sz="5800" b="1" u="sng" dirty="0" smtClean="0"/>
              <a:t>Result</a:t>
            </a:r>
            <a:r>
              <a:rPr lang="en-US" sz="5800" dirty="0" smtClean="0"/>
              <a:t>   </a:t>
            </a:r>
            <a:r>
              <a:rPr lang="en-US" sz="5800" u="sng" dirty="0" smtClean="0"/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a)Finding f(x), 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>
                <a:ea typeface="Calibri"/>
                <a:cs typeface="Times New Roman"/>
              </a:rPr>
              <a:t>(x), and L</a:t>
            </a:r>
            <a:r>
              <a:rPr lang="en-US" sz="4000" dirty="0" smtClean="0">
                <a:ea typeface="Calibri"/>
                <a:cs typeface="Times New Roman"/>
              </a:rPr>
              <a:t>2</a:t>
            </a:r>
            <a:r>
              <a:rPr lang="en-US" sz="6000" dirty="0" smtClean="0">
                <a:ea typeface="Calibri"/>
                <a:cs typeface="Times New Roman"/>
              </a:rPr>
              <a:t>(x)</a:t>
            </a:r>
            <a:r>
              <a:rPr lang="en-US" sz="4000" dirty="0" smtClean="0">
                <a:ea typeface="Calibri"/>
                <a:cs typeface="Times New Roman"/>
              </a:rPr>
              <a:t>.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At x=0,           f’(0)=2a(0)+b=0.8                          </a:t>
            </a:r>
            <a:r>
              <a:rPr lang="en-US" sz="6000" dirty="0" smtClean="0">
                <a:ea typeface="Times New Roman"/>
                <a:cs typeface="Times New Roman"/>
              </a:rPr>
              <a:t>  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b=0.8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At x=100        f’(100)=200a+0.8=-1.6           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 a=-0.012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And                 f(0)=+b(0)+c               </a:t>
            </a:r>
            <a:r>
              <a:rPr lang="en-US" sz="6000" dirty="0" err="1" smtClean="0">
                <a:ea typeface="Times New Roman"/>
                <a:cs typeface="Times New Roman"/>
              </a:rPr>
              <a:t>c</a:t>
            </a:r>
            <a:r>
              <a:rPr lang="en-US" sz="6000" dirty="0" smtClean="0">
                <a:ea typeface="Times New Roman"/>
                <a:cs typeface="Times New Roman"/>
              </a:rPr>
              <a:t>=0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f(x)=-0.012x^2+0.8x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With derivatives: f’(x)=-0.024x+0.8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                               f”(x)=-0.024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We found also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>
                <a:ea typeface="Calibri"/>
                <a:cs typeface="Times New Roman"/>
              </a:rPr>
              <a:t>(x)=0.8x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4000" dirty="0" smtClean="0">
                <a:ea typeface="Calibri"/>
                <a:cs typeface="Times New Roman"/>
              </a:rPr>
              <a:t>2</a:t>
            </a:r>
            <a:r>
              <a:rPr lang="en-US" sz="6000" dirty="0" smtClean="0">
                <a:ea typeface="Calibri"/>
                <a:cs typeface="Times New Roman"/>
              </a:rPr>
              <a:t>(x)=-1.6x+120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 smtClean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 smtClean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 smtClean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 smtClean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b)For  the roller coaster feel smooth, we connect  g(x) and h(x) between the linear and quadratic function with each in a specific domain that endpoint represent transitions points.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So </a:t>
            </a: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>
                <a:ea typeface="Calibri"/>
                <a:cs typeface="Times New Roman"/>
              </a:rPr>
              <a:t>(x)=0.8x             for              x&lt;0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 g(x)=kx^3+lx^2</a:t>
            </a:r>
            <a:r>
              <a:rPr lang="en-US" sz="6000" dirty="0" smtClean="0">
                <a:ea typeface="Times New Roman"/>
                <a:cs typeface="Times New Roman"/>
              </a:rPr>
              <a:t>+mx+n               0≤x&lt;10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 q(x)=ax^2+bx+c                          10≤x≤90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  h(x)=px^3+qx^2+rx+s               90&lt;x≤100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   </a:t>
            </a: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4000" dirty="0" smtClean="0">
                <a:ea typeface="Calibri"/>
                <a:cs typeface="Times New Roman"/>
              </a:rPr>
              <a:t>2</a:t>
            </a:r>
            <a:r>
              <a:rPr lang="en-US" sz="6000" dirty="0" smtClean="0">
                <a:ea typeface="Calibri"/>
                <a:cs typeface="Times New Roman"/>
              </a:rPr>
              <a:t>(x)=-1.6x+120                         x&gt;100   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Derivatives: </a:t>
            </a:r>
          </a:p>
          <a:p>
            <a:r>
              <a:rPr lang="en-US" sz="6000" dirty="0" smtClean="0"/>
              <a:t> </a:t>
            </a: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/>
              <a:t>’=0.8                              </a:t>
            </a: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/>
              <a:t>”=0                             </a:t>
            </a:r>
          </a:p>
          <a:p>
            <a:r>
              <a:rPr lang="en-US" sz="6000" dirty="0" smtClean="0"/>
              <a:t>g’(x)= 3k+2lx+m          g”(x)=6kx+2l                </a:t>
            </a:r>
          </a:p>
          <a:p>
            <a:r>
              <a:rPr lang="en-US" sz="6000" dirty="0" smtClean="0"/>
              <a:t>q’(x)=2ax+b                      q”(x)=2a                       </a:t>
            </a:r>
          </a:p>
          <a:p>
            <a:r>
              <a:rPr lang="en-US" sz="6000" dirty="0" smtClean="0"/>
              <a:t> h’(x)=3p+2qx+r            h”(x)=6px+2q              </a:t>
            </a:r>
          </a:p>
          <a:p>
            <a:r>
              <a:rPr lang="en-US" sz="6000" dirty="0" smtClean="0"/>
              <a:t> L2’(x)=-1.6                         L2”=0                           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We found at transition points: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>
                <a:ea typeface="Times New Roman"/>
                <a:cs typeface="Times New Roman"/>
              </a:rPr>
              <a:t>(0)=g(0)              0.8(0)=  </a:t>
            </a:r>
            <a:r>
              <a:rPr lang="en-US" sz="6000" dirty="0" smtClean="0">
                <a:ea typeface="Calibri"/>
                <a:cs typeface="Times New Roman"/>
              </a:rPr>
              <a:t>k(0)+l(0)</a:t>
            </a:r>
            <a:r>
              <a:rPr lang="en-US" sz="6000" dirty="0" smtClean="0">
                <a:ea typeface="Times New Roman"/>
                <a:cs typeface="Times New Roman"/>
              </a:rPr>
              <a:t>+m(0)+n      </a:t>
            </a:r>
            <a:r>
              <a:rPr lang="en-US" sz="6000" dirty="0" err="1" smtClean="0">
                <a:ea typeface="Times New Roman"/>
                <a:cs typeface="Times New Roman"/>
              </a:rPr>
              <a:t>n</a:t>
            </a:r>
            <a:r>
              <a:rPr lang="en-US" sz="6000" dirty="0" smtClean="0">
                <a:ea typeface="Times New Roman"/>
                <a:cs typeface="Times New Roman"/>
              </a:rPr>
              <a:t>=0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>
                <a:ea typeface="Times New Roman"/>
                <a:cs typeface="Times New Roman"/>
              </a:rPr>
              <a:t>’(0)=g’(0)            0.8=</a:t>
            </a:r>
            <a:r>
              <a:rPr lang="en-US" sz="6000" dirty="0" smtClean="0">
                <a:ea typeface="Calibri"/>
                <a:cs typeface="Times New Roman"/>
              </a:rPr>
              <a:t>3k</a:t>
            </a:r>
            <a:r>
              <a:rPr lang="en-US" sz="6000" dirty="0" smtClean="0">
                <a:ea typeface="Times New Roman"/>
                <a:cs typeface="Times New Roman"/>
              </a:rPr>
              <a:t>+2l(0)+m                       </a:t>
            </a:r>
            <a:r>
              <a:rPr lang="en-US" sz="6000" dirty="0" err="1" smtClean="0">
                <a:ea typeface="Times New Roman"/>
                <a:cs typeface="Times New Roman"/>
              </a:rPr>
              <a:t>m</a:t>
            </a:r>
            <a:r>
              <a:rPr lang="en-US" sz="6000" dirty="0" smtClean="0">
                <a:ea typeface="Times New Roman"/>
                <a:cs typeface="Times New Roman"/>
              </a:rPr>
              <a:t>=0.8       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>
                <a:ea typeface="Times New Roman"/>
                <a:cs typeface="Times New Roman"/>
              </a:rPr>
              <a:t>”(0)=g”(0)           0=6k(0)+2l                                  l=0</a:t>
            </a:r>
            <a:endParaRPr lang="en-US" sz="6000" dirty="0" smtClean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At x=10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g (10)=q(10)           1000</a:t>
            </a:r>
            <a:r>
              <a:rPr lang="en-US" sz="6000" dirty="0" smtClean="0">
                <a:ea typeface="Calibri"/>
                <a:cs typeface="Times New Roman"/>
              </a:rPr>
              <a:t>k+100l</a:t>
            </a:r>
            <a:r>
              <a:rPr lang="en-US" sz="6000" dirty="0" smtClean="0">
                <a:ea typeface="Times New Roman"/>
                <a:cs typeface="Times New Roman"/>
              </a:rPr>
              <a:t>+10m+n=100a+10b+c             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g’(10)=q’(10)           </a:t>
            </a:r>
            <a:r>
              <a:rPr lang="en-US" sz="6000" dirty="0" smtClean="0">
                <a:ea typeface="Calibri"/>
                <a:cs typeface="Times New Roman"/>
              </a:rPr>
              <a:t>300k</a:t>
            </a:r>
            <a:r>
              <a:rPr lang="en-US" sz="6000" dirty="0" smtClean="0">
                <a:ea typeface="Times New Roman"/>
                <a:cs typeface="Times New Roman"/>
              </a:rPr>
              <a:t>+20l+m= 20a+b                              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g”(10)=q”(10)          60k+2l=2a  </a:t>
            </a:r>
            <a:endParaRPr lang="en-US" sz="6000" dirty="0" smtClean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At x=90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q (90)=h(90)            8100a+90b+c=729000p+8100q+90r+s             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q’(90)=h’(90)          180a+b=24300p+180q+r                              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q”(90)=h”(90)         2a=540p+2q</a:t>
            </a:r>
            <a:endParaRPr lang="en-US" sz="6000" dirty="0" smtClean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At x=100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h(100)=L2(100)         1000000p+10000q+100r+s=-40        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h’(100)=L2’(100)       30000p+200q+r=-1.6                         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h”(100)=L2</a:t>
            </a:r>
            <a:r>
              <a:rPr lang="en-US" sz="800" dirty="0" smtClean="0">
                <a:ea typeface="Times New Roman"/>
                <a:cs typeface="Times New Roman"/>
              </a:rPr>
              <a:t>2</a:t>
            </a:r>
            <a:r>
              <a:rPr lang="en-US" sz="6000" dirty="0" smtClean="0">
                <a:ea typeface="Times New Roman"/>
                <a:cs typeface="Times New Roman"/>
              </a:rPr>
              <a:t>”(100)      600p+2q=0</a:t>
            </a:r>
            <a:endParaRPr lang="en-US" sz="6000" dirty="0" smtClean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We compute these 12 equations that have 11 unknowns with computer algebra system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a=-1/75         b=14/15              c=-4/9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K=-1/2250     l=0                       m=8/10      n=0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p=1/2250       q=-2/15              r=176/15    s=-2920/9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Then  the formulas that make the roller coaster feel smooth are: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>
                <a:ea typeface="Calibri"/>
                <a:cs typeface="Times New Roman"/>
              </a:rPr>
              <a:t>(x)=0.8x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g(x)=(-1/2250)x^3+(8/10)x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q(x)=(-1/75)x^2+(14/15)x-4/5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 h(x)=(1/2250)x^3-(2/15)x^2+(176/15)x-(2920/9)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 L</a:t>
            </a:r>
            <a:r>
              <a:rPr lang="en-US" sz="4000" dirty="0" smtClean="0">
                <a:ea typeface="Calibri"/>
                <a:cs typeface="Times New Roman"/>
              </a:rPr>
              <a:t> </a:t>
            </a:r>
            <a:r>
              <a:rPr lang="en-US" sz="6000" dirty="0" smtClean="0">
                <a:ea typeface="Calibri"/>
                <a:cs typeface="Times New Roman"/>
              </a:rPr>
              <a:t>2 (x)=-1.6x+120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 smtClean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n-US" sz="5800" b="1" dirty="0" smtClean="0"/>
          </a:p>
          <a:p>
            <a:pPr marL="0" indent="0" algn="ctr">
              <a:buNone/>
            </a:pPr>
            <a:endParaRPr lang="en-US" sz="5800" b="1" dirty="0"/>
          </a:p>
          <a:p>
            <a:pPr marL="0" indent="0" algn="ctr">
              <a:buNone/>
            </a:pPr>
            <a:endParaRPr lang="en-US" sz="5800" b="1" dirty="0" smtClean="0"/>
          </a:p>
          <a:p>
            <a:pPr marL="0" indent="0" algn="ctr">
              <a:buNone/>
            </a:pPr>
            <a:endParaRPr lang="en-US" sz="5800" b="1" dirty="0"/>
          </a:p>
          <a:p>
            <a:pPr marL="0" indent="0" algn="ctr">
              <a:buNone/>
            </a:pPr>
            <a:endParaRPr lang="en-US" sz="5800" b="1" dirty="0" smtClean="0"/>
          </a:p>
          <a:p>
            <a:pPr marL="0" indent="0" algn="ctr">
              <a:buNone/>
            </a:pPr>
            <a:endParaRPr lang="en-US" sz="5800" b="1" dirty="0"/>
          </a:p>
          <a:p>
            <a:pPr marL="0" indent="0" algn="ctr">
              <a:buNone/>
            </a:pPr>
            <a:endParaRPr lang="en-US" sz="5800" b="1" dirty="0" smtClean="0"/>
          </a:p>
          <a:p>
            <a:pPr marL="0" indent="0" algn="ctr">
              <a:buNone/>
            </a:pPr>
            <a:endParaRPr lang="en-US" sz="5800" b="1" dirty="0"/>
          </a:p>
          <a:p>
            <a:pPr marL="0" indent="0" algn="ctr">
              <a:buNone/>
            </a:pPr>
            <a:endParaRPr lang="en-US" sz="5800" b="1" dirty="0"/>
          </a:p>
          <a:p>
            <a:pPr marL="0" indent="0" algn="ctr">
              <a:buNone/>
            </a:pPr>
            <a:r>
              <a:rPr lang="en-US" sz="5800" b="1" u="sng" dirty="0" smtClean="0"/>
              <a:t>Conclusion:</a:t>
            </a:r>
          </a:p>
          <a:p>
            <a:pPr marL="0" indent="0" algn="ctr">
              <a:buNone/>
            </a:pPr>
            <a:r>
              <a:rPr lang="en-US" sz="5800" dirty="0"/>
              <a:t>W</a:t>
            </a:r>
            <a:r>
              <a:rPr lang="en-US" sz="5800" dirty="0" smtClean="0"/>
              <a:t>e were able to find the formulas needed</a:t>
            </a:r>
          </a:p>
          <a:p>
            <a:pPr marL="0" indent="0" algn="ctr">
              <a:buNone/>
            </a:pPr>
            <a:r>
              <a:rPr lang="en-US" sz="5800" dirty="0" smtClean="0"/>
              <a:t> to construct the correct slopes of the roller coaster  and to create smooth transitions.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89728" y="24537393"/>
            <a:ext cx="886397" cy="1772794"/>
          </a:xfrm>
          <a:prstGeom prst="rect">
            <a:avLst/>
          </a:prstGeom>
          <a:noFill/>
        </p:spPr>
        <p:txBody>
          <a:bodyPr wrap="none" lIns="438912" tIns="219456" rIns="438912" bIns="219456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 descr="http://upload.wikimedia.org/wikipedia/en/thumb/3/30/City_Tech.png/220px-City_Te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08" y="826426"/>
            <a:ext cx="3443035" cy="3752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4582" y="10212639"/>
            <a:ext cx="7704561" cy="7327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1584" y="21235332"/>
            <a:ext cx="7051276" cy="68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6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708</Words>
  <Application>Microsoft Office PowerPoint</Application>
  <PresentationFormat>Custom</PresentationFormat>
  <Paragraphs>105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Times New Roman</vt:lpstr>
      <vt:lpstr>Office Theme</vt:lpstr>
      <vt:lpstr>Roller coaster  by, Mouhamath Ciss, Chun Szeto, and Danielle Alphee, Prof Kate Poirier  New York City College of Technology, CUNY – Spring 2014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Roller coaster  by, Mohammad Ciss, Chun Szeto , and Danielle Alphee</dc:title>
  <dc:creator>Danielle Alphee</dc:creator>
  <cp:lastModifiedBy>Danielle</cp:lastModifiedBy>
  <cp:revision>72</cp:revision>
  <dcterms:created xsi:type="dcterms:W3CDTF">2014-04-16T14:45:48Z</dcterms:created>
  <dcterms:modified xsi:type="dcterms:W3CDTF">2014-04-28T05:19:14Z</dcterms:modified>
</cp:coreProperties>
</file>