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8EF09E8-FAB5-483A-A3DD-9D4F2DE52B71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74DBB5E-52E8-43F3-B5E0-F8AB884E0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0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09E8-FAB5-483A-A3DD-9D4F2DE52B71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BB5E-52E8-43F3-B5E0-F8AB884E0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7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8EF09E8-FAB5-483A-A3DD-9D4F2DE52B71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74DBB5E-52E8-43F3-B5E0-F8AB884E0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1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8EF09E8-FAB5-483A-A3DD-9D4F2DE52B71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74DBB5E-52E8-43F3-B5E0-F8AB884E0A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5408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8EF09E8-FAB5-483A-A3DD-9D4F2DE52B71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74DBB5E-52E8-43F3-B5E0-F8AB884E0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04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09E8-FAB5-483A-A3DD-9D4F2DE52B71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BB5E-52E8-43F3-B5E0-F8AB884E0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79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09E8-FAB5-483A-A3DD-9D4F2DE52B71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BB5E-52E8-43F3-B5E0-F8AB884E0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64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09E8-FAB5-483A-A3DD-9D4F2DE52B71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BB5E-52E8-43F3-B5E0-F8AB884E0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47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8EF09E8-FAB5-483A-A3DD-9D4F2DE52B71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74DBB5E-52E8-43F3-B5E0-F8AB884E0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4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09E8-FAB5-483A-A3DD-9D4F2DE52B71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BB5E-52E8-43F3-B5E0-F8AB884E0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9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8EF09E8-FAB5-483A-A3DD-9D4F2DE52B71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74DBB5E-52E8-43F3-B5E0-F8AB884E0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09E8-FAB5-483A-A3DD-9D4F2DE52B71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BB5E-52E8-43F3-B5E0-F8AB884E0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8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09E8-FAB5-483A-A3DD-9D4F2DE52B71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BB5E-52E8-43F3-B5E0-F8AB884E0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2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09E8-FAB5-483A-A3DD-9D4F2DE52B71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BB5E-52E8-43F3-B5E0-F8AB884E0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2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09E8-FAB5-483A-A3DD-9D4F2DE52B71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BB5E-52E8-43F3-B5E0-F8AB884E0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3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09E8-FAB5-483A-A3DD-9D4F2DE52B71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BB5E-52E8-43F3-B5E0-F8AB884E0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2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09E8-FAB5-483A-A3DD-9D4F2DE52B71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BB5E-52E8-43F3-B5E0-F8AB884E0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2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F09E8-FAB5-483A-A3DD-9D4F2DE52B71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DBB5E-52E8-43F3-B5E0-F8AB884E0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981" y="115541"/>
            <a:ext cx="10738884" cy="990246"/>
          </a:xfrm>
          <a:prstGeom prst="rect">
            <a:avLst/>
          </a:prstGeom>
        </p:spPr>
      </p:pic>
      <p:pic>
        <p:nvPicPr>
          <p:cNvPr id="7" name="Picture 2" descr="http://upload.wikimedia.org/wikipedia/en/thumb/3/30/City_Tech.png/220px-City_Tec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2" y="218355"/>
            <a:ext cx="776177" cy="58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54" y="1105787"/>
            <a:ext cx="2690037" cy="9097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444" y="2015571"/>
            <a:ext cx="2434856" cy="162816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491230"/>
            <a:ext cx="3327991" cy="13304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898572"/>
            <a:ext cx="3581628" cy="187234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3593291" y="1081040"/>
                <a:ext cx="3483201" cy="575221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/>
                  <a:t>	</a:t>
                </a:r>
              </a:p>
              <a:p>
                <a:pPr lvl="0"/>
                <a:r>
                  <a:rPr lang="en-US" sz="900" b="1" dirty="0" smtClean="0">
                    <a:solidFill>
                      <a:schemeClr val="accent1"/>
                    </a:solidFill>
                  </a:rPr>
                  <a:t>1) Find </a:t>
                </a:r>
                <a:r>
                  <a:rPr lang="en-US" sz="900" b="1" dirty="0">
                    <a:solidFill>
                      <a:schemeClr val="accent1"/>
                    </a:solidFill>
                  </a:rPr>
                  <a:t>a cubic polynomial P(x) = ax³+bx²+cx+d  that satisfies conditions 1 by imposing suitable conditions on P(x) and  P’(x) at the start of descent and at touchdown?</a:t>
                </a:r>
                <a:endParaRPr lang="en-US" sz="900" b="1" dirty="0">
                  <a:solidFill>
                    <a:schemeClr val="accent1"/>
                  </a:solidFill>
                  <a:effectLst/>
                </a:endParaRPr>
              </a:p>
              <a:p>
                <a:r>
                  <a:rPr lang="en-US" sz="900" b="1" dirty="0">
                    <a:solidFill>
                      <a:schemeClr val="tx1"/>
                    </a:solidFill>
                  </a:rPr>
                  <a:t>The original equation is P(x) = ax</a:t>
                </a:r>
                <a:r>
                  <a:rPr lang="en-US" sz="900" b="1" baseline="30000" dirty="0">
                    <a:solidFill>
                      <a:schemeClr val="tx1"/>
                    </a:solidFill>
                  </a:rPr>
                  <a:t>3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 + bx</a:t>
                </a:r>
                <a:r>
                  <a:rPr lang="en-US" sz="900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 + cx + d</a:t>
                </a:r>
                <a:endParaRPr lang="en-US" sz="900" dirty="0">
                  <a:solidFill>
                    <a:schemeClr val="tx1"/>
                  </a:solidFill>
                </a:endParaRPr>
              </a:p>
              <a:p>
                <a:r>
                  <a:rPr lang="en-US" sz="900" b="1" dirty="0">
                    <a:solidFill>
                      <a:schemeClr val="tx1"/>
                    </a:solidFill>
                  </a:rPr>
                  <a:t>P (0) = 0, so plug in zero for x.  You will find that d = 0.</a:t>
                </a:r>
                <a:endParaRPr lang="en-US" sz="900" dirty="0">
                  <a:solidFill>
                    <a:schemeClr val="tx1"/>
                  </a:solidFill>
                </a:endParaRPr>
              </a:p>
              <a:p>
                <a:r>
                  <a:rPr lang="en-US" sz="900" b="1" dirty="0">
                    <a:solidFill>
                      <a:schemeClr val="tx1"/>
                    </a:solidFill>
                  </a:rPr>
                  <a:t>P (0) =0 Altitude is zero, when plane is on ground.</a:t>
                </a:r>
                <a:endParaRPr lang="en-US" sz="900" dirty="0">
                  <a:solidFill>
                    <a:schemeClr val="tx1"/>
                  </a:solidFill>
                </a:endParaRPr>
              </a:p>
              <a:p>
                <a:r>
                  <a:rPr lang="en-US" sz="900" b="1" i="1" dirty="0">
                    <a:solidFill>
                      <a:schemeClr val="tx1"/>
                    </a:solidFill>
                  </a:rPr>
                  <a:t>                                  ax</a:t>
                </a:r>
                <a:r>
                  <a:rPr lang="en-US" sz="900" b="1" i="1" baseline="30000" dirty="0">
                    <a:solidFill>
                      <a:schemeClr val="tx1"/>
                    </a:solidFill>
                  </a:rPr>
                  <a:t>3</a:t>
                </a:r>
                <a:r>
                  <a:rPr lang="en-US" sz="900" b="1" i="1" dirty="0">
                    <a:solidFill>
                      <a:schemeClr val="tx1"/>
                    </a:solidFill>
                  </a:rPr>
                  <a:t> + bx</a:t>
                </a:r>
                <a:r>
                  <a:rPr lang="en-US" sz="900" b="1" i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900" b="1" i="1" dirty="0">
                    <a:solidFill>
                      <a:schemeClr val="tx1"/>
                    </a:solidFill>
                  </a:rPr>
                  <a:t> + cx + d</a:t>
                </a:r>
                <a:endParaRPr lang="en-US" sz="900" dirty="0">
                  <a:solidFill>
                    <a:schemeClr val="tx1"/>
                  </a:solidFill>
                </a:endParaRPr>
              </a:p>
              <a:p>
                <a:r>
                  <a:rPr lang="en-US" sz="900" b="1" i="1" dirty="0">
                    <a:solidFill>
                      <a:schemeClr val="tx1"/>
                    </a:solidFill>
                  </a:rPr>
                  <a:t>                                  a(0)</a:t>
                </a:r>
                <a:r>
                  <a:rPr lang="en-US" sz="900" b="1" i="1" baseline="30000" dirty="0">
                    <a:solidFill>
                      <a:schemeClr val="tx1"/>
                    </a:solidFill>
                  </a:rPr>
                  <a:t>3</a:t>
                </a:r>
                <a:r>
                  <a:rPr lang="en-US" sz="900" b="1" i="1" dirty="0">
                    <a:solidFill>
                      <a:schemeClr val="tx1"/>
                    </a:solidFill>
                  </a:rPr>
                  <a:t>+b(0)</a:t>
                </a:r>
                <a:r>
                  <a:rPr lang="en-US" sz="900" b="1" i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900" b="1" i="1" dirty="0">
                    <a:solidFill>
                      <a:schemeClr val="tx1"/>
                    </a:solidFill>
                  </a:rPr>
                  <a:t>+c(0)+d=0</a:t>
                </a:r>
                <a:endParaRPr lang="en-US" sz="900" dirty="0">
                  <a:solidFill>
                    <a:schemeClr val="tx1"/>
                  </a:solidFill>
                </a:endParaRPr>
              </a:p>
              <a:p>
                <a:r>
                  <a:rPr lang="en-US" sz="900" b="1" i="1" dirty="0">
                    <a:solidFill>
                      <a:schemeClr val="tx1"/>
                    </a:solidFill>
                  </a:rPr>
                  <a:t>                                  d=0</a:t>
                </a:r>
                <a:endParaRPr lang="en-US" sz="900" dirty="0">
                  <a:solidFill>
                    <a:schemeClr val="tx1"/>
                  </a:solidFill>
                </a:endParaRPr>
              </a:p>
              <a:p>
                <a:r>
                  <a:rPr lang="en-US" sz="900" b="1" dirty="0">
                    <a:solidFill>
                      <a:schemeClr val="tx1"/>
                    </a:solidFill>
                  </a:rPr>
                  <a:t>Simplify d=0 into ax</a:t>
                </a:r>
                <a:r>
                  <a:rPr lang="en-US" sz="900" b="1" baseline="30000" dirty="0">
                    <a:solidFill>
                      <a:schemeClr val="tx1"/>
                    </a:solidFill>
                  </a:rPr>
                  <a:t>3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 + bx</a:t>
                </a:r>
                <a:r>
                  <a:rPr lang="en-US" sz="900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 + cx + d, which is ax</a:t>
                </a:r>
                <a:r>
                  <a:rPr lang="en-US" sz="900" b="1" baseline="30000" dirty="0">
                    <a:solidFill>
                      <a:schemeClr val="tx1"/>
                    </a:solidFill>
                  </a:rPr>
                  <a:t>3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 + bx</a:t>
                </a:r>
                <a:r>
                  <a:rPr lang="en-US" sz="900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 + cx </a:t>
                </a:r>
                <a:endParaRPr lang="en-US" sz="900" dirty="0">
                  <a:solidFill>
                    <a:schemeClr val="tx1"/>
                  </a:solidFill>
                </a:endParaRPr>
              </a:p>
              <a:p>
                <a:r>
                  <a:rPr lang="en-US" sz="900" b="1" dirty="0">
                    <a:solidFill>
                      <a:schemeClr val="tx1"/>
                    </a:solidFill>
                  </a:rPr>
                  <a:t>Find the derivative of P(x), which is 3ax</a:t>
                </a:r>
                <a:r>
                  <a:rPr lang="en-US" sz="900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+ 2bx + c</a:t>
                </a:r>
                <a:endParaRPr lang="en-US" sz="900" dirty="0">
                  <a:solidFill>
                    <a:schemeClr val="tx1"/>
                  </a:solidFill>
                </a:endParaRPr>
              </a:p>
              <a:p>
                <a:r>
                  <a:rPr lang="en-US" sz="900" b="1" dirty="0">
                    <a:solidFill>
                      <a:schemeClr val="tx1"/>
                    </a:solidFill>
                  </a:rPr>
                  <a:t>Simplify the equation to P(x) = 3ax</a:t>
                </a:r>
                <a:r>
                  <a:rPr lang="en-US" sz="900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+ 2bx + c</a:t>
                </a:r>
                <a:endParaRPr lang="en-US" sz="900" dirty="0">
                  <a:solidFill>
                    <a:schemeClr val="tx1"/>
                  </a:solidFill>
                </a:endParaRPr>
              </a:p>
              <a:p>
                <a:r>
                  <a:rPr lang="en-US" sz="900" b="1" i="1" dirty="0">
                    <a:solidFill>
                      <a:schemeClr val="tx1"/>
                    </a:solidFill>
                  </a:rPr>
                  <a:t>                                 P (0) = 3a(0)</a:t>
                </a:r>
                <a:r>
                  <a:rPr lang="en-US" sz="900" b="1" i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900" b="1" i="1" dirty="0">
                    <a:solidFill>
                      <a:schemeClr val="tx1"/>
                    </a:solidFill>
                  </a:rPr>
                  <a:t>+2b(0)+c</a:t>
                </a:r>
                <a:endParaRPr lang="en-US" sz="900" dirty="0">
                  <a:solidFill>
                    <a:schemeClr val="tx1"/>
                  </a:solidFill>
                </a:endParaRPr>
              </a:p>
              <a:p>
                <a:r>
                  <a:rPr lang="en-US" sz="900" b="1" i="1" dirty="0">
                    <a:solidFill>
                      <a:schemeClr val="tx1"/>
                    </a:solidFill>
                  </a:rPr>
                  <a:t>                                        c=0</a:t>
                </a:r>
                <a:endParaRPr lang="en-US" sz="900" dirty="0">
                  <a:solidFill>
                    <a:schemeClr val="tx1"/>
                  </a:solidFill>
                </a:endParaRPr>
              </a:p>
              <a:p>
                <a:r>
                  <a:rPr lang="en-US" sz="900" b="1" i="1" dirty="0">
                    <a:solidFill>
                      <a:schemeClr val="tx1"/>
                    </a:solidFill>
                  </a:rPr>
                  <a:t>                                  P(x) = ax</a:t>
                </a:r>
                <a:r>
                  <a:rPr lang="en-US" sz="900" b="1" i="1" baseline="30000" dirty="0">
                    <a:solidFill>
                      <a:schemeClr val="tx1"/>
                    </a:solidFill>
                  </a:rPr>
                  <a:t>3</a:t>
                </a:r>
                <a:r>
                  <a:rPr lang="en-US" sz="900" b="1" i="1" dirty="0">
                    <a:solidFill>
                      <a:schemeClr val="tx1"/>
                    </a:solidFill>
                  </a:rPr>
                  <a:t>+bx</a:t>
                </a:r>
                <a:r>
                  <a:rPr lang="en-US" sz="900" b="1" i="1" baseline="30000" dirty="0">
                    <a:solidFill>
                      <a:schemeClr val="tx1"/>
                    </a:solidFill>
                  </a:rPr>
                  <a:t>2</a:t>
                </a:r>
                <a:endParaRPr lang="en-US" sz="900" dirty="0">
                  <a:solidFill>
                    <a:schemeClr val="tx1"/>
                  </a:solidFill>
                </a:endParaRPr>
              </a:p>
              <a:p>
                <a:r>
                  <a:rPr lang="en-US" sz="900" b="1" dirty="0">
                    <a:solidFill>
                      <a:schemeClr val="tx1"/>
                    </a:solidFill>
                  </a:rPr>
                  <a:t>P(</a:t>
                </a:r>
                <a:r>
                  <a:rPr lang="en-US" sz="900" b="1" i="1" dirty="0">
                    <a:solidFill>
                      <a:schemeClr val="tx1"/>
                    </a:solidFill>
                  </a:rPr>
                  <a:t>l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)=h at a certain length, the altitude is h.</a:t>
                </a:r>
                <a:endParaRPr lang="en-US" sz="900" dirty="0">
                  <a:solidFill>
                    <a:schemeClr val="tx1"/>
                  </a:solidFill>
                </a:endParaRPr>
              </a:p>
              <a:p>
                <a:r>
                  <a:rPr lang="en-US" sz="900" b="1" dirty="0">
                    <a:solidFill>
                      <a:schemeClr val="tx1"/>
                    </a:solidFill>
                  </a:rPr>
                  <a:t>P(</a:t>
                </a:r>
                <a:r>
                  <a:rPr lang="en-US" sz="900" b="1" i="1" dirty="0">
                    <a:solidFill>
                      <a:schemeClr val="tx1"/>
                    </a:solidFill>
                  </a:rPr>
                  <a:t>l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)=a</a:t>
                </a:r>
                <a:r>
                  <a:rPr lang="en-US" sz="900" b="1" i="1" dirty="0">
                    <a:solidFill>
                      <a:schemeClr val="tx1"/>
                    </a:solidFill>
                  </a:rPr>
                  <a:t>l</a:t>
                </a:r>
                <a:r>
                  <a:rPr lang="en-US" sz="900" b="1" baseline="30000" dirty="0">
                    <a:solidFill>
                      <a:schemeClr val="tx1"/>
                    </a:solidFill>
                  </a:rPr>
                  <a:t>3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+b</a:t>
                </a:r>
                <a:r>
                  <a:rPr lang="en-US" sz="900" b="1" i="1" dirty="0">
                    <a:solidFill>
                      <a:schemeClr val="tx1"/>
                    </a:solidFill>
                  </a:rPr>
                  <a:t>l</a:t>
                </a:r>
                <a:r>
                  <a:rPr lang="en-US" sz="900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 =h</a:t>
                </a:r>
                <a:endParaRPr lang="en-US" sz="900" dirty="0">
                  <a:solidFill>
                    <a:schemeClr val="tx1"/>
                  </a:solidFill>
                </a:endParaRPr>
              </a:p>
              <a:p>
                <a:r>
                  <a:rPr lang="en-US" sz="900" b="1" dirty="0">
                    <a:solidFill>
                      <a:schemeClr val="tx1"/>
                    </a:solidFill>
                  </a:rPr>
                  <a:t>Take derivative P(</a:t>
                </a:r>
                <a:r>
                  <a:rPr lang="en-US" sz="900" b="1" i="1" dirty="0">
                    <a:solidFill>
                      <a:schemeClr val="tx1"/>
                    </a:solidFill>
                  </a:rPr>
                  <a:t>l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)= a</a:t>
                </a:r>
                <a:r>
                  <a:rPr lang="en-US" sz="900" b="1" i="1" dirty="0">
                    <a:solidFill>
                      <a:schemeClr val="tx1"/>
                    </a:solidFill>
                  </a:rPr>
                  <a:t>l</a:t>
                </a:r>
                <a:r>
                  <a:rPr lang="en-US" sz="900" b="1" baseline="30000" dirty="0">
                    <a:solidFill>
                      <a:schemeClr val="tx1"/>
                    </a:solidFill>
                  </a:rPr>
                  <a:t>3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+b</a:t>
                </a:r>
                <a:r>
                  <a:rPr lang="en-US" sz="900" b="1" i="1" dirty="0">
                    <a:solidFill>
                      <a:schemeClr val="tx1"/>
                    </a:solidFill>
                  </a:rPr>
                  <a:t>l</a:t>
                </a:r>
                <a:r>
                  <a:rPr lang="en-US" sz="900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, then simplify for b</a:t>
                </a:r>
                <a:endParaRPr lang="en-US" sz="900" dirty="0">
                  <a:solidFill>
                    <a:schemeClr val="tx1"/>
                  </a:solidFill>
                </a:endParaRPr>
              </a:p>
              <a:p>
                <a:r>
                  <a:rPr lang="en-US" sz="900" b="1" i="1" dirty="0">
                    <a:solidFill>
                      <a:schemeClr val="tx1"/>
                    </a:solidFill>
                  </a:rPr>
                  <a:t>                                      3al</a:t>
                </a:r>
                <a:r>
                  <a:rPr lang="en-US" sz="900" b="1" i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900" b="1" i="1" dirty="0">
                    <a:solidFill>
                      <a:schemeClr val="tx1"/>
                    </a:solidFill>
                  </a:rPr>
                  <a:t>+2bl=0</a:t>
                </a:r>
                <a:endParaRPr lang="en-US" sz="900" dirty="0">
                  <a:solidFill>
                    <a:schemeClr val="tx1"/>
                  </a:solidFill>
                </a:endParaRPr>
              </a:p>
              <a:p>
                <a:r>
                  <a:rPr lang="en-US" sz="900" b="1" i="1" dirty="0">
                    <a:solidFill>
                      <a:schemeClr val="tx1"/>
                    </a:solidFill>
                  </a:rPr>
                  <a:t>                                       3al</a:t>
                </a:r>
                <a:r>
                  <a:rPr lang="en-US" sz="900" b="1" i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900" b="1" i="1" dirty="0">
                    <a:solidFill>
                      <a:schemeClr val="tx1"/>
                    </a:solidFill>
                  </a:rPr>
                  <a:t>= -2bl</a:t>
                </a:r>
                <a:endParaRPr lang="en-US" sz="900" dirty="0">
                  <a:solidFill>
                    <a:schemeClr val="tx1"/>
                  </a:solidFill>
                </a:endParaRPr>
              </a:p>
              <a:p>
                <a:r>
                  <a:rPr lang="en-US" sz="900" b="1" i="1" dirty="0">
                    <a:solidFill>
                      <a:schemeClr val="tx1"/>
                    </a:solidFill>
                  </a:rPr>
                  <a:t>                                       b= (-3al)/2</a:t>
                </a:r>
                <a:endParaRPr lang="en-US" sz="900" dirty="0">
                  <a:solidFill>
                    <a:schemeClr val="tx1"/>
                  </a:solidFill>
                </a:endParaRPr>
              </a:p>
              <a:p>
                <a:r>
                  <a:rPr lang="en-US" sz="900" b="1" dirty="0">
                    <a:solidFill>
                      <a:schemeClr val="tx1"/>
                    </a:solidFill>
                  </a:rPr>
                  <a:t>Now plug b value into the original </a:t>
                </a:r>
                <a:r>
                  <a:rPr lang="en-US" sz="900" b="1" dirty="0" smtClean="0">
                    <a:solidFill>
                      <a:schemeClr val="tx1"/>
                    </a:solidFill>
                  </a:rPr>
                  <a:t>equation</a:t>
                </a:r>
                <a:endParaRPr lang="en-US" sz="900" dirty="0" smtClean="0">
                  <a:solidFill>
                    <a:schemeClr val="tx1"/>
                  </a:solidFill>
                </a:endParaRPr>
              </a:p>
              <a:p>
                <a:endParaRPr lang="en-US" sz="900" dirty="0">
                  <a:solidFill>
                    <a:schemeClr val="tx1"/>
                  </a:solidFill>
                </a:endParaRPr>
              </a:p>
              <a:p>
                <a:r>
                  <a:rPr lang="en-US" sz="900" b="1" dirty="0">
                    <a:solidFill>
                      <a:schemeClr val="tx1"/>
                    </a:solidFill>
                  </a:rPr>
                  <a:t>                                 </a:t>
                </a:r>
                <a:r>
                  <a:rPr lang="en-US" sz="900" b="1" i="1" dirty="0">
                    <a:solidFill>
                      <a:schemeClr val="tx1"/>
                    </a:solidFill>
                  </a:rPr>
                  <a:t>al</a:t>
                </a:r>
                <a:r>
                  <a:rPr lang="en-US" sz="900" b="1" i="1" baseline="30000" dirty="0">
                    <a:solidFill>
                      <a:schemeClr val="tx1"/>
                    </a:solidFill>
                  </a:rPr>
                  <a:t>3</a:t>
                </a:r>
                <a:r>
                  <a:rPr lang="en-US" sz="900" b="1" i="1" dirty="0">
                    <a:solidFill>
                      <a:schemeClr val="tx1"/>
                    </a:solidFill>
                  </a:rPr>
                  <a:t>+ ((-3al)/2)l</a:t>
                </a:r>
                <a:r>
                  <a:rPr lang="en-US" sz="900" b="1" i="1" baseline="30000" dirty="0">
                    <a:solidFill>
                      <a:schemeClr val="tx1"/>
                    </a:solidFill>
                  </a:rPr>
                  <a:t>2 </a:t>
                </a:r>
                <a:r>
                  <a:rPr lang="en-US" sz="900" b="1" i="1" dirty="0">
                    <a:solidFill>
                      <a:schemeClr val="tx1"/>
                    </a:solidFill>
                  </a:rPr>
                  <a:t>=h</a:t>
                </a:r>
                <a:endParaRPr lang="en-US" sz="900" dirty="0">
                  <a:solidFill>
                    <a:schemeClr val="tx1"/>
                  </a:solidFill>
                </a:endParaRPr>
              </a:p>
              <a:p>
                <a:r>
                  <a:rPr lang="en-US" sz="900" b="1" dirty="0">
                    <a:solidFill>
                      <a:schemeClr val="tx1"/>
                    </a:solidFill>
                  </a:rPr>
                  <a:t>Solve for a:</a:t>
                </a:r>
                <a:endParaRPr lang="en-US" sz="900" dirty="0">
                  <a:solidFill>
                    <a:schemeClr val="tx1"/>
                  </a:solidFill>
                </a:endParaRPr>
              </a:p>
              <a:p>
                <a:r>
                  <a:rPr lang="en-US" sz="900" b="1" dirty="0">
                    <a:solidFill>
                      <a:schemeClr val="tx1"/>
                    </a:solidFill>
                  </a:rPr>
                  <a:t>                                           </a:t>
                </a:r>
                <a:r>
                  <a:rPr lang="en-US" sz="900" b="1" i="1" dirty="0">
                    <a:solidFill>
                      <a:schemeClr val="tx1"/>
                    </a:solidFill>
                  </a:rPr>
                  <a:t>a = -2h/l</a:t>
                </a:r>
                <a:r>
                  <a:rPr lang="en-US" sz="900" b="1" i="1" baseline="30000" dirty="0">
                    <a:solidFill>
                      <a:schemeClr val="tx1"/>
                    </a:solidFill>
                  </a:rPr>
                  <a:t>3</a:t>
                </a:r>
                <a:endParaRPr lang="en-US" sz="900" dirty="0">
                  <a:solidFill>
                    <a:schemeClr val="tx1"/>
                  </a:solidFill>
                </a:endParaRPr>
              </a:p>
              <a:p>
                <a:r>
                  <a:rPr lang="en-US" sz="900" b="1" dirty="0">
                    <a:solidFill>
                      <a:schemeClr val="tx1"/>
                    </a:solidFill>
                  </a:rPr>
                  <a:t>Now put a value in b to find the exact value:</a:t>
                </a:r>
                <a:endParaRPr lang="en-US" sz="900" dirty="0">
                  <a:solidFill>
                    <a:schemeClr val="tx1"/>
                  </a:solidFill>
                </a:endParaRPr>
              </a:p>
              <a:p>
                <a:r>
                  <a:rPr lang="en-US" sz="900" b="1" i="1" dirty="0">
                    <a:solidFill>
                      <a:schemeClr val="tx1"/>
                    </a:solidFill>
                  </a:rPr>
                  <a:t>                             b= (-3(-2h/l</a:t>
                </a:r>
                <a:r>
                  <a:rPr lang="en-US" sz="900" b="1" i="1" baseline="30000" dirty="0">
                    <a:solidFill>
                      <a:schemeClr val="tx1"/>
                    </a:solidFill>
                  </a:rPr>
                  <a:t>3</a:t>
                </a:r>
                <a:r>
                  <a:rPr lang="en-US" sz="900" b="1" i="1" dirty="0">
                    <a:solidFill>
                      <a:schemeClr val="tx1"/>
                    </a:solidFill>
                  </a:rPr>
                  <a:t>)*l)/2</a:t>
                </a:r>
                <a:endParaRPr lang="en-US" sz="900" dirty="0">
                  <a:solidFill>
                    <a:schemeClr val="tx1"/>
                  </a:solidFill>
                </a:endParaRPr>
              </a:p>
              <a:p>
                <a:r>
                  <a:rPr lang="en-US" sz="900" b="1" i="1" dirty="0">
                    <a:solidFill>
                      <a:schemeClr val="tx1"/>
                    </a:solidFill>
                  </a:rPr>
                  <a:t>                                       = 3h/l</a:t>
                </a:r>
                <a:r>
                  <a:rPr lang="en-US" sz="900" b="1" i="1" baseline="30000" dirty="0">
                    <a:solidFill>
                      <a:schemeClr val="tx1"/>
                    </a:solidFill>
                  </a:rPr>
                  <a:t>2</a:t>
                </a:r>
                <a:endParaRPr lang="en-US" sz="900" dirty="0">
                  <a:solidFill>
                    <a:schemeClr val="tx1"/>
                  </a:solidFill>
                </a:endParaRPr>
              </a:p>
              <a:p>
                <a:r>
                  <a:rPr lang="en-US" sz="900" b="1" dirty="0" smtClean="0">
                    <a:solidFill>
                      <a:schemeClr val="accent1"/>
                    </a:solidFill>
                  </a:rPr>
                  <a:t>2) Use condition 2 and 3 to show that 6hv</a:t>
                </a:r>
                <a:r>
                  <a:rPr lang="en-US" sz="900" b="1" baseline="30000" dirty="0" smtClean="0">
                    <a:solidFill>
                      <a:schemeClr val="accent1"/>
                    </a:solidFill>
                  </a:rPr>
                  <a:t>2</a:t>
                </a:r>
                <a:r>
                  <a:rPr lang="en-US" sz="900" b="1" dirty="0" smtClean="0">
                    <a:solidFill>
                      <a:schemeClr val="accent1"/>
                    </a:solidFill>
                  </a:rPr>
                  <a:t>/l</a:t>
                </a:r>
                <a:r>
                  <a:rPr lang="en-US" sz="900" b="1" baseline="30000" dirty="0" smtClean="0">
                    <a:solidFill>
                      <a:schemeClr val="accent1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900" u="sng" dirty="0" smtClean="0">
                        <a:solidFill>
                          <a:schemeClr val="accent1"/>
                        </a:solidFill>
                      </a:rPr>
                      <m:t>&lt;</m:t>
                    </m:r>
                  </m:oMath>
                </a14:m>
                <a:r>
                  <a:rPr lang="en-US" sz="900" b="1" dirty="0" smtClean="0">
                    <a:solidFill>
                      <a:schemeClr val="accent1"/>
                    </a:solidFill>
                  </a:rPr>
                  <a:t>k</a:t>
                </a:r>
                <a:endParaRPr lang="en-US" sz="900" dirty="0">
                  <a:solidFill>
                    <a:schemeClr val="accent1"/>
                  </a:solidFill>
                </a:endParaRPr>
              </a:p>
              <a:p>
                <a:r>
                  <a:rPr lang="en-US" sz="900" b="1" dirty="0" smtClean="0">
                    <a:solidFill>
                      <a:schemeClr val="tx1"/>
                    </a:solidFill>
                  </a:rPr>
                  <a:t>y=P(l)=al</a:t>
                </a:r>
                <a:r>
                  <a:rPr lang="en-US" sz="900" b="1" baseline="30000" dirty="0">
                    <a:solidFill>
                      <a:schemeClr val="tx1"/>
                    </a:solidFill>
                  </a:rPr>
                  <a:t>3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+bl</a:t>
                </a:r>
                <a:r>
                  <a:rPr lang="en-US" sz="900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  (note: x</a:t>
                </a:r>
                <a14:m>
                  <m:oMath xmlns:m="http://schemas.openxmlformats.org/officeDocument/2006/math">
                    <m:r>
                      <a:rPr lang="en-US" sz="9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900" b="1" dirty="0">
                    <a:solidFill>
                      <a:schemeClr val="tx1"/>
                    </a:solidFill>
                  </a:rPr>
                  <a:t>l in this equation)</a:t>
                </a:r>
              </a:p>
              <a:p>
                <a:r>
                  <a:rPr lang="en-US" sz="900" b="1" dirty="0">
                    <a:solidFill>
                      <a:schemeClr val="tx1"/>
                    </a:solidFill>
                  </a:rPr>
                  <a:t>dy/</a:t>
                </a:r>
                <a:r>
                  <a:rPr lang="en-US" sz="900" b="1" dirty="0" err="1">
                    <a:solidFill>
                      <a:schemeClr val="tx1"/>
                    </a:solidFill>
                  </a:rPr>
                  <a:t>dt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=P’(l)=3al</a:t>
                </a:r>
                <a:r>
                  <a:rPr lang="en-US" sz="900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(dl/</a:t>
                </a:r>
                <a:r>
                  <a:rPr lang="en-US" sz="900" b="1" dirty="0" err="1">
                    <a:solidFill>
                      <a:schemeClr val="tx1"/>
                    </a:solidFill>
                  </a:rPr>
                  <a:t>dt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)+</a:t>
                </a:r>
                <a:r>
                  <a:rPr lang="en-US" sz="900" b="1" dirty="0" smtClean="0">
                    <a:solidFill>
                      <a:schemeClr val="tx1"/>
                    </a:solidFill>
                  </a:rPr>
                  <a:t>2bl(dl/</a:t>
                </a:r>
                <a:r>
                  <a:rPr lang="en-US" sz="900" b="1" dirty="0" err="1" smtClean="0">
                    <a:solidFill>
                      <a:schemeClr val="tx1"/>
                    </a:solidFill>
                  </a:rPr>
                  <a:t>dt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)  (note: </a:t>
                </a:r>
                <a:r>
                  <a:rPr lang="en-US" sz="900" b="1" dirty="0" smtClean="0">
                    <a:solidFill>
                      <a:schemeClr val="tx1"/>
                    </a:solidFill>
                  </a:rPr>
                  <a:t>dl/</a:t>
                </a:r>
                <a:r>
                  <a:rPr lang="en-US" sz="900" b="1" dirty="0" err="1" smtClean="0">
                    <a:solidFill>
                      <a:schemeClr val="tx1"/>
                    </a:solidFill>
                  </a:rPr>
                  <a:t>dt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= -v)</a:t>
                </a:r>
              </a:p>
              <a:p>
                <a:r>
                  <a:rPr lang="en-US" sz="900" b="1" dirty="0">
                    <a:solidFill>
                      <a:schemeClr val="tx1"/>
                    </a:solidFill>
                  </a:rPr>
                  <a:t>           P</a:t>
                </a:r>
                <a:r>
                  <a:rPr lang="en-US" sz="900" b="1" baseline="30000" dirty="0">
                    <a:solidFill>
                      <a:schemeClr val="tx1"/>
                    </a:solidFill>
                  </a:rPr>
                  <a:t>’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(l)=3al</a:t>
                </a:r>
                <a:r>
                  <a:rPr lang="en-US" sz="900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(-v)+2bl(-v) = -3avl</a:t>
                </a:r>
                <a:r>
                  <a:rPr lang="en-US" sz="900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-2bvl</a:t>
                </a:r>
              </a:p>
              <a:p>
                <a:r>
                  <a:rPr lang="en-US" sz="900" b="1" dirty="0">
                    <a:solidFill>
                      <a:schemeClr val="tx1"/>
                    </a:solidFill>
                  </a:rPr>
                  <a:t>d</a:t>
                </a:r>
                <a:r>
                  <a:rPr lang="en-US" sz="900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y/dt</a:t>
                </a:r>
                <a:r>
                  <a:rPr lang="en-US" sz="900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= -6avl(dl/</a:t>
                </a:r>
                <a:r>
                  <a:rPr lang="en-US" sz="900" b="1" dirty="0" err="1">
                    <a:solidFill>
                      <a:schemeClr val="tx1"/>
                    </a:solidFill>
                  </a:rPr>
                  <a:t>dt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)-2bv(dl/</a:t>
                </a:r>
                <a:r>
                  <a:rPr lang="en-US" sz="900" b="1" dirty="0" err="1">
                    <a:solidFill>
                      <a:schemeClr val="tx1"/>
                    </a:solidFill>
                  </a:rPr>
                  <a:t>dt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en-US" sz="900" b="1" dirty="0">
                    <a:solidFill>
                      <a:schemeClr val="tx1"/>
                    </a:solidFill>
                  </a:rPr>
                  <a:t>            = -6avl(-v)-2bv(-v)</a:t>
                </a:r>
              </a:p>
              <a:p>
                <a:r>
                  <a:rPr lang="en-US" sz="900" b="1" dirty="0">
                    <a:solidFill>
                      <a:schemeClr val="tx1"/>
                    </a:solidFill>
                  </a:rPr>
                  <a:t>            = -6av</a:t>
                </a:r>
                <a:r>
                  <a:rPr lang="en-US" sz="900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l-2bv</a:t>
                </a:r>
                <a:r>
                  <a:rPr lang="en-US" sz="900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  (note: d</a:t>
                </a:r>
                <a:r>
                  <a:rPr lang="en-US" sz="900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y/dt</a:t>
                </a:r>
                <a:r>
                  <a:rPr lang="en-US" sz="900" b="1" baseline="30000" dirty="0">
                    <a:solidFill>
                      <a:schemeClr val="tx1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sz="900" b="1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900" b="1" dirty="0">
                    <a:solidFill>
                      <a:schemeClr val="tx1"/>
                    </a:solidFill>
                  </a:rPr>
                  <a:t>k)</a:t>
                </a:r>
              </a:p>
              <a:p>
                <a:r>
                  <a:rPr lang="en-US" sz="900" b="1" dirty="0">
                    <a:solidFill>
                      <a:schemeClr val="tx1"/>
                    </a:solidFill>
                  </a:rPr>
                  <a:t>                 -6Lav</a:t>
                </a:r>
                <a:r>
                  <a:rPr lang="en-US" sz="900" b="1" baseline="30000" dirty="0">
                    <a:solidFill>
                      <a:schemeClr val="tx1"/>
                    </a:solidFill>
                  </a:rPr>
                  <a:t>2 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-2bv</a:t>
                </a:r>
                <a:r>
                  <a:rPr lang="en-US" sz="900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900" b="1" u="sng" dirty="0">
                    <a:solidFill>
                      <a:schemeClr val="tx1"/>
                    </a:solidFill>
                  </a:rPr>
                  <a:t>&lt;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 K</a:t>
                </a:r>
              </a:p>
              <a:p>
                <a:r>
                  <a:rPr lang="en-US" sz="900" b="1" dirty="0">
                    <a:solidFill>
                      <a:schemeClr val="tx1"/>
                    </a:solidFill>
                  </a:rPr>
                  <a:t>Now plug a and b value:</a:t>
                </a:r>
              </a:p>
              <a:p>
                <a:r>
                  <a:rPr lang="en-US" sz="900" b="1" dirty="0">
                    <a:solidFill>
                      <a:schemeClr val="tx1"/>
                    </a:solidFill>
                  </a:rPr>
                  <a:t>	-6lv</a:t>
                </a:r>
                <a:r>
                  <a:rPr lang="en-US" sz="900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(-2h/l</a:t>
                </a:r>
                <a:r>
                  <a:rPr lang="en-US" sz="900" b="1" baseline="30000" dirty="0">
                    <a:solidFill>
                      <a:schemeClr val="tx1"/>
                    </a:solidFill>
                  </a:rPr>
                  <a:t>3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) - 2(3h/l</a:t>
                </a:r>
                <a:r>
                  <a:rPr lang="en-US" sz="900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)v</a:t>
                </a:r>
                <a:r>
                  <a:rPr lang="en-US" sz="900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&lt; K</a:t>
                </a:r>
              </a:p>
              <a:p>
                <a:r>
                  <a:rPr lang="en-US" sz="900" b="1" dirty="0">
                    <a:solidFill>
                      <a:schemeClr val="tx1"/>
                    </a:solidFill>
                  </a:rPr>
                  <a:t>	12hlv</a:t>
                </a:r>
                <a:r>
                  <a:rPr lang="en-US" sz="900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/l</a:t>
                </a:r>
                <a:r>
                  <a:rPr lang="en-US" sz="900" b="1" baseline="30000" dirty="0">
                    <a:solidFill>
                      <a:schemeClr val="tx1"/>
                    </a:solidFill>
                  </a:rPr>
                  <a:t>3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– 6hv</a:t>
                </a:r>
                <a:r>
                  <a:rPr lang="en-US" sz="900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/l</a:t>
                </a:r>
                <a:r>
                  <a:rPr lang="en-US" sz="900" b="1" baseline="30000" dirty="0">
                    <a:solidFill>
                      <a:schemeClr val="tx1"/>
                    </a:solidFill>
                  </a:rPr>
                  <a:t>3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900" b="1" u="sng" dirty="0">
                    <a:solidFill>
                      <a:schemeClr val="tx1"/>
                    </a:solidFill>
                  </a:rPr>
                  <a:t>&lt;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 K</a:t>
                </a:r>
              </a:p>
              <a:p>
                <a:r>
                  <a:rPr lang="en-US" sz="900" b="1" dirty="0">
                    <a:solidFill>
                      <a:schemeClr val="tx1"/>
                    </a:solidFill>
                  </a:rPr>
                  <a:t>	12hv</a:t>
                </a:r>
                <a:r>
                  <a:rPr lang="en-US" sz="900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/l</a:t>
                </a:r>
                <a:r>
                  <a:rPr lang="en-US" sz="900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 - 6hv</a:t>
                </a:r>
                <a:r>
                  <a:rPr lang="en-US" sz="900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/l</a:t>
                </a:r>
                <a:r>
                  <a:rPr lang="en-US" sz="900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900" b="1" u="sng" dirty="0">
                    <a:solidFill>
                      <a:schemeClr val="tx1"/>
                    </a:solidFill>
                  </a:rPr>
                  <a:t>&lt;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 K</a:t>
                </a:r>
              </a:p>
              <a:p>
                <a:r>
                  <a:rPr lang="en-US" sz="900" b="1" dirty="0">
                    <a:solidFill>
                      <a:schemeClr val="tx1"/>
                    </a:solidFill>
                  </a:rPr>
                  <a:t>	6hv</a:t>
                </a:r>
                <a:r>
                  <a:rPr lang="en-US" sz="900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/l</a:t>
                </a:r>
                <a:r>
                  <a:rPr lang="en-US" sz="900" b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900" b="1" u="sng" dirty="0">
                    <a:solidFill>
                      <a:schemeClr val="tx1"/>
                    </a:solidFill>
                  </a:rPr>
                  <a:t>&lt;</a:t>
                </a:r>
                <a:r>
                  <a:rPr lang="en-US" sz="900" b="1" dirty="0">
                    <a:solidFill>
                      <a:schemeClr val="tx1"/>
                    </a:solidFill>
                  </a:rPr>
                  <a:t> k</a:t>
                </a:r>
              </a:p>
              <a:p>
                <a:r>
                  <a:rPr lang="en-US" sz="3200" dirty="0"/>
                  <a:t> </a:t>
                </a: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291" y="1081040"/>
                <a:ext cx="3483201" cy="5752213"/>
              </a:xfrm>
              <a:prstGeom prst="rect">
                <a:avLst/>
              </a:prstGeom>
              <a:blipFill rotWithShape="0">
                <a:blip r:embed="rId9"/>
                <a:stretch>
                  <a:fillRect t="-740" b="-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7217664" y="1081040"/>
                <a:ext cx="4364736" cy="1869062"/>
              </a:xfrm>
              <a:prstGeom prst="rect">
                <a:avLst/>
              </a:prstGeom>
              <a:blipFill>
                <a:blip r:embed="rId10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1150" b="1" dirty="0" smtClean="0">
                    <a:solidFill>
                      <a:srgbClr val="7030A0"/>
                    </a:solidFill>
                  </a:rPr>
                  <a:t>3) Suppose that an airline decides not to allow vertical acceleration of a plane to exceed k = 860 mi/h². If the cruising altitude of a plane is 35,00 </a:t>
                </a:r>
                <a:r>
                  <a:rPr lang="en-US" sz="1150" b="1" dirty="0" err="1">
                    <a:solidFill>
                      <a:srgbClr val="7030A0"/>
                    </a:solidFill>
                  </a:rPr>
                  <a:t>ft</a:t>
                </a:r>
                <a:r>
                  <a:rPr lang="en-US" sz="1150" b="1" dirty="0">
                    <a:solidFill>
                      <a:srgbClr val="7030A0"/>
                    </a:solidFill>
                  </a:rPr>
                  <a:t>, and the speed is 300 mi how far away from the airport should the pilot start descent?</a:t>
                </a:r>
              </a:p>
              <a:p>
                <a:r>
                  <a:rPr lang="en-US" sz="1150" b="1" i="1" dirty="0" smtClean="0">
                    <a:solidFill>
                      <a:schemeClr val="tx1"/>
                    </a:solidFill>
                  </a:rPr>
                  <a:t>6hv</a:t>
                </a:r>
                <a:r>
                  <a:rPr lang="en-US" sz="1150" b="1" i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1150" b="1" i="1" dirty="0">
                    <a:solidFill>
                      <a:schemeClr val="tx1"/>
                    </a:solidFill>
                  </a:rPr>
                  <a:t>/l</a:t>
                </a:r>
                <a:r>
                  <a:rPr lang="en-US" sz="1150" b="1" i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1150" b="1" i="1" dirty="0">
                    <a:solidFill>
                      <a:schemeClr val="tx1"/>
                    </a:solidFill>
                  </a:rPr>
                  <a:t> ≤</a:t>
                </a:r>
                <a:r>
                  <a:rPr lang="en-US" sz="1150" b="1" i="1" dirty="0" smtClean="0">
                    <a:solidFill>
                      <a:schemeClr val="tx1"/>
                    </a:solidFill>
                  </a:rPr>
                  <a:t>k                                        Change from feet to miles</a:t>
                </a:r>
                <a:endParaRPr lang="en-US" sz="1150" dirty="0">
                  <a:solidFill>
                    <a:schemeClr val="tx1"/>
                  </a:solidFill>
                </a:endParaRPr>
              </a:p>
              <a:p>
                <a:r>
                  <a:rPr lang="en-US" sz="1150" b="1" i="1" dirty="0">
                    <a:solidFill>
                      <a:schemeClr val="tx1"/>
                    </a:solidFill>
                  </a:rPr>
                  <a:t>  (</a:t>
                </a:r>
                <a:r>
                  <a:rPr lang="en-US" sz="1150" b="1" i="1" dirty="0" smtClean="0">
                    <a:solidFill>
                      <a:schemeClr val="tx1"/>
                    </a:solidFill>
                  </a:rPr>
                  <a:t>6(6.629)*(</a:t>
                </a:r>
                <a:r>
                  <a:rPr lang="en-US" sz="1150" b="1" i="1" dirty="0">
                    <a:solidFill>
                      <a:schemeClr val="tx1"/>
                    </a:solidFill>
                  </a:rPr>
                  <a:t>300)2)/l</a:t>
                </a:r>
                <a:r>
                  <a:rPr lang="en-US" sz="1150" b="1" i="1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en-US" sz="1150" b="1" i="1" dirty="0">
                    <a:solidFill>
                      <a:schemeClr val="tx1"/>
                    </a:solidFill>
                  </a:rPr>
                  <a:t> ≤ </a:t>
                </a:r>
                <a:r>
                  <a:rPr lang="en-US" sz="1150" b="1" i="1" dirty="0" smtClean="0">
                    <a:solidFill>
                      <a:schemeClr val="tx1"/>
                    </a:solidFill>
                  </a:rPr>
                  <a:t>860            (35000ft)*(1mi/5280ft)</a:t>
                </a:r>
                <a:endParaRPr lang="en-US" sz="1150" dirty="0">
                  <a:solidFill>
                    <a:schemeClr val="tx1"/>
                  </a:solidFill>
                </a:endParaRPr>
              </a:p>
              <a:p>
                <a:r>
                  <a:rPr lang="en-US" sz="1150" b="1" i="1" dirty="0">
                    <a:solidFill>
                      <a:schemeClr val="tx1"/>
                    </a:solidFill>
                  </a:rPr>
                  <a:t>   Solve for l</a:t>
                </a:r>
                <a:r>
                  <a:rPr lang="en-US" sz="1150" b="1" i="1" dirty="0" smtClean="0">
                    <a:solidFill>
                      <a:schemeClr val="tx1"/>
                    </a:solidFill>
                  </a:rPr>
                  <a:t>:			=6.629mi	</a:t>
                </a:r>
                <a:endParaRPr lang="en-US" sz="1150" dirty="0">
                  <a:solidFill>
                    <a:schemeClr val="tx1"/>
                  </a:solidFill>
                </a:endParaRPr>
              </a:p>
              <a:p>
                <a:r>
                  <a:rPr lang="en-US" sz="1150" b="1" i="1" dirty="0">
                    <a:solidFill>
                      <a:schemeClr val="tx1"/>
                    </a:solidFill>
                  </a:rPr>
                  <a:t>   l</a:t>
                </a:r>
                <a14:m>
                  <m:oMath xmlns:m="http://schemas.openxmlformats.org/officeDocument/2006/math">
                    <m:r>
                      <a:rPr lang="en-US" sz="11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1150" b="1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1150" b="1" i="1" dirty="0" smtClean="0">
                    <a:solidFill>
                      <a:schemeClr val="tx1"/>
                    </a:solidFill>
                  </a:rPr>
                  <a:t>64.5 mi</a:t>
                </a:r>
                <a:endParaRPr lang="en-US" sz="1150" dirty="0">
                  <a:solidFill>
                    <a:schemeClr val="tx1"/>
                  </a:solidFill>
                </a:endParaRPr>
              </a:p>
              <a:p>
                <a:r>
                  <a:rPr lang="en-US" sz="1150" b="1" i="1" dirty="0">
                    <a:solidFill>
                      <a:schemeClr val="tx1"/>
                    </a:solidFill>
                  </a:rPr>
                  <a:t>Let’s assume I = </a:t>
                </a:r>
                <a:r>
                  <a:rPr lang="en-US" sz="1150" b="1" i="1" dirty="0" smtClean="0">
                    <a:solidFill>
                      <a:schemeClr val="tx1"/>
                    </a:solidFill>
                  </a:rPr>
                  <a:t>64.5</a:t>
                </a:r>
                <a:endParaRPr lang="en-US" sz="115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664" y="1081040"/>
                <a:ext cx="4364736" cy="1869062"/>
              </a:xfrm>
              <a:prstGeom prst="rect">
                <a:avLst/>
              </a:prstGeom>
              <a:blipFill rotWithShape="0">
                <a:blip r:embed="rId11"/>
                <a:stretch>
                  <a:fillRect b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7163256" y="3035808"/>
            <a:ext cx="4498848" cy="1999488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		</a:t>
            </a:r>
            <a:r>
              <a:rPr lang="en-US" sz="1300" dirty="0" smtClean="0">
                <a:solidFill>
                  <a:srgbClr val="7030A0"/>
                </a:solidFill>
              </a:rPr>
              <a:t>Graph</a:t>
            </a:r>
          </a:p>
          <a:p>
            <a:endParaRPr lang="en-US" sz="1300" dirty="0" smtClean="0"/>
          </a:p>
          <a:p>
            <a:r>
              <a:rPr lang="en-US" sz="1300" dirty="0" smtClean="0"/>
              <a:t>  </a:t>
            </a:r>
            <a:r>
              <a:rPr lang="en-US" sz="1300" dirty="0" smtClean="0">
                <a:solidFill>
                  <a:schemeClr val="tx1"/>
                </a:solidFill>
              </a:rPr>
              <a:t>A= -2h/</a:t>
            </a:r>
            <a:r>
              <a:rPr lang="en-US" sz="1300" i="1" dirty="0" smtClean="0">
                <a:solidFill>
                  <a:schemeClr val="tx1"/>
                </a:solidFill>
              </a:rPr>
              <a:t>l</a:t>
            </a:r>
            <a:r>
              <a:rPr lang="en-US" sz="1300" baseline="30000" dirty="0" smtClean="0">
                <a:solidFill>
                  <a:schemeClr val="tx1"/>
                </a:solidFill>
              </a:rPr>
              <a:t>3                                                   </a:t>
            </a:r>
            <a:endParaRPr lang="en-US" sz="1300" dirty="0" smtClean="0">
              <a:solidFill>
                <a:schemeClr val="tx1"/>
              </a:solidFill>
            </a:endParaRPr>
          </a:p>
          <a:p>
            <a:r>
              <a:rPr lang="en-US" sz="1300" dirty="0" smtClean="0">
                <a:solidFill>
                  <a:schemeClr val="tx1"/>
                </a:solidFill>
              </a:rPr>
              <a:t>  h= 6.629, </a:t>
            </a:r>
            <a:r>
              <a:rPr lang="en-US" sz="1300" i="1" dirty="0" smtClean="0">
                <a:solidFill>
                  <a:schemeClr val="tx1"/>
                </a:solidFill>
              </a:rPr>
              <a:t>l</a:t>
            </a:r>
            <a:r>
              <a:rPr lang="en-US" sz="1300" dirty="0" smtClean="0">
                <a:solidFill>
                  <a:schemeClr val="tx1"/>
                </a:solidFill>
              </a:rPr>
              <a:t>= 64.5</a:t>
            </a:r>
          </a:p>
          <a:p>
            <a:r>
              <a:rPr lang="en-US" sz="1300" dirty="0" smtClean="0">
                <a:solidFill>
                  <a:schemeClr val="tx1"/>
                </a:solidFill>
              </a:rPr>
              <a:t>  A= (-2*6.629) / (64.5)</a:t>
            </a:r>
            <a:r>
              <a:rPr lang="en-US" sz="1300" baseline="30000" dirty="0" smtClean="0">
                <a:solidFill>
                  <a:schemeClr val="tx1"/>
                </a:solidFill>
              </a:rPr>
              <a:t>3</a:t>
            </a:r>
            <a:r>
              <a:rPr lang="en-US" sz="1300" dirty="0" smtClean="0">
                <a:solidFill>
                  <a:schemeClr val="tx1"/>
                </a:solidFill>
              </a:rPr>
              <a:t>   </a:t>
            </a:r>
          </a:p>
          <a:p>
            <a:r>
              <a:rPr lang="en-US" sz="1300" dirty="0" smtClean="0">
                <a:solidFill>
                  <a:schemeClr val="tx1"/>
                </a:solidFill>
              </a:rPr>
              <a:t>  A= -.00004937</a:t>
            </a:r>
            <a:endParaRPr lang="en-US" sz="1300" baseline="30000" dirty="0" smtClean="0">
              <a:solidFill>
                <a:schemeClr val="tx1"/>
              </a:solidFill>
            </a:endParaRPr>
          </a:p>
          <a:p>
            <a:endParaRPr lang="en-US" sz="1300" dirty="0" smtClean="0">
              <a:solidFill>
                <a:schemeClr val="tx1"/>
              </a:solidFill>
            </a:endParaRPr>
          </a:p>
          <a:p>
            <a:r>
              <a:rPr lang="en-US" sz="1300" dirty="0" smtClean="0">
                <a:solidFill>
                  <a:schemeClr val="tx1"/>
                </a:solidFill>
              </a:rPr>
              <a:t>	P(x) = ax</a:t>
            </a:r>
            <a:r>
              <a:rPr lang="en-US" sz="1300" baseline="30000" dirty="0" smtClean="0">
                <a:solidFill>
                  <a:schemeClr val="tx1"/>
                </a:solidFill>
              </a:rPr>
              <a:t>3</a:t>
            </a:r>
            <a:r>
              <a:rPr lang="en-US" sz="1300" dirty="0" smtClean="0">
                <a:solidFill>
                  <a:schemeClr val="tx1"/>
                </a:solidFill>
              </a:rPr>
              <a:t>+bx</a:t>
            </a:r>
            <a:r>
              <a:rPr lang="en-US" sz="1300" baseline="30000" dirty="0" smtClean="0">
                <a:solidFill>
                  <a:schemeClr val="tx1"/>
                </a:solidFill>
              </a:rPr>
              <a:t>2</a:t>
            </a:r>
            <a:endParaRPr lang="en-US" sz="1300" dirty="0" smtClean="0">
              <a:solidFill>
                <a:schemeClr val="tx1"/>
              </a:solidFill>
            </a:endParaRPr>
          </a:p>
          <a:p>
            <a:r>
              <a:rPr lang="en-US" sz="1300" dirty="0" smtClean="0">
                <a:solidFill>
                  <a:schemeClr val="tx1"/>
                </a:solidFill>
              </a:rPr>
              <a:t>                    -.00004937x</a:t>
            </a:r>
            <a:r>
              <a:rPr lang="en-US" sz="1300" baseline="30000" dirty="0" smtClean="0">
                <a:solidFill>
                  <a:schemeClr val="tx1"/>
                </a:solidFill>
              </a:rPr>
              <a:t>3</a:t>
            </a:r>
            <a:r>
              <a:rPr lang="en-US" sz="1300" dirty="0" smtClean="0">
                <a:solidFill>
                  <a:schemeClr val="tx1"/>
                </a:solidFill>
              </a:rPr>
              <a:t>+0.004777x</a:t>
            </a:r>
            <a:r>
              <a:rPr lang="en-US" sz="1300" baseline="30000" dirty="0" smtClean="0">
                <a:solidFill>
                  <a:schemeClr val="tx1"/>
                </a:solidFill>
              </a:rPr>
              <a:t>2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17664" y="6021106"/>
            <a:ext cx="4511040" cy="7498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rgbClr val="7030A0"/>
                </a:solidFill>
              </a:rPr>
              <a:t>Conclusion</a:t>
            </a:r>
          </a:p>
          <a:p>
            <a:r>
              <a:rPr lang="en-US" sz="1000" dirty="0">
                <a:solidFill>
                  <a:schemeClr val="tx1"/>
                </a:solidFill>
              </a:rPr>
              <a:t>With calculus, we </a:t>
            </a:r>
            <a:r>
              <a:rPr lang="en-US" sz="1000" dirty="0" smtClean="0">
                <a:solidFill>
                  <a:schemeClr val="tx1"/>
                </a:solidFill>
              </a:rPr>
              <a:t>were </a:t>
            </a:r>
            <a:r>
              <a:rPr lang="en-US" sz="1000" dirty="0">
                <a:solidFill>
                  <a:schemeClr val="tx1"/>
                </a:solidFill>
              </a:rPr>
              <a:t>able to compute real life problems that we face in our everyday situation. Understanding the theoretical part of </a:t>
            </a:r>
            <a:r>
              <a:rPr lang="en-US" sz="1000" dirty="0" smtClean="0">
                <a:solidFill>
                  <a:schemeClr val="tx1"/>
                </a:solidFill>
              </a:rPr>
              <a:t>this, </a:t>
            </a:r>
            <a:r>
              <a:rPr lang="en-US" sz="1000" dirty="0">
                <a:solidFill>
                  <a:schemeClr val="tx1"/>
                </a:solidFill>
              </a:rPr>
              <a:t>has made us aware that the plane has to be reached at an approximate </a:t>
            </a:r>
            <a:r>
              <a:rPr lang="en-US" sz="1000" dirty="0" smtClean="0">
                <a:solidFill>
                  <a:schemeClr val="tx1"/>
                </a:solidFill>
              </a:rPr>
              <a:t>value(64.5mi) </a:t>
            </a:r>
            <a:r>
              <a:rPr lang="en-US" sz="1000" dirty="0">
                <a:solidFill>
                  <a:schemeClr val="tx1"/>
                </a:solidFill>
              </a:rPr>
              <a:t>in order to successfully descent</a:t>
            </a:r>
            <a:r>
              <a:rPr lang="en-US" sz="1000" dirty="0" smtClean="0">
                <a:solidFill>
                  <a:schemeClr val="tx1"/>
                </a:solidFill>
              </a:rPr>
              <a:t>.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37960" y="5075931"/>
            <a:ext cx="4858968" cy="90010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9567444" y="3448751"/>
            <a:ext cx="2014956" cy="1080770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50" dirty="0" smtClean="0">
              <a:solidFill>
                <a:schemeClr val="tx1"/>
              </a:solidFill>
            </a:endParaRPr>
          </a:p>
          <a:p>
            <a:r>
              <a:rPr lang="en-US" sz="1450" dirty="0" smtClean="0">
                <a:solidFill>
                  <a:schemeClr val="tx1"/>
                </a:solidFill>
              </a:rPr>
              <a:t>B= 3h/</a:t>
            </a:r>
            <a:r>
              <a:rPr lang="en-US" sz="1450" i="1" dirty="0" smtClean="0">
                <a:solidFill>
                  <a:schemeClr val="tx1"/>
                </a:solidFill>
              </a:rPr>
              <a:t>l</a:t>
            </a:r>
            <a:r>
              <a:rPr lang="en-US" sz="1450" baseline="30000" dirty="0" smtClean="0">
                <a:solidFill>
                  <a:schemeClr val="tx1"/>
                </a:solidFill>
              </a:rPr>
              <a:t>2</a:t>
            </a:r>
            <a:endParaRPr lang="en-US" sz="1450" dirty="0" smtClean="0">
              <a:solidFill>
                <a:schemeClr val="tx1"/>
              </a:solidFill>
            </a:endParaRPr>
          </a:p>
          <a:p>
            <a:r>
              <a:rPr lang="en-US" sz="1450" dirty="0" smtClean="0">
                <a:solidFill>
                  <a:schemeClr val="tx1"/>
                </a:solidFill>
              </a:rPr>
              <a:t>h= 6.629, </a:t>
            </a:r>
            <a:r>
              <a:rPr lang="en-US" sz="1450" i="1" dirty="0" smtClean="0">
                <a:solidFill>
                  <a:schemeClr val="tx1"/>
                </a:solidFill>
              </a:rPr>
              <a:t>l</a:t>
            </a:r>
            <a:r>
              <a:rPr lang="en-US" sz="1450" dirty="0" smtClean="0">
                <a:solidFill>
                  <a:schemeClr val="tx1"/>
                </a:solidFill>
              </a:rPr>
              <a:t>= 64.5</a:t>
            </a:r>
          </a:p>
          <a:p>
            <a:r>
              <a:rPr lang="en-US" sz="1450" dirty="0" smtClean="0">
                <a:solidFill>
                  <a:schemeClr val="tx1"/>
                </a:solidFill>
              </a:rPr>
              <a:t>B= (3*6.629) / (64.5)</a:t>
            </a:r>
            <a:r>
              <a:rPr lang="en-US" sz="1450" baseline="30000" dirty="0" smtClean="0">
                <a:solidFill>
                  <a:schemeClr val="tx1"/>
                </a:solidFill>
              </a:rPr>
              <a:t>2</a:t>
            </a:r>
            <a:endParaRPr lang="en-US" sz="1450" dirty="0" smtClean="0">
              <a:solidFill>
                <a:schemeClr val="tx1"/>
              </a:solidFill>
            </a:endParaRPr>
          </a:p>
          <a:p>
            <a:r>
              <a:rPr lang="en-US" sz="1450" dirty="0" smtClean="0">
                <a:solidFill>
                  <a:schemeClr val="tx1"/>
                </a:solidFill>
              </a:rPr>
              <a:t>B= 0.004777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7707617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79</TotalTime>
  <Words>149</Words>
  <Application>Microsoft Office PowerPoint</Application>
  <PresentationFormat>Widescreen</PresentationFormat>
  <Paragraphs>65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Cambria Math</vt:lpstr>
      <vt:lpstr>Century Gothic</vt:lpstr>
      <vt:lpstr>Vapor Trail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</dc:creator>
  <cp:lastModifiedBy>abu</cp:lastModifiedBy>
  <cp:revision>9</cp:revision>
  <dcterms:created xsi:type="dcterms:W3CDTF">2014-04-29T00:54:03Z</dcterms:created>
  <dcterms:modified xsi:type="dcterms:W3CDTF">2014-04-30T00:00:12Z</dcterms:modified>
</cp:coreProperties>
</file>