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CC3300"/>
    <a:srgbClr val="2019A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showGuides="1">
      <p:cViewPr varScale="1">
        <p:scale>
          <a:sx n="43" d="100"/>
          <a:sy n="43" d="100"/>
        </p:scale>
        <p:origin x="-1278"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BAF0B6-DFB8-4CF2-8518-73B00E5DC2BC}"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1444321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BAF0B6-DFB8-4CF2-8518-73B00E5DC2BC}"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2168097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BAF0B6-DFB8-4CF2-8518-73B00E5DC2BC}"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359975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BAF0B6-DFB8-4CF2-8518-73B00E5DC2BC}"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105798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BAF0B6-DFB8-4CF2-8518-73B00E5DC2BC}"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286941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BAF0B6-DFB8-4CF2-8518-73B00E5DC2BC}"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396548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BAF0B6-DFB8-4CF2-8518-73B00E5DC2BC}" type="datetimeFigureOut">
              <a:rPr lang="en-US" smtClean="0"/>
              <a:pPr/>
              <a:t>5/19/2014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125714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BAF0B6-DFB8-4CF2-8518-73B00E5DC2BC}" type="datetimeFigureOut">
              <a:rPr lang="en-US" smtClean="0"/>
              <a:pPr/>
              <a:t>5/19/2014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376491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AF0B6-DFB8-4CF2-8518-73B00E5DC2BC}" type="datetimeFigureOut">
              <a:rPr lang="en-US" smtClean="0"/>
              <a:pPr/>
              <a:t>5/19/2014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2546440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BAF0B6-DFB8-4CF2-8518-73B00E5DC2BC}"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118152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BAF0B6-DFB8-4CF2-8518-73B00E5DC2BC}"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2752444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ABAF0B6-DFB8-4CF2-8518-73B00E5DC2BC}" type="datetimeFigureOut">
              <a:rPr lang="en-US" smtClean="0"/>
              <a:pPr/>
              <a:t>5/19/2014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405B8F-557C-45F1-A11E-9C2FD8B2FAC4}" type="slidenum">
              <a:rPr lang="en-US" smtClean="0"/>
              <a:pPr/>
              <a:t>‹#›</a:t>
            </a:fld>
            <a:endParaRPr lang="en-US"/>
          </a:p>
        </p:txBody>
      </p:sp>
    </p:spTree>
    <p:extLst>
      <p:ext uri="{BB962C8B-B14F-4D97-AF65-F5344CB8AC3E}">
        <p14:creationId xmlns:p14="http://schemas.microsoft.com/office/powerpoint/2010/main" xmlns="" val="2406454591"/>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www.periowaveblog.com/tag/xerostomia-treatment/" TargetMode="External"/><Relationship Id="rId3" Type="http://schemas.openxmlformats.org/officeDocument/2006/relationships/hyperlink" Target="http://www.oralhealthnet.co.uk/admin/wp-content/uploads/2011/07/XEROSTOMIA.jpg" TargetMode="External"/><Relationship Id="rId7" Type="http://schemas.openxmlformats.org/officeDocument/2006/relationships/hyperlink" Target="http://www.drdeanlodding.com/blog/wp-content/uploads/2011/05/5693284147_894f88b4c1_b.jpg" TargetMode="External"/><Relationship Id="rId2" Type="http://schemas.openxmlformats.org/officeDocument/2006/relationships/hyperlink" Target="http://www.oralcancerfoundation.org/dental/xerostomia.htm" TargetMode="External"/><Relationship Id="rId1" Type="http://schemas.openxmlformats.org/officeDocument/2006/relationships/slideLayout" Target="../slideLayouts/slideLayout7.xml"/><Relationship Id="rId6" Type="http://schemas.openxmlformats.org/officeDocument/2006/relationships/hyperlink" Target="http://www.nhs.uk/Conditions/dry-lips/PublishingImages/dry-cracked-lips_342x198_C0018629.jpg" TargetMode="External"/><Relationship Id="rId5" Type="http://schemas.openxmlformats.org/officeDocument/2006/relationships/hyperlink" Target="http://www.dental--health.com/images/badteeth/mountain_dew_damage.jpg" TargetMode="External"/><Relationship Id="rId4" Type="http://schemas.openxmlformats.org/officeDocument/2006/relationships/hyperlink" Target="http://images.rheumatology.org/image_dir/album75673/md_09-11-0015.jpg"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eiryo" pitchFamily="34" charset="-128"/>
                <a:ea typeface="Meiryo" pitchFamily="34" charset="-128"/>
                <a:cs typeface="Meiryo" pitchFamily="34" charset="-128"/>
              </a:rPr>
              <a:t>XEROSTOMIA</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eiryo" pitchFamily="34" charset="-128"/>
              <a:ea typeface="Meiryo" pitchFamily="34" charset="-128"/>
              <a:cs typeface="Meiryo" pitchFamily="34" charset="-128"/>
            </a:endParaRPr>
          </a:p>
        </p:txBody>
      </p:sp>
      <p:sp>
        <p:nvSpPr>
          <p:cNvPr id="3" name="Content Placeholder 2"/>
          <p:cNvSpPr>
            <a:spLocks noGrp="1"/>
          </p:cNvSpPr>
          <p:nvPr>
            <p:ph idx="1"/>
          </p:nvPr>
        </p:nvSpPr>
        <p:spPr/>
        <p:txBody>
          <a:bodyPr>
            <a:noAutofit/>
          </a:bodyPr>
          <a:lstStyle/>
          <a:p>
            <a:r>
              <a:rPr lang="en-US" dirty="0" smtClean="0">
                <a:latin typeface="Meiryo" panose="020B0604030504040204" pitchFamily="34" charset="-128"/>
                <a:ea typeface="Meiryo" panose="020B0604030504040204" pitchFamily="34" charset="-128"/>
                <a:cs typeface="Meiryo" panose="020B0604030504040204" pitchFamily="34" charset="-128"/>
              </a:rPr>
              <a:t>Defined as the subjective sensation of oral dryness associated with the reduction or absence of saliva output.</a:t>
            </a:r>
            <a:endParaRPr lang="en-US" dirty="0">
              <a:latin typeface="Meiryo" panose="020B0604030504040204" pitchFamily="34" charset="-128"/>
              <a:ea typeface="Meiryo" panose="020B0604030504040204" pitchFamily="34" charset="-128"/>
              <a:cs typeface="Meiryo" panose="020B0604030504040204" pitchFamily="34" charset="-128"/>
            </a:endParaRPr>
          </a:p>
          <a:p>
            <a:r>
              <a:rPr lang="en-US" dirty="0" err="1" smtClean="0">
                <a:latin typeface="Meiryo" panose="020B0604030504040204" pitchFamily="34" charset="-128"/>
                <a:ea typeface="Meiryo" panose="020B0604030504040204" pitchFamily="34" charset="-128"/>
                <a:cs typeface="Meiryo" panose="020B0604030504040204" pitchFamily="34" charset="-128"/>
              </a:rPr>
              <a:t>Xerostomia</a:t>
            </a:r>
            <a:r>
              <a:rPr lang="en-US" dirty="0" smtClean="0">
                <a:latin typeface="Meiryo" panose="020B0604030504040204" pitchFamily="34" charset="-128"/>
                <a:ea typeface="Meiryo" panose="020B0604030504040204" pitchFamily="34" charset="-128"/>
                <a:cs typeface="Meiryo" panose="020B0604030504040204" pitchFamily="34" charset="-128"/>
              </a:rPr>
              <a:t> is a common problem, not a disease. If not recognized and treated, it could have a significant effect on the patient’s quality of life and dental health.</a:t>
            </a:r>
          </a:p>
          <a:p>
            <a:r>
              <a:rPr lang="en-US" dirty="0" smtClean="0">
                <a:latin typeface="Meiryo" panose="020B0604030504040204" pitchFamily="34" charset="-128"/>
                <a:ea typeface="Meiryo" panose="020B0604030504040204" pitchFamily="34" charset="-128"/>
                <a:cs typeface="Meiryo" panose="020B0604030504040204" pitchFamily="34" charset="-128"/>
              </a:rPr>
              <a:t>Can be minimized through the help of healthcare providers by providing proper education, assessment, prevention, referral, and appropriate treatment.</a:t>
            </a:r>
          </a:p>
        </p:txBody>
      </p:sp>
    </p:spTree>
    <p:extLst>
      <p:ext uri="{BB962C8B-B14F-4D97-AF65-F5344CB8AC3E}">
        <p14:creationId xmlns:p14="http://schemas.microsoft.com/office/powerpoint/2010/main" xmlns="" val="1397680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00B050"/>
                </a:solidFill>
                <a:latin typeface="Meiryo" panose="020B0604030504040204" pitchFamily="34" charset="-128"/>
                <a:ea typeface="Meiryo" panose="020B0604030504040204" pitchFamily="34" charset="-128"/>
                <a:cs typeface="Meiryo" panose="020B0604030504040204" pitchFamily="34" charset="-128"/>
              </a:rPr>
              <a:t>Role of Health Care Provider and Home Care</a:t>
            </a:r>
            <a:endParaRPr lang="en-US" dirty="0">
              <a:solidFill>
                <a:srgbClr val="00B050"/>
              </a:solidFill>
              <a:latin typeface="Meiryo" panose="020B0604030504040204" pitchFamily="34" charset="-128"/>
              <a:ea typeface="Meiryo" panose="020B0604030504040204" pitchFamily="34" charset="-128"/>
              <a:cs typeface="Meiryo" panose="020B0604030504040204" pitchFamily="34" charset="-128"/>
            </a:endParaRPr>
          </a:p>
        </p:txBody>
      </p:sp>
      <p:sp>
        <p:nvSpPr>
          <p:cNvPr id="3" name="Content Placeholder 2"/>
          <p:cNvSpPr>
            <a:spLocks noGrp="1"/>
          </p:cNvSpPr>
          <p:nvPr>
            <p:ph sz="half" idx="1"/>
          </p:nvPr>
        </p:nvSpPr>
        <p:spPr/>
        <p:txBody>
          <a:bodyPr>
            <a:normAutofit fontScale="92500" lnSpcReduction="10000"/>
          </a:bodyPr>
          <a:lstStyle/>
          <a:p>
            <a:r>
              <a:rPr lang="en-US" b="1" dirty="0" smtClean="0">
                <a:solidFill>
                  <a:srgbClr val="00B050"/>
                </a:solidFill>
                <a:latin typeface="Meiryo" panose="020B0604030504040204" pitchFamily="34" charset="-128"/>
                <a:ea typeface="Meiryo" panose="020B0604030504040204" pitchFamily="34" charset="-128"/>
                <a:cs typeface="Meiryo" panose="020B0604030504040204" pitchFamily="34" charset="-128"/>
              </a:rPr>
              <a:t>Ask:</a:t>
            </a:r>
            <a:r>
              <a:rPr lang="en-US" b="1" dirty="0" smtClean="0">
                <a:latin typeface="Meiryo" panose="020B0604030504040204" pitchFamily="34" charset="-128"/>
                <a:ea typeface="Meiryo" panose="020B0604030504040204" pitchFamily="34" charset="-128"/>
                <a:cs typeface="Meiryo" panose="020B0604030504040204" pitchFamily="34" charset="-128"/>
              </a:rPr>
              <a:t> </a:t>
            </a:r>
            <a:r>
              <a:rPr lang="en-US" dirty="0" smtClean="0">
                <a:latin typeface="Meiryo" panose="020B0604030504040204" pitchFamily="34" charset="-128"/>
                <a:ea typeface="Meiryo" panose="020B0604030504040204" pitchFamily="34" charset="-128"/>
                <a:cs typeface="Meiryo" panose="020B0604030504040204" pitchFamily="34" charset="-128"/>
              </a:rPr>
              <a:t>Identify and document severity of </a:t>
            </a:r>
            <a:r>
              <a:rPr lang="en-US" dirty="0" err="1">
                <a:latin typeface="Meiryo" panose="020B0604030504040204" pitchFamily="34" charset="-128"/>
                <a:ea typeface="Meiryo" panose="020B0604030504040204" pitchFamily="34" charset="-128"/>
                <a:cs typeface="Meiryo" panose="020B0604030504040204" pitchFamily="34" charset="-128"/>
              </a:rPr>
              <a:t>x</a:t>
            </a:r>
            <a:r>
              <a:rPr lang="en-US" dirty="0" err="1" smtClean="0">
                <a:latin typeface="Meiryo" panose="020B0604030504040204" pitchFamily="34" charset="-128"/>
                <a:ea typeface="Meiryo" panose="020B0604030504040204" pitchFamily="34" charset="-128"/>
                <a:cs typeface="Meiryo" panose="020B0604030504040204" pitchFamily="34" charset="-128"/>
              </a:rPr>
              <a:t>erostomia</a:t>
            </a:r>
            <a:r>
              <a:rPr lang="en-US" dirty="0" smtClean="0">
                <a:latin typeface="Meiryo" panose="020B0604030504040204" pitchFamily="34" charset="-128"/>
                <a:ea typeface="Meiryo" panose="020B0604030504040204" pitchFamily="34" charset="-128"/>
                <a:cs typeface="Meiryo" panose="020B0604030504040204" pitchFamily="34" charset="-128"/>
              </a:rPr>
              <a:t> for every patient with menopause.</a:t>
            </a:r>
          </a:p>
          <a:p>
            <a:r>
              <a:rPr lang="en-US" b="1" dirty="0" smtClean="0">
                <a:solidFill>
                  <a:srgbClr val="00B050"/>
                </a:solidFill>
                <a:latin typeface="Meiryo" panose="020B0604030504040204" pitchFamily="34" charset="-128"/>
                <a:ea typeface="Meiryo" panose="020B0604030504040204" pitchFamily="34" charset="-128"/>
                <a:cs typeface="Meiryo" panose="020B0604030504040204" pitchFamily="34" charset="-128"/>
              </a:rPr>
              <a:t>Process: </a:t>
            </a:r>
            <a:r>
              <a:rPr lang="en-US" dirty="0" smtClean="0">
                <a:latin typeface="Meiryo" panose="020B0604030504040204" pitchFamily="34" charset="-128"/>
                <a:ea typeface="Meiryo" panose="020B0604030504040204" pitchFamily="34" charset="-128"/>
                <a:cs typeface="Meiryo" panose="020B0604030504040204" pitchFamily="34" charset="-128"/>
              </a:rPr>
              <a:t>Salivary glands biopsies specialized studies such as MRI and CT.</a:t>
            </a:r>
          </a:p>
          <a:p>
            <a:r>
              <a:rPr lang="en-US" dirty="0" smtClean="0">
                <a:latin typeface="Meiryo" panose="020B0604030504040204" pitchFamily="34" charset="-128"/>
                <a:ea typeface="Meiryo" panose="020B0604030504040204" pitchFamily="34" charset="-128"/>
                <a:cs typeface="Meiryo" panose="020B0604030504040204" pitchFamily="34" charset="-128"/>
              </a:rPr>
              <a:t>Elimination or reduction of select drugs.</a:t>
            </a:r>
          </a:p>
          <a:p>
            <a:r>
              <a:rPr lang="en-US" dirty="0" smtClean="0">
                <a:latin typeface="Meiryo" panose="020B0604030504040204" pitchFamily="34" charset="-128"/>
                <a:ea typeface="Meiryo" panose="020B0604030504040204" pitchFamily="34" charset="-128"/>
                <a:cs typeface="Meiryo" panose="020B0604030504040204" pitchFamily="34" charset="-128"/>
              </a:rPr>
              <a:t>Substitution of one drug for another with less noxious effects.</a:t>
            </a:r>
          </a:p>
          <a:p>
            <a:r>
              <a:rPr lang="en-US" dirty="0" smtClean="0">
                <a:latin typeface="Meiryo" panose="020B0604030504040204" pitchFamily="34" charset="-128"/>
                <a:ea typeface="Meiryo" panose="020B0604030504040204" pitchFamily="34" charset="-128"/>
                <a:cs typeface="Meiryo" panose="020B0604030504040204" pitchFamily="34" charset="-128"/>
              </a:rPr>
              <a:t>Prescribe artificial saliva or saliva substitutes can be used to replace moisture and lubricate mouth.</a:t>
            </a:r>
            <a:endParaRPr lang="en-US" dirty="0">
              <a:latin typeface="Meiryo" panose="020B0604030504040204" pitchFamily="34" charset="-128"/>
              <a:ea typeface="Meiryo" panose="020B0604030504040204" pitchFamily="34" charset="-128"/>
              <a:cs typeface="Meiryo" panose="020B0604030504040204" pitchFamily="34" charset="-128"/>
            </a:endParaRPr>
          </a:p>
        </p:txBody>
      </p:sp>
      <p:sp>
        <p:nvSpPr>
          <p:cNvPr id="4" name="Content Placeholder 3"/>
          <p:cNvSpPr>
            <a:spLocks noGrp="1"/>
          </p:cNvSpPr>
          <p:nvPr>
            <p:ph sz="half" idx="2"/>
          </p:nvPr>
        </p:nvSpPr>
        <p:spPr/>
        <p:txBody>
          <a:bodyPr>
            <a:normAutofit fontScale="92500" lnSpcReduction="10000"/>
          </a:bodyPr>
          <a:lstStyle/>
          <a:p>
            <a:pPr marL="0" indent="0">
              <a:buNone/>
            </a:pPr>
            <a:r>
              <a:rPr lang="en-US" b="1" dirty="0" smtClean="0">
                <a:solidFill>
                  <a:srgbClr val="00B050"/>
                </a:solidFill>
                <a:latin typeface="Meiryo" panose="020B0604030504040204" pitchFamily="34" charset="-128"/>
                <a:ea typeface="Meiryo" panose="020B0604030504040204" pitchFamily="34" charset="-128"/>
                <a:cs typeface="Meiryo" panose="020B0604030504040204" pitchFamily="34" charset="-128"/>
              </a:rPr>
              <a:t>Goals:</a:t>
            </a:r>
          </a:p>
          <a:p>
            <a:r>
              <a:rPr lang="en-US" dirty="0" smtClean="0">
                <a:latin typeface="Meiryo" panose="020B0604030504040204" pitchFamily="34" charset="-128"/>
                <a:ea typeface="Meiryo" panose="020B0604030504040204" pitchFamily="34" charset="-128"/>
                <a:cs typeface="Meiryo" panose="020B0604030504040204" pitchFamily="34" charset="-128"/>
              </a:rPr>
              <a:t>Alleviating symptoms</a:t>
            </a:r>
          </a:p>
          <a:p>
            <a:r>
              <a:rPr lang="en-US" dirty="0" smtClean="0">
                <a:latin typeface="Meiryo" panose="020B0604030504040204" pitchFamily="34" charset="-128"/>
                <a:ea typeface="Meiryo" panose="020B0604030504040204" pitchFamily="34" charset="-128"/>
                <a:cs typeface="Meiryo" panose="020B0604030504040204" pitchFamily="34" charset="-128"/>
              </a:rPr>
              <a:t>Instituting preventive measures</a:t>
            </a:r>
          </a:p>
          <a:p>
            <a:r>
              <a:rPr lang="en-US" dirty="0" smtClean="0">
                <a:latin typeface="Meiryo" panose="020B0604030504040204" pitchFamily="34" charset="-128"/>
                <a:ea typeface="Meiryo" panose="020B0604030504040204" pitchFamily="34" charset="-128"/>
                <a:cs typeface="Meiryo" panose="020B0604030504040204" pitchFamily="34" charset="-128"/>
              </a:rPr>
              <a:t>Treating existing oral condition</a:t>
            </a:r>
          </a:p>
          <a:p>
            <a:r>
              <a:rPr lang="en-US" dirty="0" smtClean="0">
                <a:latin typeface="Meiryo" panose="020B0604030504040204" pitchFamily="34" charset="-128"/>
                <a:ea typeface="Meiryo" panose="020B0604030504040204" pitchFamily="34" charset="-128"/>
                <a:cs typeface="Meiryo" panose="020B0604030504040204" pitchFamily="34" charset="-128"/>
              </a:rPr>
              <a:t>Improving salivary function</a:t>
            </a:r>
          </a:p>
          <a:p>
            <a:r>
              <a:rPr lang="en-US" dirty="0" smtClean="0">
                <a:latin typeface="Meiryo" panose="020B0604030504040204" pitchFamily="34" charset="-128"/>
                <a:ea typeface="Meiryo" panose="020B0604030504040204" pitchFamily="34" charset="-128"/>
                <a:cs typeface="Meiryo" panose="020B0604030504040204" pitchFamily="34" charset="-128"/>
              </a:rPr>
              <a:t>Managing underlying systemic condition</a:t>
            </a:r>
          </a:p>
          <a:p>
            <a:r>
              <a:rPr lang="en-US" dirty="0" smtClean="0">
                <a:latin typeface="Meiryo" panose="020B0604030504040204" pitchFamily="34" charset="-128"/>
                <a:ea typeface="Meiryo" panose="020B0604030504040204" pitchFamily="34" charset="-128"/>
                <a:cs typeface="Meiryo" panose="020B0604030504040204" pitchFamily="34" charset="-128"/>
              </a:rPr>
              <a:t>Healthy diet</a:t>
            </a:r>
          </a:p>
          <a:p>
            <a:r>
              <a:rPr lang="en-US" dirty="0" smtClean="0">
                <a:latin typeface="Meiryo" panose="020B0604030504040204" pitchFamily="34" charset="-128"/>
                <a:ea typeface="Meiryo" panose="020B0604030504040204" pitchFamily="34" charset="-128"/>
                <a:cs typeface="Meiryo" panose="020B0604030504040204" pitchFamily="34" charset="-128"/>
              </a:rPr>
              <a:t>Habit modification</a:t>
            </a:r>
            <a:endParaRPr lang="en-US" dirty="0">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938046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xero2.jpeg"/>
          <p:cNvPicPr/>
          <p:nvPr/>
        </p:nvPicPr>
        <p:blipFill>
          <a:blip r:embed="rId2" cstate="print"/>
          <a:stretch>
            <a:fillRect/>
          </a:stretch>
        </p:blipFill>
        <p:spPr>
          <a:xfrm>
            <a:off x="566055" y="239486"/>
            <a:ext cx="8349343" cy="6259285"/>
          </a:xfrm>
          <a:prstGeom prst="rect">
            <a:avLst/>
          </a:prstGeom>
        </p:spPr>
      </p:pic>
    </p:spTree>
    <p:extLst>
      <p:ext uri="{BB962C8B-B14F-4D97-AF65-F5344CB8AC3E}">
        <p14:creationId xmlns:p14="http://schemas.microsoft.com/office/powerpoint/2010/main" xmlns="" val="817621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table clinic\ucm254507.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599" y="156799"/>
            <a:ext cx="9753600" cy="6701201"/>
          </a:xfrm>
          <a:prstGeom prst="rect">
            <a:avLst/>
          </a:prstGeom>
          <a:noFill/>
          <a:ln>
            <a:noFill/>
          </a:ln>
        </p:spPr>
      </p:pic>
    </p:spTree>
    <p:extLst>
      <p:ext uri="{BB962C8B-B14F-4D97-AF65-F5344CB8AC3E}">
        <p14:creationId xmlns:p14="http://schemas.microsoft.com/office/powerpoint/2010/main" xmlns="" val="595904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66057" y="2842032"/>
            <a:ext cx="8000999" cy="2830285"/>
          </a:xfrm>
          <a:prstGeom prst="rect">
            <a:avLst/>
          </a:prstGeom>
          <a:noFill/>
          <a:ln>
            <a:noFill/>
          </a:ln>
        </p:spPr>
      </p:pic>
      <mc:AlternateContent xmlns:mc="http://schemas.openxmlformats.org/markup-compatibility/2006">
        <mc:Choice xmlns:a14="http://schemas.microsoft.com/office/drawing/2010/main" xmlns="" Requires="a14">
          <p:sp>
            <p:nvSpPr>
              <p:cNvPr id="3" name="Rectangle 2"/>
              <p:cNvSpPr/>
              <p:nvPr/>
            </p:nvSpPr>
            <p:spPr>
              <a:xfrm>
                <a:off x="566057" y="5852519"/>
                <a:ext cx="8273142" cy="646331"/>
              </a:xfrm>
              <a:prstGeom prst="rect">
                <a:avLst/>
              </a:prstGeom>
            </p:spPr>
            <p:txBody>
              <a:bodyPr wrap="square">
                <a:spAutoFit/>
              </a:bodyPr>
              <a:lstStyle/>
              <a:p>
                <a:r>
                  <a:rPr lang="en-US" sz="1200" dirty="0">
                    <a:latin typeface="Meiryo" panose="020B0604030504040204" pitchFamily="34" charset="-128"/>
                    <a:ea typeface="Meiryo" panose="020B0604030504040204" pitchFamily="34" charset="-128"/>
                    <a:cs typeface="Meiryo" panose="020B0604030504040204" pitchFamily="34" charset="-128"/>
                  </a:rPr>
                  <a:t>Fig. </a:t>
                </a:r>
                <a:r>
                  <a:rPr lang="en-US" sz="1200" dirty="0" smtClean="0">
                    <a:latin typeface="Meiryo" panose="020B0604030504040204" pitchFamily="34" charset="-128"/>
                    <a:ea typeface="Meiryo" panose="020B0604030504040204" pitchFamily="34" charset="-128"/>
                    <a:cs typeface="Meiryo" panose="020B0604030504040204" pitchFamily="34" charset="-128"/>
                  </a:rPr>
                  <a:t>1. </a:t>
                </a:r>
                <a:r>
                  <a:rPr lang="en-US" sz="1200" dirty="0">
                    <a:latin typeface="Meiryo" panose="020B0604030504040204" pitchFamily="34" charset="-128"/>
                    <a:ea typeface="Meiryo" panose="020B0604030504040204" pitchFamily="34" charset="-128"/>
                    <a:cs typeface="Meiryo" panose="020B0604030504040204" pitchFamily="34" charset="-128"/>
                  </a:rPr>
                  <a:t>Concentrations of testosterone in serum, </a:t>
                </a:r>
                <a:r>
                  <a:rPr lang="en-US" sz="1200" dirty="0" smtClean="0">
                    <a:latin typeface="Meiryo" panose="020B0604030504040204" pitchFamily="34" charset="-128"/>
                    <a:ea typeface="Meiryo" panose="020B0604030504040204" pitchFamily="34" charset="-128"/>
                    <a:cs typeface="Meiryo" panose="020B0604030504040204" pitchFamily="34" charset="-128"/>
                  </a:rPr>
                  <a:t>stimulated, and un-stimulated </a:t>
                </a:r>
                <a:r>
                  <a:rPr lang="en-US" sz="1200" dirty="0">
                    <a:latin typeface="Meiryo" panose="020B0604030504040204" pitchFamily="34" charset="-128"/>
                    <a:ea typeface="Meiryo" panose="020B0604030504040204" pitchFamily="34" charset="-128"/>
                    <a:cs typeface="Meiryo" panose="020B0604030504040204" pitchFamily="34" charset="-128"/>
                  </a:rPr>
                  <a:t>saliva of women with or </a:t>
                </a:r>
                <a:r>
                  <a:rPr lang="en-US" sz="1200" dirty="0" smtClean="0">
                    <a:latin typeface="Meiryo" panose="020B0604030504040204" pitchFamily="34" charset="-128"/>
                    <a:ea typeface="Meiryo" panose="020B0604030504040204" pitchFamily="34" charset="-128"/>
                    <a:cs typeface="Meiryo" panose="020B0604030504040204" pitchFamily="34" charset="-128"/>
                  </a:rPr>
                  <a:t>without </a:t>
                </a:r>
                <a:r>
                  <a:rPr lang="en-US" sz="1200" dirty="0" err="1" smtClean="0">
                    <a:latin typeface="Meiryo" panose="020B0604030504040204" pitchFamily="34" charset="-128"/>
                    <a:ea typeface="Meiryo" panose="020B0604030504040204" pitchFamily="34" charset="-128"/>
                    <a:cs typeface="Meiryo" panose="020B0604030504040204" pitchFamily="34" charset="-128"/>
                  </a:rPr>
                  <a:t>xerostomia</a:t>
                </a:r>
                <a:r>
                  <a:rPr lang="en-US" sz="1200" dirty="0" smtClean="0">
                    <a:latin typeface="Meiryo" panose="020B0604030504040204" pitchFamily="34" charset="-128"/>
                    <a:ea typeface="Meiryo" panose="020B0604030504040204" pitchFamily="34" charset="-128"/>
                    <a:cs typeface="Meiryo" panose="020B0604030504040204" pitchFamily="34" charset="-128"/>
                  </a:rPr>
                  <a:t>.</a:t>
                </a:r>
                <a:r>
                  <a:rPr lang="en-US" sz="1200" dirty="0">
                    <a:latin typeface="Meiryo" panose="020B0604030504040204" pitchFamily="34" charset="-128"/>
                    <a:ea typeface="Meiryo" panose="020B0604030504040204" pitchFamily="34" charset="-128"/>
                    <a:cs typeface="Meiryo" panose="020B0604030504040204" pitchFamily="34" charset="-128"/>
                  </a:rPr>
                  <a:t> *</a:t>
                </a:r>
                <a:r>
                  <a:rPr lang="en-US" sz="1200" dirty="0" smtClean="0">
                    <a:latin typeface="Meiryo" panose="020B0604030504040204" pitchFamily="34" charset="-128"/>
                    <a:ea typeface="Meiryo" panose="020B0604030504040204" pitchFamily="34" charset="-128"/>
                    <a:cs typeface="Meiryo" panose="020B0604030504040204" pitchFamily="34" charset="-128"/>
                  </a:rPr>
                  <a:t>P</a:t>
                </a:r>
                <a14:m>
                  <m:oMath xmlns:m="http://schemas.openxmlformats.org/officeDocument/2006/math">
                    <m:r>
                      <a:rPr lang="en-US" sz="1200" i="1" smtClean="0">
                        <a:latin typeface="Cambria Math"/>
                        <a:ea typeface="Cambria Math"/>
                        <a:cs typeface="Arial" pitchFamily="34" charset="0"/>
                      </a:rPr>
                      <m:t>&lt;</m:t>
                    </m:r>
                  </m:oMath>
                </a14:m>
                <a:r>
                  <a:rPr lang="en-US" sz="1200" dirty="0" smtClean="0">
                    <a:latin typeface="Meiryo" panose="020B0604030504040204" pitchFamily="34" charset="-128"/>
                    <a:ea typeface="Meiryo" panose="020B0604030504040204" pitchFamily="34" charset="-128"/>
                    <a:cs typeface="Meiryo" panose="020B0604030504040204" pitchFamily="34" charset="-128"/>
                  </a:rPr>
                  <a:t> 0.01</a:t>
                </a:r>
                <a:r>
                  <a:rPr lang="en-US" sz="1200" dirty="0">
                    <a:latin typeface="Meiryo" panose="020B0604030504040204" pitchFamily="34" charset="-128"/>
                    <a:ea typeface="Meiryo" panose="020B0604030504040204" pitchFamily="34" charset="-128"/>
                    <a:cs typeface="Meiryo" panose="020B0604030504040204" pitchFamily="34" charset="-128"/>
                  </a:rPr>
                  <a:t>. Data are presented as </a:t>
                </a:r>
                <a:r>
                  <a:rPr lang="en-US" sz="1200" dirty="0" smtClean="0">
                    <a:latin typeface="Meiryo" panose="020B0604030504040204" pitchFamily="34" charset="-128"/>
                    <a:ea typeface="Meiryo" panose="020B0604030504040204" pitchFamily="34" charset="-128"/>
                    <a:cs typeface="Meiryo" panose="020B0604030504040204" pitchFamily="34" charset="-128"/>
                  </a:rPr>
                  <a:t>means </a:t>
                </a:r>
                <a14:m>
                  <m:oMath xmlns:m="http://schemas.openxmlformats.org/officeDocument/2006/math">
                    <m:r>
                      <a:rPr lang="en-US" sz="1200" i="1" smtClean="0">
                        <a:latin typeface="Cambria Math"/>
                        <a:ea typeface="Cambria Math"/>
                        <a:cs typeface="Arial" pitchFamily="34" charset="0"/>
                      </a:rPr>
                      <m:t>±</m:t>
                    </m:r>
                  </m:oMath>
                </a14:m>
                <a:r>
                  <a:rPr lang="en-US" sz="1200" dirty="0" smtClean="0">
                    <a:latin typeface="Meiryo" panose="020B0604030504040204" pitchFamily="34" charset="-128"/>
                    <a:ea typeface="Meiryo" panose="020B0604030504040204" pitchFamily="34" charset="-128"/>
                    <a:cs typeface="Meiryo" panose="020B0604030504040204" pitchFamily="34" charset="-128"/>
                  </a:rPr>
                  <a:t> </a:t>
                </a:r>
                <a:r>
                  <a:rPr lang="en-US" sz="1200" dirty="0">
                    <a:latin typeface="Meiryo" panose="020B0604030504040204" pitchFamily="34" charset="-128"/>
                    <a:ea typeface="Meiryo" panose="020B0604030504040204" pitchFamily="34" charset="-128"/>
                    <a:cs typeface="Meiryo" panose="020B0604030504040204" pitchFamily="34" charset="-128"/>
                  </a:rPr>
                  <a:t>SEM.</a:t>
                </a:r>
              </a:p>
              <a:p>
                <a:endParaRPr lang="en-US" sz="1200" dirty="0">
                  <a:latin typeface="Meiryo" panose="020B0604030504040204" pitchFamily="34" charset="-128"/>
                  <a:ea typeface="Meiryo" panose="020B0604030504040204" pitchFamily="34" charset="-128"/>
                  <a:cs typeface="Meiryo" panose="020B0604030504040204" pitchFamily="34" charset="-128"/>
                </a:endParaRPr>
              </a:p>
            </p:txBody>
          </p:sp>
        </mc:Choice>
        <mc:Fallback>
          <p:sp>
            <p:nvSpPr>
              <p:cNvPr id="3" name="Rectangle 2"/>
              <p:cNvSpPr>
                <a:spLocks noRot="1" noChangeAspect="1" noMove="1" noResize="1" noEditPoints="1" noAdjustHandles="1" noChangeArrowheads="1" noChangeShapeType="1" noTextEdit="1"/>
              </p:cNvSpPr>
              <p:nvPr/>
            </p:nvSpPr>
            <p:spPr>
              <a:xfrm>
                <a:off x="566057" y="5852519"/>
                <a:ext cx="8273142" cy="646331"/>
              </a:xfrm>
              <a:prstGeom prst="rect">
                <a:avLst/>
              </a:prstGeom>
              <a:blipFill rotWithShape="0">
                <a:blip r:embed="rId3" cstate="print"/>
                <a:stretch>
                  <a:fillRect l="-74"/>
                </a:stretch>
              </a:blipFill>
            </p:spPr>
            <p:txBody>
              <a:bodyPr/>
              <a:lstStyle/>
              <a:p>
                <a:r>
                  <a:rPr lang="en-US">
                    <a:noFill/>
                  </a:rPr>
                  <a:t> </a:t>
                </a:r>
              </a:p>
            </p:txBody>
          </p:sp>
        </mc:Fallback>
      </mc:AlternateContent>
      <p:sp>
        <p:nvSpPr>
          <p:cNvPr id="4" name="Rectangle 3"/>
          <p:cNvSpPr/>
          <p:nvPr/>
        </p:nvSpPr>
        <p:spPr>
          <a:xfrm>
            <a:off x="566057" y="6318648"/>
            <a:ext cx="8218714" cy="338554"/>
          </a:xfrm>
          <a:prstGeom prst="rect">
            <a:avLst/>
          </a:prstGeom>
        </p:spPr>
        <p:txBody>
          <a:bodyPr wrap="square">
            <a:spAutoFit/>
          </a:bodyPr>
          <a:lstStyle/>
          <a:p>
            <a:r>
              <a:rPr lang="en-US" sz="800" dirty="0"/>
              <a:t>Agha-</a:t>
            </a:r>
            <a:r>
              <a:rPr lang="en-US" sz="800" dirty="0" err="1"/>
              <a:t>Hosseini</a:t>
            </a:r>
            <a:r>
              <a:rPr lang="en-US" sz="800" dirty="0"/>
              <a:t> F,  </a:t>
            </a:r>
            <a:r>
              <a:rPr lang="en-US" sz="800" dirty="0" err="1"/>
              <a:t>Mirzaii-Digzah</a:t>
            </a:r>
            <a:r>
              <a:rPr lang="en-US" sz="800" dirty="0"/>
              <a:t> I</a:t>
            </a:r>
            <a:r>
              <a:rPr lang="en-US" sz="800" dirty="0" smtClean="0"/>
              <a:t>, </a:t>
            </a:r>
            <a:r>
              <a:rPr lang="en-US" sz="800" dirty="0" err="1" smtClean="0"/>
              <a:t>Mahdieh-Sadt</a:t>
            </a:r>
            <a:r>
              <a:rPr lang="en-US" sz="800" dirty="0" smtClean="0"/>
              <a:t>, M.  DDS, . </a:t>
            </a:r>
            <a:r>
              <a:rPr lang="en-US" sz="800" i="1" dirty="0" smtClean="0"/>
              <a:t>Salivary flow, testosterone, and femur bone mineral density in  menopausal women with oral dryness feeling</a:t>
            </a:r>
            <a:r>
              <a:rPr lang="en-US" sz="800" dirty="0" smtClean="0"/>
              <a:t>. Vol.115 No. May 5, 2013</a:t>
            </a:r>
            <a:endParaRPr lang="en-US" sz="800" dirty="0"/>
          </a:p>
        </p:txBody>
      </p:sp>
      <p:sp>
        <p:nvSpPr>
          <p:cNvPr id="5" name="Rectangle 4"/>
          <p:cNvSpPr/>
          <p:nvPr/>
        </p:nvSpPr>
        <p:spPr>
          <a:xfrm>
            <a:off x="783772" y="664513"/>
            <a:ext cx="7565571" cy="1938992"/>
          </a:xfrm>
          <a:prstGeom prst="rect">
            <a:avLst/>
          </a:prstGeom>
        </p:spPr>
        <p:txBody>
          <a:bodyPr wrap="square" numCol="2">
            <a:spAutoFit/>
          </a:bodyPr>
          <a:lstStyle/>
          <a:p>
            <a:pPr lvl="1"/>
            <a:r>
              <a:rPr lang="en-US" sz="1500" dirty="0" smtClean="0">
                <a:latin typeface="Meiryo" panose="020B0604030504040204" pitchFamily="34" charset="-128"/>
                <a:ea typeface="Meiryo" panose="020B0604030504040204" pitchFamily="34" charset="-128"/>
                <a:cs typeface="Meiryo" panose="020B0604030504040204" pitchFamily="34" charset="-128"/>
              </a:rPr>
              <a:t>• Based </a:t>
            </a:r>
            <a:r>
              <a:rPr lang="en-US" sz="1500" dirty="0">
                <a:latin typeface="Meiryo" panose="020B0604030504040204" pitchFamily="34" charset="-128"/>
                <a:ea typeface="Meiryo" panose="020B0604030504040204" pitchFamily="34" charset="-128"/>
                <a:cs typeface="Meiryo" panose="020B0604030504040204" pitchFamily="34" charset="-128"/>
              </a:rPr>
              <a:t>on the results of </a:t>
            </a:r>
            <a:r>
              <a:rPr lang="en-US" sz="1500" dirty="0" err="1">
                <a:latin typeface="Meiryo" panose="020B0604030504040204" pitchFamily="34" charset="-128"/>
                <a:ea typeface="Meiryo" panose="020B0604030504040204" pitchFamily="34" charset="-128"/>
                <a:cs typeface="Meiryo" panose="020B0604030504040204" pitchFamily="34" charset="-128"/>
              </a:rPr>
              <a:t>Farzaneh</a:t>
            </a:r>
            <a:r>
              <a:rPr lang="en-US" sz="1500" dirty="0">
                <a:latin typeface="Meiryo" panose="020B0604030504040204" pitchFamily="34" charset="-128"/>
                <a:ea typeface="Meiryo" panose="020B0604030504040204" pitchFamily="34" charset="-128"/>
                <a:cs typeface="Meiryo" panose="020B0604030504040204" pitchFamily="34" charset="-128"/>
              </a:rPr>
              <a:t> Agha-</a:t>
            </a:r>
            <a:r>
              <a:rPr lang="en-US" sz="1500" dirty="0" err="1">
                <a:latin typeface="Meiryo" panose="020B0604030504040204" pitchFamily="34" charset="-128"/>
                <a:ea typeface="Meiryo" panose="020B0604030504040204" pitchFamily="34" charset="-128"/>
                <a:cs typeface="Meiryo" panose="020B0604030504040204" pitchFamily="34" charset="-128"/>
              </a:rPr>
              <a:t>Hosseini</a:t>
            </a:r>
            <a:r>
              <a:rPr lang="en-US" sz="1500" dirty="0">
                <a:latin typeface="Meiryo" panose="020B0604030504040204" pitchFamily="34" charset="-128"/>
                <a:ea typeface="Meiryo" panose="020B0604030504040204" pitchFamily="34" charset="-128"/>
                <a:cs typeface="Meiryo" panose="020B0604030504040204" pitchFamily="34" charset="-128"/>
              </a:rPr>
              <a:t>, and his </a:t>
            </a:r>
            <a:r>
              <a:rPr lang="en-US" sz="1500" dirty="0" smtClean="0">
                <a:latin typeface="Meiryo" panose="020B0604030504040204" pitchFamily="34" charset="-128"/>
                <a:ea typeface="Meiryo" panose="020B0604030504040204" pitchFamily="34" charset="-128"/>
                <a:cs typeface="Meiryo" panose="020B0604030504040204" pitchFamily="34" charset="-128"/>
              </a:rPr>
              <a:t/>
            </a:r>
            <a:br>
              <a:rPr lang="en-US" sz="1500" dirty="0" smtClean="0">
                <a:latin typeface="Meiryo" panose="020B0604030504040204" pitchFamily="34" charset="-128"/>
                <a:ea typeface="Meiryo" panose="020B0604030504040204" pitchFamily="34" charset="-128"/>
                <a:cs typeface="Meiryo" panose="020B0604030504040204" pitchFamily="34" charset="-128"/>
              </a:rPr>
            </a:br>
            <a:r>
              <a:rPr lang="en-US" sz="1500" dirty="0" smtClean="0">
                <a:latin typeface="Meiryo" panose="020B0604030504040204" pitchFamily="34" charset="-128"/>
                <a:ea typeface="Meiryo" panose="020B0604030504040204" pitchFamily="34" charset="-128"/>
                <a:cs typeface="Meiryo" panose="020B0604030504040204" pitchFamily="34" charset="-128"/>
              </a:rPr>
              <a:t>co-researchers</a:t>
            </a:r>
            <a:r>
              <a:rPr lang="en-US" sz="1500" dirty="0">
                <a:latin typeface="Meiryo" panose="020B0604030504040204" pitchFamily="34" charset="-128"/>
                <a:ea typeface="Meiryo" panose="020B0604030504040204" pitchFamily="34" charset="-128"/>
                <a:cs typeface="Meiryo" panose="020B0604030504040204" pitchFamily="34" charset="-128"/>
              </a:rPr>
              <a:t>, </a:t>
            </a:r>
            <a:r>
              <a:rPr lang="en-US" sz="1500" dirty="0">
                <a:solidFill>
                  <a:srgbClr val="0070C0"/>
                </a:solidFill>
                <a:latin typeface="Meiryo" panose="020B0604030504040204" pitchFamily="34" charset="-128"/>
                <a:ea typeface="Meiryo" panose="020B0604030504040204" pitchFamily="34" charset="-128"/>
                <a:cs typeface="Meiryo" panose="020B0604030504040204" pitchFamily="34" charset="-128"/>
              </a:rPr>
              <a:t>low salivary flow, high serum and salivary testosterone</a:t>
            </a:r>
            <a:r>
              <a:rPr lang="en-US" sz="1500" dirty="0">
                <a:latin typeface="Meiryo" panose="020B0604030504040204" pitchFamily="34" charset="-128"/>
                <a:ea typeface="Meiryo" panose="020B0604030504040204" pitchFamily="34" charset="-128"/>
                <a:cs typeface="Meiryo" panose="020B0604030504040204" pitchFamily="34" charset="-128"/>
              </a:rPr>
              <a:t>, and low femur bone mineral density </a:t>
            </a:r>
            <a:r>
              <a:rPr lang="en-US" sz="1500" dirty="0">
                <a:solidFill>
                  <a:srgbClr val="FF0000"/>
                </a:solidFill>
                <a:latin typeface="Meiryo" panose="020B0604030504040204" pitchFamily="34" charset="-128"/>
                <a:ea typeface="Meiryo" panose="020B0604030504040204" pitchFamily="34" charset="-128"/>
                <a:cs typeface="Meiryo" panose="020B0604030504040204" pitchFamily="34" charset="-128"/>
              </a:rPr>
              <a:t>are associated with the perception </a:t>
            </a:r>
            <a:r>
              <a:rPr lang="en-US" sz="1500" dirty="0" err="1" smtClean="0">
                <a:solidFill>
                  <a:srgbClr val="FF0000"/>
                </a:solidFill>
                <a:latin typeface="Meiryo" panose="020B0604030504040204" pitchFamily="34" charset="-128"/>
                <a:ea typeface="Meiryo" panose="020B0604030504040204" pitchFamily="34" charset="-128"/>
                <a:cs typeface="Meiryo" panose="020B0604030504040204" pitchFamily="34" charset="-128"/>
              </a:rPr>
              <a:t>xerostomia</a:t>
            </a:r>
            <a:r>
              <a:rPr lang="en-US" sz="1500"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 in </a:t>
            </a:r>
            <a:r>
              <a:rPr lang="en-US" sz="1500" dirty="0">
                <a:solidFill>
                  <a:srgbClr val="FF0000"/>
                </a:solidFill>
                <a:latin typeface="Meiryo" panose="020B0604030504040204" pitchFamily="34" charset="-128"/>
                <a:ea typeface="Meiryo" panose="020B0604030504040204" pitchFamily="34" charset="-128"/>
                <a:cs typeface="Meiryo" panose="020B0604030504040204" pitchFamily="34" charset="-128"/>
              </a:rPr>
              <a:t>menopausal women. </a:t>
            </a:r>
            <a:endParaRPr lang="en-US" sz="1500" dirty="0" smtClean="0">
              <a:latin typeface="Meiryo" panose="020B0604030504040204" pitchFamily="34" charset="-128"/>
              <a:ea typeface="Meiryo" panose="020B0604030504040204" pitchFamily="34" charset="-128"/>
              <a:cs typeface="Meiryo" panose="020B0604030504040204" pitchFamily="34" charset="-128"/>
            </a:endParaRPr>
          </a:p>
          <a:p>
            <a:pPr lvl="1"/>
            <a:r>
              <a:rPr lang="en-US" sz="1500" dirty="0" smtClean="0">
                <a:latin typeface="Meiryo" panose="020B0604030504040204" pitchFamily="34" charset="-128"/>
                <a:ea typeface="Meiryo" panose="020B0604030504040204" pitchFamily="34" charset="-128"/>
                <a:cs typeface="Meiryo" panose="020B0604030504040204" pitchFamily="34" charset="-128"/>
              </a:rPr>
              <a:t>• This </a:t>
            </a:r>
            <a:r>
              <a:rPr lang="en-US" sz="1500" dirty="0">
                <a:latin typeface="Meiryo" panose="020B0604030504040204" pitchFamily="34" charset="-128"/>
                <a:ea typeface="Meiryo" panose="020B0604030504040204" pitchFamily="34" charset="-128"/>
                <a:cs typeface="Meiryo" panose="020B0604030504040204" pitchFamily="34" charset="-128"/>
              </a:rPr>
              <a:t>study was supported by the Dental Research Center, School of Dentistry, Tehran </a:t>
            </a:r>
            <a:r>
              <a:rPr lang="en-US" sz="1500" dirty="0" err="1">
                <a:latin typeface="Meiryo" panose="020B0604030504040204" pitchFamily="34" charset="-128"/>
                <a:ea typeface="Meiryo" panose="020B0604030504040204" pitchFamily="34" charset="-128"/>
                <a:cs typeface="Meiryo" panose="020B0604030504040204" pitchFamily="34" charset="-128"/>
              </a:rPr>
              <a:t>Tehran</a:t>
            </a:r>
            <a:r>
              <a:rPr lang="en-US" sz="1500" dirty="0">
                <a:latin typeface="Meiryo" panose="020B0604030504040204" pitchFamily="34" charset="-128"/>
                <a:ea typeface="Meiryo" panose="020B0604030504040204" pitchFamily="34" charset="-128"/>
                <a:cs typeface="Meiryo" panose="020B0604030504040204" pitchFamily="34" charset="-128"/>
              </a:rPr>
              <a:t> University of Medical Sciences.  The figure below shows their </a:t>
            </a:r>
            <a:r>
              <a:rPr lang="en-US" sz="1500" dirty="0" smtClean="0">
                <a:latin typeface="Meiryo" panose="020B0604030504040204" pitchFamily="34" charset="-128"/>
                <a:ea typeface="Meiryo" panose="020B0604030504040204" pitchFamily="34" charset="-128"/>
                <a:cs typeface="Meiryo" panose="020B0604030504040204" pitchFamily="34" charset="-128"/>
              </a:rPr>
              <a:t>findings between healthy women and women with </a:t>
            </a:r>
            <a:r>
              <a:rPr lang="en-US" sz="1500" dirty="0" err="1" smtClean="0">
                <a:latin typeface="Meiryo" panose="020B0604030504040204" pitchFamily="34" charset="-128"/>
                <a:ea typeface="Meiryo" panose="020B0604030504040204" pitchFamily="34" charset="-128"/>
                <a:cs typeface="Meiryo" panose="020B0604030504040204" pitchFamily="34" charset="-128"/>
              </a:rPr>
              <a:t>xerostomia</a:t>
            </a:r>
            <a:r>
              <a:rPr lang="en-US" sz="1500" dirty="0" smtClean="0">
                <a:latin typeface="Meiryo" panose="020B0604030504040204" pitchFamily="34" charset="-128"/>
                <a:ea typeface="Meiryo" panose="020B0604030504040204" pitchFamily="34" charset="-128"/>
                <a:cs typeface="Meiryo" panose="020B0604030504040204" pitchFamily="34" charset="-128"/>
              </a:rPr>
              <a:t>. .</a:t>
            </a:r>
            <a:endParaRPr lang="en-US" sz="1500" dirty="0">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1784906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369" y="301692"/>
            <a:ext cx="8773885" cy="6678751"/>
          </a:xfrm>
          <a:prstGeom prst="rect">
            <a:avLst/>
          </a:prstGeom>
        </p:spPr>
        <p:txBody>
          <a:bodyPr wrap="square">
            <a:spAutoFit/>
          </a:bodyPr>
          <a:lstStyle/>
          <a:p>
            <a:endParaRPr lang="en-US" sz="1000" dirty="0">
              <a:latin typeface="Meiryo" panose="020B0604030504040204" pitchFamily="34" charset="-128"/>
              <a:ea typeface="Meiryo" panose="020B0604030504040204" pitchFamily="34" charset="-128"/>
              <a:cs typeface="Meiryo" panose="020B0604030504040204" pitchFamily="34" charset="-128"/>
            </a:endParaRPr>
          </a:p>
          <a:p>
            <a:endParaRPr lang="en-US" sz="1000" dirty="0" smtClean="0">
              <a:latin typeface="Meiryo" panose="020B0604030504040204" pitchFamily="34" charset="-128"/>
              <a:ea typeface="Meiryo" panose="020B0604030504040204" pitchFamily="34" charset="-128"/>
              <a:cs typeface="Meiryo" panose="020B0604030504040204" pitchFamily="34" charset="-128"/>
            </a:endParaRPr>
          </a:p>
          <a:p>
            <a:pPr algn="ctr"/>
            <a:r>
              <a:rPr lang="en-US" sz="4800" dirty="0" smtClean="0">
                <a:latin typeface="Meiryo" panose="020B0604030504040204" pitchFamily="34" charset="-128"/>
                <a:ea typeface="Meiryo" panose="020B0604030504040204" pitchFamily="34" charset="-128"/>
                <a:cs typeface="Meiryo" panose="020B0604030504040204" pitchFamily="34" charset="-128"/>
              </a:rPr>
              <a:t>References</a:t>
            </a:r>
            <a:endParaRPr lang="en-US" sz="4800" dirty="0">
              <a:latin typeface="Meiryo" panose="020B0604030504040204" pitchFamily="34" charset="-128"/>
              <a:ea typeface="Meiryo" panose="020B0604030504040204" pitchFamily="34" charset="-128"/>
              <a:cs typeface="Meiryo" panose="020B0604030504040204" pitchFamily="34" charset="-128"/>
            </a:endParaRPr>
          </a:p>
          <a:p>
            <a:endParaRPr lang="en-US" sz="1000" dirty="0" smtClean="0">
              <a:latin typeface="Meiryo" panose="020B0604030504040204" pitchFamily="34" charset="-128"/>
              <a:ea typeface="Meiryo" panose="020B0604030504040204" pitchFamily="34" charset="-128"/>
              <a:cs typeface="Meiryo" panose="020B0604030504040204" pitchFamily="34" charset="-128"/>
            </a:endParaRPr>
          </a:p>
          <a:p>
            <a:endParaRPr lang="en-US" sz="1000" dirty="0">
              <a:latin typeface="Meiryo" panose="020B0604030504040204" pitchFamily="34" charset="-128"/>
              <a:ea typeface="Meiryo" panose="020B0604030504040204" pitchFamily="34" charset="-128"/>
              <a:cs typeface="Meiryo" panose="020B0604030504040204" pitchFamily="34" charset="-128"/>
            </a:endParaRPr>
          </a:p>
          <a:p>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en-US" sz="1000" dirty="0" smtClean="0">
                <a:latin typeface="Meiryo" panose="020B0604030504040204" pitchFamily="34" charset="-128"/>
                <a:ea typeface="Meiryo" panose="020B0604030504040204" pitchFamily="34" charset="-128"/>
                <a:cs typeface="Meiryo" panose="020B0604030504040204" pitchFamily="34" charset="-128"/>
              </a:rPr>
              <a:t>1</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dirty="0" err="1">
                <a:latin typeface="Meiryo" panose="020B0604030504040204" pitchFamily="34" charset="-128"/>
                <a:ea typeface="Meiryo" panose="020B0604030504040204" pitchFamily="34" charset="-128"/>
                <a:cs typeface="Meiryo" panose="020B0604030504040204" pitchFamily="34" charset="-128"/>
              </a:rPr>
              <a:t>Farzaneh</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dirty="0" err="1">
                <a:latin typeface="Meiryo" panose="020B0604030504040204" pitchFamily="34" charset="-128"/>
                <a:ea typeface="Meiryo" panose="020B0604030504040204" pitchFamily="34" charset="-128"/>
                <a:cs typeface="Meiryo" panose="020B0604030504040204" pitchFamily="34" charset="-128"/>
              </a:rPr>
              <a:t>Aggha-Hosseini,Iraj</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dirty="0" err="1">
                <a:latin typeface="Meiryo" panose="020B0604030504040204" pitchFamily="34" charset="-128"/>
                <a:ea typeface="Meiryo" panose="020B0604030504040204" pitchFamily="34" charset="-128"/>
                <a:cs typeface="Meiryo" panose="020B0604030504040204" pitchFamily="34" charset="-128"/>
              </a:rPr>
              <a:t>Mirzaii</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dirty="0" err="1" smtClean="0">
                <a:latin typeface="Meiryo" panose="020B0604030504040204" pitchFamily="34" charset="-128"/>
                <a:ea typeface="Meiryo" panose="020B0604030504040204" pitchFamily="34" charset="-128"/>
                <a:cs typeface="Meiryo" panose="020B0604030504040204" pitchFamily="34" charset="-128"/>
              </a:rPr>
              <a:t>Dizgah</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i="1" dirty="0" err="1">
                <a:latin typeface="Meiryo" panose="020B0604030504040204" pitchFamily="34" charset="-128"/>
                <a:ea typeface="Meiryo" panose="020B0604030504040204" pitchFamily="34" charset="-128"/>
                <a:cs typeface="Meiryo" panose="020B0604030504040204" pitchFamily="34" charset="-128"/>
              </a:rPr>
              <a:t>Unstimulated</a:t>
            </a:r>
            <a:r>
              <a:rPr lang="en-US" sz="1000" i="1" dirty="0">
                <a:latin typeface="Meiryo" panose="020B0604030504040204" pitchFamily="34" charset="-128"/>
                <a:ea typeface="Meiryo" panose="020B0604030504040204" pitchFamily="34" charset="-128"/>
                <a:cs typeface="Meiryo" panose="020B0604030504040204" pitchFamily="34" charset="-128"/>
              </a:rPr>
              <a:t> whole saliva  </a:t>
            </a:r>
            <a:r>
              <a:rPr lang="en-US" sz="1000" i="1" dirty="0" smtClean="0">
                <a:latin typeface="Meiryo" panose="020B0604030504040204" pitchFamily="34" charset="-128"/>
                <a:ea typeface="Meiryo" panose="020B0604030504040204" pitchFamily="34" charset="-128"/>
                <a:cs typeface="Meiryo" panose="020B0604030504040204" pitchFamily="34" charset="-128"/>
              </a:rPr>
              <a:t>parathyroid </a:t>
            </a:r>
            <a:r>
              <a:rPr lang="en-US" sz="1000" i="1" dirty="0">
                <a:latin typeface="Meiryo" panose="020B0604030504040204" pitchFamily="34" charset="-128"/>
                <a:ea typeface="Meiryo" panose="020B0604030504040204" pitchFamily="34" charset="-128"/>
                <a:cs typeface="Meiryo" panose="020B0604030504040204" pitchFamily="34" charset="-128"/>
              </a:rPr>
              <a:t>hormone in postmenopausal </a:t>
            </a:r>
            <a:r>
              <a:rPr lang="en-US" sz="1000" i="1" dirty="0" smtClean="0">
                <a:latin typeface="Meiryo" panose="020B0604030504040204" pitchFamily="34" charset="-128"/>
                <a:ea typeface="Meiryo" panose="020B0604030504040204" pitchFamily="34" charset="-128"/>
                <a:cs typeface="Meiryo" panose="020B0604030504040204" pitchFamily="34" charset="-128"/>
              </a:rPr>
              <a:t>  </a:t>
            </a:r>
            <a:r>
              <a:rPr lang="en-US" sz="1000" i="1" dirty="0">
                <a:latin typeface="Meiryo" panose="020B0604030504040204" pitchFamily="34" charset="-128"/>
                <a:ea typeface="Meiryo" panose="020B0604030504040204" pitchFamily="34" charset="-128"/>
                <a:cs typeface="Meiryo" panose="020B0604030504040204" pitchFamily="34" charset="-128"/>
              </a:rPr>
              <a:t>women with </a:t>
            </a:r>
            <a:r>
              <a:rPr lang="en-US" sz="1000" i="1" dirty="0" err="1">
                <a:latin typeface="Meiryo" panose="020B0604030504040204" pitchFamily="34" charset="-128"/>
                <a:ea typeface="Meiryo" panose="020B0604030504040204" pitchFamily="34" charset="-128"/>
                <a:cs typeface="Meiryo" panose="020B0604030504040204" pitchFamily="34" charset="-128"/>
              </a:rPr>
              <a:t>xerostomia</a:t>
            </a:r>
            <a:r>
              <a:rPr lang="en-US" sz="1000" i="1" dirty="0">
                <a:latin typeface="Meiryo" panose="020B0604030504040204" pitchFamily="34" charset="-128"/>
                <a:ea typeface="Meiryo" panose="020B0604030504040204" pitchFamily="34" charset="-128"/>
                <a:cs typeface="Meiryo" panose="020B0604030504040204" pitchFamily="34" charset="-128"/>
              </a:rPr>
              <a:t>. </a:t>
            </a:r>
            <a:r>
              <a:rPr lang="en-US" sz="1000" i="1" dirty="0" smtClean="0">
                <a:latin typeface="Meiryo" panose="020B0604030504040204" pitchFamily="34" charset="-128"/>
                <a:ea typeface="Meiryo" panose="020B0604030504040204" pitchFamily="34" charset="-128"/>
                <a:cs typeface="Meiryo" panose="020B0604030504040204" pitchFamily="34" charset="-128"/>
              </a:rPr>
              <a:t>The journal </a:t>
            </a:r>
            <a:r>
              <a:rPr lang="en-US" sz="1000" i="1" dirty="0">
                <a:latin typeface="Meiryo" panose="020B0604030504040204" pitchFamily="34" charset="-128"/>
                <a:ea typeface="Meiryo" panose="020B0604030504040204" pitchFamily="34" charset="-128"/>
                <a:cs typeface="Meiryo" panose="020B0604030504040204" pitchFamily="34" charset="-128"/>
              </a:rPr>
              <a:t>of </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i="1" dirty="0" smtClean="0">
                <a:latin typeface="Meiryo" panose="020B0604030504040204" pitchFamily="34" charset="-128"/>
                <a:ea typeface="Meiryo" panose="020B0604030504040204" pitchFamily="34" charset="-128"/>
                <a:cs typeface="Meiryo" panose="020B0604030504040204" pitchFamily="34" charset="-128"/>
              </a:rPr>
              <a:t>contemporary </a:t>
            </a:r>
            <a:r>
              <a:rPr lang="en-US" sz="1000" i="1" dirty="0">
                <a:latin typeface="Meiryo" panose="020B0604030504040204" pitchFamily="34" charset="-128"/>
                <a:ea typeface="Meiryo" panose="020B0604030504040204" pitchFamily="34" charset="-128"/>
                <a:cs typeface="Meiryo" panose="020B0604030504040204" pitchFamily="34" charset="-128"/>
              </a:rPr>
              <a:t>dental </a:t>
            </a:r>
            <a:r>
              <a:rPr lang="en-US" sz="1000" i="1" dirty="0" err="1" smtClean="0">
                <a:latin typeface="Meiryo" panose="020B0604030504040204" pitchFamily="34" charset="-128"/>
                <a:ea typeface="Meiryo" panose="020B0604030504040204" pitchFamily="34" charset="-128"/>
                <a:cs typeface="Meiryo" panose="020B0604030504040204" pitchFamily="34" charset="-128"/>
              </a:rPr>
              <a:t>practice,</a:t>
            </a:r>
            <a:r>
              <a:rPr lang="en-US" sz="1000" dirty="0" err="1" smtClean="0">
                <a:latin typeface="Meiryo" panose="020B0604030504040204" pitchFamily="34" charset="-128"/>
                <a:ea typeface="Meiryo" panose="020B0604030504040204" pitchFamily="34" charset="-128"/>
                <a:cs typeface="Meiryo" panose="020B0604030504040204" pitchFamily="34" charset="-128"/>
              </a:rPr>
              <a:t>May</a:t>
            </a:r>
            <a:r>
              <a:rPr lang="en-US" sz="1000" dirty="0" smtClean="0">
                <a:latin typeface="Meiryo" panose="020B0604030504040204" pitchFamily="34" charset="-128"/>
                <a:ea typeface="Meiryo" panose="020B0604030504040204" pitchFamily="34" charset="-128"/>
                <a:cs typeface="Meiryo" panose="020B0604030504040204" pitchFamily="34" charset="-128"/>
              </a:rPr>
              <a:t>-June ,2011:12(3</a:t>
            </a:r>
            <a:r>
              <a:rPr lang="en-US" sz="1000" dirty="0">
                <a:latin typeface="Meiryo" panose="020B0604030504040204" pitchFamily="34" charset="-128"/>
                <a:ea typeface="Meiryo" panose="020B0604030504040204" pitchFamily="34" charset="-128"/>
                <a:cs typeface="Meiryo" panose="020B0604030504040204" pitchFamily="34" charset="-128"/>
              </a:rPr>
              <a:t>) : 196-199</a:t>
            </a:r>
          </a:p>
          <a:p>
            <a:r>
              <a:rPr lang="en-US" sz="1000" dirty="0">
                <a:latin typeface="Meiryo" panose="020B0604030504040204" pitchFamily="34" charset="-128"/>
                <a:ea typeface="Meiryo" panose="020B0604030504040204" pitchFamily="34" charset="-128"/>
                <a:cs typeface="Meiryo" panose="020B0604030504040204" pitchFamily="34" charset="-128"/>
              </a:rPr>
              <a:t> </a:t>
            </a:r>
          </a:p>
          <a:p>
            <a:r>
              <a:rPr lang="en-US" sz="1000" dirty="0">
                <a:latin typeface="Meiryo" panose="020B0604030504040204" pitchFamily="34" charset="-128"/>
                <a:ea typeface="Meiryo" panose="020B0604030504040204" pitchFamily="34" charset="-128"/>
                <a:cs typeface="Meiryo" panose="020B0604030504040204" pitchFamily="34" charset="-128"/>
              </a:rPr>
              <a:t>2. Agha-</a:t>
            </a:r>
            <a:r>
              <a:rPr lang="en-US" sz="1000" dirty="0" err="1">
                <a:latin typeface="Meiryo" panose="020B0604030504040204" pitchFamily="34" charset="-128"/>
                <a:ea typeface="Meiryo" panose="020B0604030504040204" pitchFamily="34" charset="-128"/>
                <a:cs typeface="Meiryo" panose="020B0604030504040204" pitchFamily="34" charset="-128"/>
              </a:rPr>
              <a:t>Hosseini</a:t>
            </a:r>
            <a:r>
              <a:rPr lang="en-US" sz="1000" dirty="0">
                <a:latin typeface="Meiryo" panose="020B0604030504040204" pitchFamily="34" charset="-128"/>
                <a:ea typeface="Meiryo" panose="020B0604030504040204" pitchFamily="34" charset="-128"/>
                <a:cs typeface="Meiryo" panose="020B0604030504040204" pitchFamily="34" charset="-128"/>
              </a:rPr>
              <a:t> F, </a:t>
            </a:r>
            <a:r>
              <a:rPr lang="en-US" sz="1000" dirty="0" err="1">
                <a:latin typeface="Meiryo" panose="020B0604030504040204" pitchFamily="34" charset="-128"/>
                <a:ea typeface="Meiryo" panose="020B0604030504040204" pitchFamily="34" charset="-128"/>
                <a:cs typeface="Meiryo" panose="020B0604030504040204" pitchFamily="34" charset="-128"/>
              </a:rPr>
              <a:t>Mirzaii-Dizgah</a:t>
            </a:r>
            <a:r>
              <a:rPr lang="en-US" sz="1000" dirty="0">
                <a:latin typeface="Meiryo" panose="020B0604030504040204" pitchFamily="34" charset="-128"/>
                <a:ea typeface="Meiryo" panose="020B0604030504040204" pitchFamily="34" charset="-128"/>
                <a:cs typeface="Meiryo" panose="020B0604030504040204" pitchFamily="34" charset="-128"/>
              </a:rPr>
              <a:t> I, </a:t>
            </a:r>
            <a:r>
              <a:rPr lang="en-US" sz="1000" dirty="0" err="1" smtClean="0">
                <a:latin typeface="Meiryo" panose="020B0604030504040204" pitchFamily="34" charset="-128"/>
                <a:ea typeface="Meiryo" panose="020B0604030504040204" pitchFamily="34" charset="-128"/>
                <a:cs typeface="Meiryo" panose="020B0604030504040204" pitchFamily="34" charset="-128"/>
              </a:rPr>
              <a:t>Mirjalili</a:t>
            </a:r>
            <a:r>
              <a:rPr lang="en-US" sz="1000" dirty="0" smtClean="0">
                <a:latin typeface="Meiryo" panose="020B0604030504040204" pitchFamily="34" charset="-128"/>
                <a:ea typeface="Meiryo" panose="020B0604030504040204" pitchFamily="34" charset="-128"/>
                <a:cs typeface="Meiryo" panose="020B0604030504040204" pitchFamily="34" charset="-128"/>
              </a:rPr>
              <a:t> </a:t>
            </a:r>
            <a:r>
              <a:rPr lang="en-US" sz="1000" dirty="0">
                <a:latin typeface="Meiryo" panose="020B0604030504040204" pitchFamily="34" charset="-128"/>
                <a:ea typeface="Meiryo" panose="020B0604030504040204" pitchFamily="34" charset="-128"/>
                <a:cs typeface="Meiryo" panose="020B0604030504040204" pitchFamily="34" charset="-128"/>
              </a:rPr>
              <a:t>N. </a:t>
            </a:r>
            <a:r>
              <a:rPr lang="en-US" sz="1000" i="1" dirty="0">
                <a:latin typeface="Meiryo" panose="020B0604030504040204" pitchFamily="34" charset="-128"/>
                <a:ea typeface="Meiryo" panose="020B0604030504040204" pitchFamily="34" charset="-128"/>
                <a:cs typeface="Meiryo" panose="020B0604030504040204" pitchFamily="34" charset="-128"/>
              </a:rPr>
              <a:t>Relationship of stimulated </a:t>
            </a:r>
            <a:r>
              <a:rPr lang="en-US" sz="1000" i="1" dirty="0" smtClean="0">
                <a:latin typeface="Meiryo" panose="020B0604030504040204" pitchFamily="34" charset="-128"/>
                <a:ea typeface="Meiryo" panose="020B0604030504040204" pitchFamily="34" charset="-128"/>
                <a:cs typeface="Meiryo" panose="020B0604030504040204" pitchFamily="34" charset="-128"/>
              </a:rPr>
              <a:t>whole </a:t>
            </a:r>
            <a:r>
              <a:rPr lang="en-US" sz="1000" i="1" dirty="0">
                <a:latin typeface="Meiryo" panose="020B0604030504040204" pitchFamily="34" charset="-128"/>
                <a:ea typeface="Meiryo" panose="020B0604030504040204" pitchFamily="34" charset="-128"/>
                <a:cs typeface="Meiryo" panose="020B0604030504040204" pitchFamily="34" charset="-128"/>
              </a:rPr>
              <a:t>saliva cortisol level with the severity </a:t>
            </a:r>
            <a:r>
              <a:rPr lang="en-US" sz="1000" i="1" dirty="0" smtClean="0">
                <a:latin typeface="Meiryo" panose="020B0604030504040204" pitchFamily="34" charset="-128"/>
                <a:ea typeface="Meiryo" panose="020B0604030504040204" pitchFamily="34" charset="-128"/>
                <a:cs typeface="Meiryo" panose="020B0604030504040204" pitchFamily="34" charset="-128"/>
              </a:rPr>
              <a:t>of </a:t>
            </a:r>
            <a:r>
              <a:rPr lang="en-US" sz="1000" i="1" dirty="0">
                <a:latin typeface="Meiryo" panose="020B0604030504040204" pitchFamily="34" charset="-128"/>
                <a:ea typeface="Meiryo" panose="020B0604030504040204" pitchFamily="34" charset="-128"/>
                <a:cs typeface="Meiryo" panose="020B0604030504040204" pitchFamily="34" charset="-128"/>
              </a:rPr>
              <a:t>a feeling of dry mouth in </a:t>
            </a:r>
            <a:r>
              <a:rPr lang="en-US" sz="1000" i="1" dirty="0" smtClean="0">
                <a:latin typeface="Meiryo" panose="020B0604030504040204" pitchFamily="34" charset="-128"/>
                <a:ea typeface="Meiryo" panose="020B0604030504040204" pitchFamily="34" charset="-128"/>
                <a:cs typeface="Meiryo" panose="020B0604030504040204" pitchFamily="34" charset="-128"/>
              </a:rPr>
              <a:t>menopausal</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i="1" dirty="0" smtClean="0">
                <a:latin typeface="Meiryo" panose="020B0604030504040204" pitchFamily="34" charset="-128"/>
                <a:ea typeface="Meiryo" panose="020B0604030504040204" pitchFamily="34" charset="-128"/>
                <a:cs typeface="Meiryo" panose="020B0604030504040204" pitchFamily="34" charset="-128"/>
              </a:rPr>
              <a:t>women</a:t>
            </a:r>
            <a:r>
              <a:rPr lang="en-US" sz="1000" i="1" dirty="0">
                <a:latin typeface="Meiryo" panose="020B0604030504040204" pitchFamily="34" charset="-128"/>
                <a:ea typeface="Meiryo" panose="020B0604030504040204" pitchFamily="34" charset="-128"/>
                <a:cs typeface="Meiryo" panose="020B0604030504040204" pitchFamily="34" charset="-128"/>
              </a:rPr>
              <a:t>.</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dirty="0" err="1">
                <a:latin typeface="Meiryo" panose="020B0604030504040204" pitchFamily="34" charset="-128"/>
                <a:ea typeface="Meiryo" panose="020B0604030504040204" pitchFamily="34" charset="-128"/>
                <a:cs typeface="Meiryo" panose="020B0604030504040204" pitchFamily="34" charset="-128"/>
              </a:rPr>
              <a:t>Gerodontology</a:t>
            </a:r>
            <a:r>
              <a:rPr lang="en-US" sz="1000" dirty="0">
                <a:latin typeface="Meiryo" panose="020B0604030504040204" pitchFamily="34" charset="-128"/>
                <a:ea typeface="Meiryo" panose="020B0604030504040204" pitchFamily="34" charset="-128"/>
                <a:cs typeface="Meiryo" panose="020B0604030504040204" pitchFamily="34" charset="-128"/>
              </a:rPr>
              <a:t> 2010</a:t>
            </a:r>
          </a:p>
          <a:p>
            <a:r>
              <a:rPr lang="en-US" sz="1000" dirty="0">
                <a:latin typeface="Meiryo" panose="020B0604030504040204" pitchFamily="34" charset="-128"/>
                <a:ea typeface="Meiryo" panose="020B0604030504040204" pitchFamily="34" charset="-128"/>
                <a:cs typeface="Meiryo" panose="020B0604030504040204" pitchFamily="34" charset="-128"/>
              </a:rPr>
              <a:t> </a:t>
            </a:r>
          </a:p>
          <a:p>
            <a:r>
              <a:rPr lang="en-US" sz="1000" dirty="0">
                <a:latin typeface="Meiryo" panose="020B0604030504040204" pitchFamily="34" charset="-128"/>
                <a:ea typeface="Meiryo" panose="020B0604030504040204" pitchFamily="34" charset="-128"/>
                <a:cs typeface="Meiryo" panose="020B0604030504040204" pitchFamily="34" charset="-128"/>
              </a:rPr>
              <a:t>3. Cathy L. Bartels, Pharm. D., assistant </a:t>
            </a:r>
            <a:r>
              <a:rPr lang="en-US" sz="1000" dirty="0" smtClean="0">
                <a:latin typeface="Meiryo" panose="020B0604030504040204" pitchFamily="34" charset="-128"/>
                <a:ea typeface="Meiryo" panose="020B0604030504040204" pitchFamily="34" charset="-128"/>
                <a:cs typeface="Meiryo" panose="020B0604030504040204" pitchFamily="34" charset="-128"/>
              </a:rPr>
              <a:t>professor</a:t>
            </a:r>
            <a:r>
              <a:rPr lang="en-US" sz="1000" dirty="0">
                <a:latin typeface="Meiryo" panose="020B0604030504040204" pitchFamily="34" charset="-128"/>
                <a:ea typeface="Meiryo" panose="020B0604030504040204" pitchFamily="34" charset="-128"/>
                <a:cs typeface="Meiryo" panose="020B0604030504040204" pitchFamily="34" charset="-128"/>
              </a:rPr>
              <a:t>, pharmacy, School of Pharmacy </a:t>
            </a:r>
            <a:r>
              <a:rPr lang="en-US" sz="1000" dirty="0" smtClean="0">
                <a:latin typeface="Meiryo" panose="020B0604030504040204" pitchFamily="34" charset="-128"/>
                <a:ea typeface="Meiryo" panose="020B0604030504040204" pitchFamily="34" charset="-128"/>
                <a:cs typeface="Meiryo" panose="020B0604030504040204" pitchFamily="34" charset="-128"/>
              </a:rPr>
              <a:t>and Allied Health Sciences, University of Montana. </a:t>
            </a:r>
            <a:r>
              <a:rPr lang="en-US" sz="1000" u="sng" dirty="0" smtClean="0">
                <a:latin typeface="Meiryo" panose="020B0604030504040204" pitchFamily="34" charset="-128"/>
                <a:ea typeface="Meiryo" panose="020B0604030504040204" pitchFamily="34" charset="-128"/>
                <a:cs typeface="Meiryo" panose="020B0604030504040204" pitchFamily="34" charset="-128"/>
                <a:hlinkClick r:id="rId2"/>
              </a:rPr>
              <a:t>http://www.oralcancerfoundation.org/dental/xerostomia.htm</a:t>
            </a:r>
            <a:endParaRPr lang="en-US" sz="1000" dirty="0" smtClean="0">
              <a:latin typeface="Meiryo" panose="020B0604030504040204" pitchFamily="34" charset="-128"/>
              <a:ea typeface="Meiryo" panose="020B0604030504040204" pitchFamily="34" charset="-128"/>
              <a:cs typeface="Meiryo" panose="020B0604030504040204" pitchFamily="34" charset="-128"/>
            </a:endParaRPr>
          </a:p>
          <a:p>
            <a:r>
              <a:rPr lang="en-US" sz="1000" dirty="0">
                <a:latin typeface="Meiryo" panose="020B0604030504040204" pitchFamily="34" charset="-128"/>
                <a:ea typeface="Meiryo" panose="020B0604030504040204" pitchFamily="34" charset="-128"/>
                <a:cs typeface="Meiryo" panose="020B0604030504040204" pitchFamily="34" charset="-128"/>
              </a:rPr>
              <a:t/>
            </a:r>
            <a:br>
              <a:rPr lang="en-US" sz="1000" dirty="0">
                <a:latin typeface="Meiryo" panose="020B0604030504040204" pitchFamily="34" charset="-128"/>
                <a:ea typeface="Meiryo" panose="020B0604030504040204" pitchFamily="34" charset="-128"/>
                <a:cs typeface="Meiryo" panose="020B0604030504040204" pitchFamily="34" charset="-128"/>
              </a:rPr>
            </a:br>
            <a:r>
              <a:rPr lang="en-US" sz="1000" dirty="0">
                <a:latin typeface="Meiryo" panose="020B0604030504040204" pitchFamily="34" charset="-128"/>
                <a:ea typeface="Meiryo" panose="020B0604030504040204" pitchFamily="34" charset="-128"/>
                <a:cs typeface="Meiryo" panose="020B0604030504040204" pitchFamily="34" charset="-128"/>
              </a:rPr>
              <a:t>4. Agha-</a:t>
            </a:r>
            <a:r>
              <a:rPr lang="en-US" sz="1000" dirty="0" err="1">
                <a:latin typeface="Meiryo" panose="020B0604030504040204" pitchFamily="34" charset="-128"/>
                <a:ea typeface="Meiryo" panose="020B0604030504040204" pitchFamily="34" charset="-128"/>
                <a:cs typeface="Meiryo" panose="020B0604030504040204" pitchFamily="34" charset="-128"/>
              </a:rPr>
              <a:t>Hosseini</a:t>
            </a:r>
            <a:r>
              <a:rPr lang="en-US" sz="1000" dirty="0">
                <a:latin typeface="Meiryo" panose="020B0604030504040204" pitchFamily="34" charset="-128"/>
                <a:ea typeface="Meiryo" panose="020B0604030504040204" pitchFamily="34" charset="-128"/>
                <a:cs typeface="Meiryo" panose="020B0604030504040204" pitchFamily="34" charset="-128"/>
              </a:rPr>
              <a:t> F, </a:t>
            </a:r>
            <a:r>
              <a:rPr lang="en-US" sz="1000" dirty="0" err="1">
                <a:latin typeface="Meiryo" panose="020B0604030504040204" pitchFamily="34" charset="-128"/>
                <a:ea typeface="Meiryo" panose="020B0604030504040204" pitchFamily="34" charset="-128"/>
                <a:cs typeface="Meiryo" panose="020B0604030504040204" pitchFamily="34" charset="-128"/>
              </a:rPr>
              <a:t>Mirzaii-Dizgah</a:t>
            </a:r>
            <a:r>
              <a:rPr lang="en-US" sz="1000" dirty="0">
                <a:latin typeface="Meiryo" panose="020B0604030504040204" pitchFamily="34" charset="-128"/>
                <a:ea typeface="Meiryo" panose="020B0604030504040204" pitchFamily="34" charset="-128"/>
                <a:cs typeface="Meiryo" panose="020B0604030504040204" pitchFamily="34" charset="-128"/>
              </a:rPr>
              <a:t> I, </a:t>
            </a:r>
            <a:r>
              <a:rPr lang="en-US" sz="1000" dirty="0" err="1" smtClean="0">
                <a:latin typeface="Meiryo" panose="020B0604030504040204" pitchFamily="34" charset="-128"/>
                <a:ea typeface="Meiryo" panose="020B0604030504040204" pitchFamily="34" charset="-128"/>
                <a:cs typeface="Meiryo" panose="020B0604030504040204" pitchFamily="34" charset="-128"/>
              </a:rPr>
              <a:t>Moghaddam</a:t>
            </a:r>
            <a:r>
              <a:rPr lang="en-US" sz="1000" dirty="0" smtClean="0">
                <a:latin typeface="Meiryo" panose="020B0604030504040204" pitchFamily="34" charset="-128"/>
                <a:ea typeface="Meiryo" panose="020B0604030504040204" pitchFamily="34" charset="-128"/>
                <a:cs typeface="Meiryo" panose="020B0604030504040204" pitchFamily="34" charset="-128"/>
              </a:rPr>
              <a:t> </a:t>
            </a:r>
            <a:r>
              <a:rPr lang="en-US" sz="1000" dirty="0">
                <a:latin typeface="Meiryo" panose="020B0604030504040204" pitchFamily="34" charset="-128"/>
                <a:ea typeface="Meiryo" panose="020B0604030504040204" pitchFamily="34" charset="-128"/>
                <a:cs typeface="Meiryo" panose="020B0604030504040204" pitchFamily="34" charset="-128"/>
              </a:rPr>
              <a:t>PP, </a:t>
            </a:r>
            <a:r>
              <a:rPr lang="en-US" sz="1000" dirty="0" err="1">
                <a:latin typeface="Meiryo" panose="020B0604030504040204" pitchFamily="34" charset="-128"/>
                <a:ea typeface="Meiryo" panose="020B0604030504040204" pitchFamily="34" charset="-128"/>
                <a:cs typeface="Meiryo" panose="020B0604030504040204" pitchFamily="34" charset="-128"/>
              </a:rPr>
              <a:t>Akrad</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dirty="0" err="1">
                <a:latin typeface="Meiryo" panose="020B0604030504040204" pitchFamily="34" charset="-128"/>
                <a:ea typeface="Meiryo" panose="020B0604030504040204" pitchFamily="34" charset="-128"/>
                <a:cs typeface="Meiryo" panose="020B0604030504040204" pitchFamily="34" charset="-128"/>
              </a:rPr>
              <a:t>zT</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i="1" dirty="0">
                <a:latin typeface="Meiryo" panose="020B0604030504040204" pitchFamily="34" charset="-128"/>
                <a:ea typeface="Meiryo" panose="020B0604030504040204" pitchFamily="34" charset="-128"/>
                <a:cs typeface="Meiryo" panose="020B0604030504040204" pitchFamily="34" charset="-128"/>
              </a:rPr>
              <a:t>Stimulated </a:t>
            </a:r>
            <a:r>
              <a:rPr lang="en-US" sz="1000" dirty="0">
                <a:latin typeface="Meiryo" panose="020B0604030504040204" pitchFamily="34" charset="-128"/>
                <a:ea typeface="Meiryo" panose="020B0604030504040204" pitchFamily="34" charset="-128"/>
                <a:cs typeface="Meiryo" panose="020B0604030504040204" pitchFamily="34" charset="-128"/>
              </a:rPr>
              <a:t> </a:t>
            </a:r>
            <a:r>
              <a:rPr lang="en-US" sz="1000" i="1" dirty="0" smtClean="0">
                <a:latin typeface="Meiryo" panose="020B0604030504040204" pitchFamily="34" charset="-128"/>
                <a:ea typeface="Meiryo" panose="020B0604030504040204" pitchFamily="34" charset="-128"/>
                <a:cs typeface="Meiryo" panose="020B0604030504040204" pitchFamily="34" charset="-128"/>
              </a:rPr>
              <a:t>whole </a:t>
            </a:r>
            <a:r>
              <a:rPr lang="en-US" sz="1000" i="1" dirty="0">
                <a:latin typeface="Meiryo" panose="020B0604030504040204" pitchFamily="34" charset="-128"/>
                <a:ea typeface="Meiryo" panose="020B0604030504040204" pitchFamily="34" charset="-128"/>
                <a:cs typeface="Meiryo" panose="020B0604030504040204" pitchFamily="34" charset="-128"/>
              </a:rPr>
              <a:t>salivary rate composition </a:t>
            </a:r>
            <a:r>
              <a:rPr lang="en-US" sz="1000" i="1" dirty="0" smtClean="0">
                <a:latin typeface="Meiryo" panose="020B0604030504040204" pitchFamily="34" charset="-128"/>
                <a:ea typeface="Meiryo" panose="020B0604030504040204" pitchFamily="34" charset="-128"/>
                <a:cs typeface="Meiryo" panose="020B0604030504040204" pitchFamily="34" charset="-128"/>
              </a:rPr>
              <a:t>in </a:t>
            </a:r>
            <a:r>
              <a:rPr lang="en-US" sz="1000" i="1" dirty="0">
                <a:latin typeface="Meiryo" panose="020B0604030504040204" pitchFamily="34" charset="-128"/>
                <a:ea typeface="Meiryo" panose="020B0604030504040204" pitchFamily="34" charset="-128"/>
                <a:cs typeface="Meiryo" panose="020B0604030504040204" pitchFamily="34" charset="-128"/>
              </a:rPr>
              <a:t>menopausal women with oral </a:t>
            </a:r>
            <a:r>
              <a:rPr lang="en-US" sz="1000" i="1" dirty="0" smtClean="0">
                <a:latin typeface="Meiryo" panose="020B0604030504040204" pitchFamily="34" charset="-128"/>
                <a:ea typeface="Meiryo" panose="020B0604030504040204" pitchFamily="34" charset="-128"/>
                <a:cs typeface="Meiryo" panose="020B0604030504040204" pitchFamily="34" charset="-128"/>
              </a:rPr>
              <a:t>dryness feeling</a:t>
            </a:r>
            <a:r>
              <a:rPr lang="en-US" sz="1000" i="1" dirty="0">
                <a:latin typeface="Meiryo" panose="020B0604030504040204" pitchFamily="34" charset="-128"/>
                <a:ea typeface="Meiryo" panose="020B0604030504040204" pitchFamily="34" charset="-128"/>
                <a:cs typeface="Meiryo" panose="020B0604030504040204" pitchFamily="34" charset="-128"/>
              </a:rPr>
              <a:t>.</a:t>
            </a:r>
            <a:r>
              <a:rPr lang="en-US" sz="1000" dirty="0">
                <a:latin typeface="Meiryo" panose="020B0604030504040204" pitchFamily="34" charset="-128"/>
                <a:ea typeface="Meiryo" panose="020B0604030504040204" pitchFamily="34" charset="-128"/>
                <a:cs typeface="Meiryo" panose="020B0604030504040204" pitchFamily="34" charset="-128"/>
              </a:rPr>
              <a:t> </a:t>
            </a:r>
            <a:r>
              <a:rPr lang="fr-FR" sz="1000" dirty="0">
                <a:latin typeface="Meiryo" panose="020B0604030504040204" pitchFamily="34" charset="-128"/>
                <a:ea typeface="Meiryo" panose="020B0604030504040204" pitchFamily="34" charset="-128"/>
                <a:cs typeface="Meiryo" panose="020B0604030504040204" pitchFamily="34" charset="-128"/>
              </a:rPr>
              <a:t>Oral Dis 2007; 13:320-3.</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 </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5. Agha-</a:t>
            </a:r>
            <a:r>
              <a:rPr lang="fr-FR" sz="1000" dirty="0" err="1">
                <a:latin typeface="Meiryo" panose="020B0604030504040204" pitchFamily="34" charset="-128"/>
                <a:ea typeface="Meiryo" panose="020B0604030504040204" pitchFamily="34" charset="-128"/>
                <a:cs typeface="Meiryo" panose="020B0604030504040204" pitchFamily="34" charset="-128"/>
              </a:rPr>
              <a:t>Hosseini</a:t>
            </a:r>
            <a:r>
              <a:rPr lang="fr-FR" sz="1000" dirty="0">
                <a:latin typeface="Meiryo" panose="020B0604030504040204" pitchFamily="34" charset="-128"/>
                <a:ea typeface="Meiryo" panose="020B0604030504040204" pitchFamily="34" charset="-128"/>
                <a:cs typeface="Meiryo" panose="020B0604030504040204" pitchFamily="34" charset="-128"/>
              </a:rPr>
              <a:t>, </a:t>
            </a:r>
            <a:r>
              <a:rPr lang="fr-FR" sz="1000" dirty="0" err="1">
                <a:latin typeface="Meiryo" panose="020B0604030504040204" pitchFamily="34" charset="-128"/>
                <a:ea typeface="Meiryo" panose="020B0604030504040204" pitchFamily="34" charset="-128"/>
                <a:cs typeface="Meiryo" panose="020B0604030504040204" pitchFamily="34" charset="-128"/>
              </a:rPr>
              <a:t>Mirzaii-Dizgah</a:t>
            </a:r>
            <a:r>
              <a:rPr lang="fr-FR" sz="1000" dirty="0">
                <a:latin typeface="Meiryo" panose="020B0604030504040204" pitchFamily="34" charset="-128"/>
                <a:ea typeface="Meiryo" panose="020B0604030504040204" pitchFamily="34" charset="-128"/>
                <a:cs typeface="Meiryo" panose="020B0604030504040204" pitchFamily="34" charset="-128"/>
              </a:rPr>
              <a:t>, </a:t>
            </a:r>
            <a:r>
              <a:rPr lang="fr-FR" sz="1000" dirty="0" err="1" smtClean="0">
                <a:latin typeface="Meiryo" panose="020B0604030504040204" pitchFamily="34" charset="-128"/>
                <a:ea typeface="Meiryo" panose="020B0604030504040204" pitchFamily="34" charset="-128"/>
                <a:cs typeface="Meiryo" panose="020B0604030504040204" pitchFamily="34" charset="-128"/>
              </a:rPr>
              <a:t>Mahdieh</a:t>
            </a:r>
            <a:r>
              <a:rPr lang="fr-FR" sz="1000" dirty="0">
                <a:latin typeface="Meiryo" panose="020B0604030504040204" pitchFamily="34" charset="-128"/>
                <a:ea typeface="Meiryo" panose="020B0604030504040204" pitchFamily="34" charset="-128"/>
                <a:cs typeface="Meiryo" panose="020B0604030504040204" pitchFamily="34" charset="-128"/>
              </a:rPr>
              <a:t>-</a:t>
            </a:r>
            <a:r>
              <a:rPr lang="fr-FR" sz="1000" dirty="0" smtClean="0">
                <a:latin typeface="Meiryo" panose="020B0604030504040204" pitchFamily="34" charset="-128"/>
                <a:ea typeface="Meiryo" panose="020B0604030504040204" pitchFamily="34" charset="-128"/>
                <a:cs typeface="Meiryo" panose="020B0604030504040204" pitchFamily="34" charset="-128"/>
              </a:rPr>
              <a:t> </a:t>
            </a:r>
            <a:r>
              <a:rPr lang="en-US" sz="1000" dirty="0">
                <a:latin typeface="Meiryo" panose="020B0604030504040204" pitchFamily="34" charset="-128"/>
                <a:ea typeface="Meiryo" panose="020B0604030504040204" pitchFamily="34" charset="-128"/>
                <a:cs typeface="Meiryo" panose="020B0604030504040204" pitchFamily="34" charset="-128"/>
              </a:rPr>
              <a:t>Sadat M. </a:t>
            </a:r>
            <a:r>
              <a:rPr lang="en-US" sz="1000" i="1" dirty="0">
                <a:latin typeface="Meiryo" panose="020B0604030504040204" pitchFamily="34" charset="-128"/>
                <a:ea typeface="Meiryo" panose="020B0604030504040204" pitchFamily="34" charset="-128"/>
                <a:cs typeface="Meiryo" panose="020B0604030504040204" pitchFamily="34" charset="-128"/>
              </a:rPr>
              <a:t>Salivary flow, testosterone, and </a:t>
            </a:r>
            <a:r>
              <a:rPr lang="en-US" sz="1000" i="1" dirty="0" smtClean="0">
                <a:latin typeface="Meiryo" panose="020B0604030504040204" pitchFamily="34" charset="-128"/>
                <a:ea typeface="Meiryo" panose="020B0604030504040204" pitchFamily="34" charset="-128"/>
                <a:cs typeface="Meiryo" panose="020B0604030504040204" pitchFamily="34" charset="-128"/>
              </a:rPr>
              <a:t> </a:t>
            </a:r>
            <a:r>
              <a:rPr lang="en-US" sz="1000" i="1" dirty="0">
                <a:latin typeface="Meiryo" panose="020B0604030504040204" pitchFamily="34" charset="-128"/>
                <a:ea typeface="Meiryo" panose="020B0604030504040204" pitchFamily="34" charset="-128"/>
                <a:cs typeface="Meiryo" panose="020B0604030504040204" pitchFamily="34" charset="-128"/>
              </a:rPr>
              <a:t>femur bone mineral density in menopausal </a:t>
            </a:r>
            <a:r>
              <a:rPr lang="en-US" sz="1000" i="1" dirty="0" smtClean="0">
                <a:latin typeface="Meiryo" panose="020B0604030504040204" pitchFamily="34" charset="-128"/>
                <a:ea typeface="Meiryo" panose="020B0604030504040204" pitchFamily="34" charset="-128"/>
                <a:cs typeface="Meiryo" panose="020B0604030504040204" pitchFamily="34" charset="-128"/>
              </a:rPr>
              <a:t>women </a:t>
            </a:r>
            <a:r>
              <a:rPr lang="en-US" sz="1000" i="1" dirty="0">
                <a:latin typeface="Meiryo" panose="020B0604030504040204" pitchFamily="34" charset="-128"/>
                <a:ea typeface="Meiryo" panose="020B0604030504040204" pitchFamily="34" charset="-128"/>
                <a:cs typeface="Meiryo" panose="020B0604030504040204" pitchFamily="34" charset="-128"/>
              </a:rPr>
              <a:t>with oral dryness feeling. </a:t>
            </a:r>
            <a:r>
              <a:rPr lang="fr-FR" sz="1000" dirty="0">
                <a:latin typeface="Meiryo" panose="020B0604030504040204" pitchFamily="34" charset="-128"/>
                <a:ea typeface="Meiryo" panose="020B0604030504040204" pitchFamily="34" charset="-128"/>
                <a:cs typeface="Meiryo" panose="020B0604030504040204" pitchFamily="34" charset="-128"/>
              </a:rPr>
              <a:t>Oral </a:t>
            </a:r>
            <a:r>
              <a:rPr lang="fr-FR" sz="1000" dirty="0" smtClean="0">
                <a:latin typeface="Meiryo" panose="020B0604030504040204" pitchFamily="34" charset="-128"/>
                <a:ea typeface="Meiryo" panose="020B0604030504040204" pitchFamily="34" charset="-128"/>
                <a:cs typeface="Meiryo" panose="020B0604030504040204" pitchFamily="34" charset="-128"/>
              </a:rPr>
              <a:t>Dis. 2013</a:t>
            </a:r>
            <a:r>
              <a:rPr lang="fr-FR" sz="1000" dirty="0">
                <a:latin typeface="Meiryo" panose="020B0604030504040204" pitchFamily="34" charset="-128"/>
                <a:ea typeface="Meiryo" panose="020B0604030504040204" pitchFamily="34" charset="-128"/>
                <a:cs typeface="Meiryo" panose="020B0604030504040204" pitchFamily="34" charset="-128"/>
              </a:rPr>
              <a:t>; 2212-4403.</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 </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6. </a:t>
            </a:r>
            <a:r>
              <a:rPr lang="fr-FR" sz="1000" u="sng" dirty="0">
                <a:latin typeface="Meiryo" panose="020B0604030504040204" pitchFamily="34" charset="-128"/>
                <a:ea typeface="Meiryo" panose="020B0604030504040204" pitchFamily="34" charset="-128"/>
                <a:cs typeface="Meiryo" panose="020B0604030504040204" pitchFamily="34" charset="-128"/>
                <a:hlinkClick r:id="rId3"/>
              </a:rPr>
              <a:t>http://</a:t>
            </a:r>
            <a:r>
              <a:rPr lang="fr-FR" sz="1000" u="sng" dirty="0" smtClean="0">
                <a:latin typeface="Meiryo" panose="020B0604030504040204" pitchFamily="34" charset="-128"/>
                <a:ea typeface="Meiryo" panose="020B0604030504040204" pitchFamily="34" charset="-128"/>
                <a:cs typeface="Meiryo" panose="020B0604030504040204" pitchFamily="34" charset="-128"/>
                <a:hlinkClick r:id="rId3"/>
              </a:rPr>
              <a:t>www.oralhealthnet.co.uk/admin/wp-content/uploads/2011/07/XEROSTOMIA.jpg</a:t>
            </a:r>
            <a:endParaRPr lang="fr-FR" sz="1000" u="sng" dirty="0" smtClean="0">
              <a:latin typeface="Meiryo" panose="020B0604030504040204" pitchFamily="34" charset="-128"/>
              <a:ea typeface="Meiryo" panose="020B0604030504040204" pitchFamily="34" charset="-128"/>
              <a:cs typeface="Meiryo" panose="020B0604030504040204" pitchFamily="34" charset="-128"/>
            </a:endParaRPr>
          </a:p>
          <a:p>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7.</a:t>
            </a:r>
            <a:r>
              <a:rPr lang="fr-FR" sz="1000" u="sng" dirty="0">
                <a:latin typeface="Meiryo" panose="020B0604030504040204" pitchFamily="34" charset="-128"/>
                <a:ea typeface="Meiryo" panose="020B0604030504040204" pitchFamily="34" charset="-128"/>
                <a:cs typeface="Meiryo" panose="020B0604030504040204" pitchFamily="34" charset="-128"/>
                <a:hlinkClick r:id="rId4"/>
              </a:rPr>
              <a:t>http://</a:t>
            </a:r>
            <a:r>
              <a:rPr lang="fr-FR" sz="1000" u="sng" dirty="0" smtClean="0">
                <a:latin typeface="Meiryo" panose="020B0604030504040204" pitchFamily="34" charset="-128"/>
                <a:ea typeface="Meiryo" panose="020B0604030504040204" pitchFamily="34" charset="-128"/>
                <a:cs typeface="Meiryo" panose="020B0604030504040204" pitchFamily="34" charset="-128"/>
                <a:hlinkClick r:id="rId4"/>
              </a:rPr>
              <a:t>images.rheumatology.org/</a:t>
            </a:r>
            <a:r>
              <a:rPr lang="fr-FR" sz="1000" u="sng" dirty="0" err="1" smtClean="0">
                <a:latin typeface="Meiryo" panose="020B0604030504040204" pitchFamily="34" charset="-128"/>
                <a:ea typeface="Meiryo" panose="020B0604030504040204" pitchFamily="34" charset="-128"/>
                <a:cs typeface="Meiryo" panose="020B0604030504040204" pitchFamily="34" charset="-128"/>
                <a:hlinkClick r:id="rId4"/>
              </a:rPr>
              <a:t>image_dir</a:t>
            </a:r>
            <a:r>
              <a:rPr lang="fr-FR" sz="1000" u="sng" dirty="0" smtClean="0">
                <a:latin typeface="Meiryo" panose="020B0604030504040204" pitchFamily="34" charset="-128"/>
                <a:ea typeface="Meiryo" panose="020B0604030504040204" pitchFamily="34" charset="-128"/>
                <a:cs typeface="Meiryo" panose="020B0604030504040204" pitchFamily="34" charset="-128"/>
                <a:hlinkClick r:id="rId4"/>
              </a:rPr>
              <a:t>/album75673/md_09-11-0015.jpg</a:t>
            </a:r>
            <a:endParaRPr lang="fr-FR" sz="1000" u="sng" dirty="0" smtClean="0">
              <a:latin typeface="Meiryo" panose="020B0604030504040204" pitchFamily="34" charset="-128"/>
              <a:ea typeface="Meiryo" panose="020B0604030504040204" pitchFamily="34" charset="-128"/>
              <a:cs typeface="Meiryo" panose="020B0604030504040204" pitchFamily="34" charset="-128"/>
            </a:endParaRPr>
          </a:p>
          <a:p>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8. </a:t>
            </a:r>
            <a:r>
              <a:rPr lang="fr-FR" sz="1000" u="sng" dirty="0">
                <a:latin typeface="Meiryo" panose="020B0604030504040204" pitchFamily="34" charset="-128"/>
                <a:ea typeface="Meiryo" panose="020B0604030504040204" pitchFamily="34" charset="-128"/>
                <a:cs typeface="Meiryo" panose="020B0604030504040204" pitchFamily="34" charset="-128"/>
                <a:hlinkClick r:id="rId3"/>
              </a:rPr>
              <a:t>http://</a:t>
            </a:r>
            <a:r>
              <a:rPr lang="fr-FR" sz="1000" u="sng" dirty="0" smtClean="0">
                <a:latin typeface="Meiryo" panose="020B0604030504040204" pitchFamily="34" charset="-128"/>
                <a:ea typeface="Meiryo" panose="020B0604030504040204" pitchFamily="34" charset="-128"/>
                <a:cs typeface="Meiryo" panose="020B0604030504040204" pitchFamily="34" charset="-128"/>
                <a:hlinkClick r:id="rId3"/>
              </a:rPr>
              <a:t>www.oralhealthnet.co.uk/admin/wp-content/uploads/2011/07/XEROSTOMIA.jpg</a:t>
            </a:r>
            <a:endParaRPr lang="fr-FR" sz="1000" u="sng" dirty="0" smtClean="0">
              <a:latin typeface="Meiryo" panose="020B0604030504040204" pitchFamily="34" charset="-128"/>
              <a:ea typeface="Meiryo" panose="020B0604030504040204" pitchFamily="34" charset="-128"/>
              <a:cs typeface="Meiryo" panose="020B0604030504040204" pitchFamily="34" charset="-128"/>
            </a:endParaRPr>
          </a:p>
          <a:p>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9. </a:t>
            </a:r>
            <a:r>
              <a:rPr lang="fr-FR" sz="1000" u="sng" dirty="0">
                <a:latin typeface="Meiryo" panose="020B0604030504040204" pitchFamily="34" charset="-128"/>
                <a:ea typeface="Meiryo" panose="020B0604030504040204" pitchFamily="34" charset="-128"/>
                <a:cs typeface="Meiryo" panose="020B0604030504040204" pitchFamily="34" charset="-128"/>
                <a:hlinkClick r:id="rId5"/>
              </a:rPr>
              <a:t>http://www.dental--health.com/images/badteeth/mountain_dew_damage.jpg</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 </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10. </a:t>
            </a:r>
            <a:r>
              <a:rPr lang="fr-FR" sz="1000" u="sng" dirty="0">
                <a:latin typeface="Meiryo" panose="020B0604030504040204" pitchFamily="34" charset="-128"/>
                <a:ea typeface="Meiryo" panose="020B0604030504040204" pitchFamily="34" charset="-128"/>
                <a:cs typeface="Meiryo" panose="020B0604030504040204" pitchFamily="34" charset="-128"/>
                <a:hlinkClick r:id="rId6"/>
              </a:rPr>
              <a:t>http://www.nhs.uk/Conditions/dry-lips/PublishingImages/dry-cracked-lips_342x198_C0018629.jpg</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 </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11. </a:t>
            </a:r>
            <a:r>
              <a:rPr lang="fr-FR" sz="1000" u="sng" dirty="0">
                <a:latin typeface="Meiryo" panose="020B0604030504040204" pitchFamily="34" charset="-128"/>
                <a:ea typeface="Meiryo" panose="020B0604030504040204" pitchFamily="34" charset="-128"/>
                <a:cs typeface="Meiryo" panose="020B0604030504040204" pitchFamily="34" charset="-128"/>
                <a:hlinkClick r:id="rId7"/>
              </a:rPr>
              <a:t>http://www.drdeanlodding.com/blog/wp-content/uploads/2011/05/5693284147_894f88b4c1_b.jpg</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 </a:t>
            </a:r>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12. </a:t>
            </a:r>
            <a:r>
              <a:rPr lang="fr-FR" sz="1000" u="sng" dirty="0">
                <a:latin typeface="Meiryo" panose="020B0604030504040204" pitchFamily="34" charset="-128"/>
                <a:ea typeface="Meiryo" panose="020B0604030504040204" pitchFamily="34" charset="-128"/>
                <a:cs typeface="Meiryo" panose="020B0604030504040204" pitchFamily="34" charset="-128"/>
                <a:hlinkClick r:id="rId8"/>
              </a:rPr>
              <a:t>http://www.periowaveblog.com/tag/xerostomia-treatment</a:t>
            </a:r>
            <a:r>
              <a:rPr lang="fr-FR" sz="1000" u="sng" dirty="0" smtClean="0">
                <a:latin typeface="Meiryo" panose="020B0604030504040204" pitchFamily="34" charset="-128"/>
                <a:ea typeface="Meiryo" panose="020B0604030504040204" pitchFamily="34" charset="-128"/>
                <a:cs typeface="Meiryo" panose="020B0604030504040204" pitchFamily="34" charset="-128"/>
                <a:hlinkClick r:id="rId8"/>
              </a:rPr>
              <a:t>/</a:t>
            </a:r>
            <a:r>
              <a:rPr lang="fr-FR" sz="1000" dirty="0" smtClean="0">
                <a:latin typeface="Meiryo" panose="020B0604030504040204" pitchFamily="34" charset="-128"/>
                <a:ea typeface="Meiryo" panose="020B0604030504040204" pitchFamily="34" charset="-128"/>
                <a:cs typeface="Meiryo" panose="020B0604030504040204" pitchFamily="34" charset="-128"/>
              </a:rPr>
              <a:t>.</a:t>
            </a:r>
          </a:p>
          <a:p>
            <a:endParaRPr lang="fr-FR" sz="1000" dirty="0">
              <a:latin typeface="Meiryo" panose="020B0604030504040204" pitchFamily="34" charset="-128"/>
              <a:ea typeface="Meiryo" panose="020B0604030504040204" pitchFamily="34" charset="-128"/>
              <a:cs typeface="Meiryo" panose="020B0604030504040204" pitchFamily="34" charset="-128"/>
            </a:endParaRPr>
          </a:p>
          <a:p>
            <a:endParaRPr lang="fr-FR" sz="1000" dirty="0" smtClean="0">
              <a:latin typeface="Meiryo" panose="020B0604030504040204" pitchFamily="34" charset="-128"/>
              <a:ea typeface="Meiryo" panose="020B0604030504040204" pitchFamily="34" charset="-128"/>
              <a:cs typeface="Meiryo" panose="020B0604030504040204" pitchFamily="34" charset="-128"/>
            </a:endParaRPr>
          </a:p>
          <a:p>
            <a:endParaRPr lang="fr-FR" sz="1000" dirty="0">
              <a:latin typeface="Meiryo" panose="020B0604030504040204" pitchFamily="34" charset="-128"/>
              <a:ea typeface="Meiryo" panose="020B0604030504040204" pitchFamily="34" charset="-128"/>
              <a:cs typeface="Meiryo" panose="020B0604030504040204" pitchFamily="34" charset="-128"/>
            </a:endParaRPr>
          </a:p>
          <a:p>
            <a:endParaRPr lang="en-US" sz="1000" dirty="0">
              <a:latin typeface="Meiryo" panose="020B0604030504040204" pitchFamily="34" charset="-128"/>
              <a:ea typeface="Meiryo" panose="020B0604030504040204" pitchFamily="34" charset="-128"/>
              <a:cs typeface="Meiryo" panose="020B0604030504040204" pitchFamily="34" charset="-128"/>
            </a:endParaRPr>
          </a:p>
          <a:p>
            <a:r>
              <a:rPr lang="fr-FR" sz="1000" dirty="0">
                <a:latin typeface="Meiryo" panose="020B0604030504040204" pitchFamily="34" charset="-128"/>
                <a:ea typeface="Meiryo" panose="020B0604030504040204" pitchFamily="34" charset="-128"/>
                <a:cs typeface="Meiryo" panose="020B0604030504040204" pitchFamily="34" charset="-128"/>
              </a:rPr>
              <a:t> </a:t>
            </a:r>
            <a:endParaRPr lang="en-US" sz="1000" dirty="0">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1326382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citi%2520tech%2520logo.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499" y="227157"/>
            <a:ext cx="8903855" cy="41370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7986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76826" y="546253"/>
            <a:ext cx="6495574" cy="347787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rPr>
              <a:t>Presented By:</a:t>
            </a:r>
          </a:p>
          <a:p>
            <a:pPr algn="ctr"/>
            <a:endPar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endParaRPr>
          </a:p>
          <a:p>
            <a:pPr algn="ctr"/>
            <a:r>
              <a:rPr lang="en-US" sz="4400" b="1" spc="50" dirty="0" smtClean="0">
                <a:ln w="11430"/>
                <a:solidFill>
                  <a:srgbClr val="FF0000"/>
                </a:solidFill>
                <a:effectLst>
                  <a:outerShdw blurRad="76200" dist="50800" dir="5400000" algn="tl" rotWithShape="0">
                    <a:srgbClr val="000000">
                      <a:alpha val="65000"/>
                    </a:srgbClr>
                  </a:outerShdw>
                </a:effectLst>
                <a:latin typeface="Arial Black" pitchFamily="34" charset="0"/>
              </a:rPr>
              <a:t>Jessica Peralta</a:t>
            </a:r>
          </a:p>
          <a:p>
            <a:pPr algn="ctr"/>
            <a:r>
              <a:rPr lang="en-US" sz="4400" b="1" spc="50" dirty="0" smtClean="0">
                <a:ln w="11430"/>
                <a:solidFill>
                  <a:srgbClr val="FF0000"/>
                </a:solidFill>
                <a:effectLst>
                  <a:outerShdw blurRad="76200" dist="50800" dir="5400000" algn="tl" rotWithShape="0">
                    <a:srgbClr val="000000">
                      <a:alpha val="65000"/>
                    </a:srgbClr>
                  </a:outerShdw>
                </a:effectLst>
                <a:latin typeface="Arial Black" pitchFamily="34" charset="0"/>
              </a:rPr>
              <a:t>Salina </a:t>
            </a:r>
            <a:r>
              <a:rPr lang="en-US" sz="4400" b="1" spc="50" dirty="0" err="1" smtClean="0">
                <a:ln w="11430"/>
                <a:solidFill>
                  <a:srgbClr val="FF0000"/>
                </a:solidFill>
                <a:effectLst>
                  <a:outerShdw blurRad="76200" dist="50800" dir="5400000" algn="tl" rotWithShape="0">
                    <a:srgbClr val="000000">
                      <a:alpha val="65000"/>
                    </a:srgbClr>
                  </a:outerShdw>
                </a:effectLst>
                <a:latin typeface="Arial Black" pitchFamily="34" charset="0"/>
              </a:rPr>
              <a:t>Akther</a:t>
            </a:r>
            <a:endParaRPr lang="en-US" sz="4400" b="1" spc="50" dirty="0" smtClean="0">
              <a:ln w="11430"/>
              <a:solidFill>
                <a:srgbClr val="FF0000"/>
              </a:solidFill>
              <a:effectLst>
                <a:outerShdw blurRad="76200" dist="50800" dir="5400000" algn="tl" rotWithShape="0">
                  <a:srgbClr val="000000">
                    <a:alpha val="65000"/>
                  </a:srgbClr>
                </a:outerShdw>
              </a:effectLst>
              <a:latin typeface="Arial Black" pitchFamily="34" charset="0"/>
            </a:endParaRPr>
          </a:p>
          <a:p>
            <a:pPr algn="ctr"/>
            <a:r>
              <a:rPr lang="en-US" sz="4400" b="1" cap="none" spc="50" dirty="0" smtClean="0">
                <a:ln w="11430"/>
                <a:solidFill>
                  <a:srgbClr val="FF0000"/>
                </a:solidFill>
                <a:effectLst>
                  <a:outerShdw blurRad="76200" dist="50800" dir="5400000" algn="tl" rotWithShape="0">
                    <a:srgbClr val="000000">
                      <a:alpha val="65000"/>
                    </a:srgbClr>
                  </a:outerShdw>
                </a:effectLst>
                <a:latin typeface="Arial Black" pitchFamily="34" charset="0"/>
              </a:rPr>
              <a:t>Pei Low</a:t>
            </a:r>
            <a:endParaRPr lang="en-US" sz="4400" b="1" cap="none" spc="50" dirty="0">
              <a:ln w="11430"/>
              <a:solidFill>
                <a:srgbClr val="FF0000"/>
              </a:solidFill>
              <a:effectLst>
                <a:outerShdw blurRad="76200" dist="50800" dir="5400000" algn="tl" rotWithShape="0">
                  <a:srgbClr val="000000">
                    <a:alpha val="65000"/>
                  </a:srgbClr>
                </a:outerShdw>
              </a:effectLst>
              <a:latin typeface="Arial Black" pitchFamily="34" charset="0"/>
            </a:endParaRPr>
          </a:p>
        </p:txBody>
      </p:sp>
    </p:spTree>
    <p:extLst>
      <p:ext uri="{BB962C8B-B14F-4D97-AF65-F5344CB8AC3E}">
        <p14:creationId xmlns:p14="http://schemas.microsoft.com/office/powerpoint/2010/main" xmlns="" val="3257198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Meiryo" pitchFamily="34" charset="-128"/>
                <a:ea typeface="Meiryo" pitchFamily="34" charset="-128"/>
                <a:cs typeface="Meiryo" pitchFamily="34" charset="-128"/>
              </a:rPr>
              <a:t>MENOPAUSE</a:t>
            </a:r>
            <a:endParaRPr lang="en-US" dirty="0">
              <a:solidFill>
                <a:srgbClr val="FF0000"/>
              </a:solidFill>
              <a:latin typeface="Meiryo" pitchFamily="34" charset="-128"/>
              <a:ea typeface="Meiryo" pitchFamily="34" charset="-128"/>
              <a:cs typeface="Meiryo" pitchFamily="34" charset="-128"/>
            </a:endParaRPr>
          </a:p>
        </p:txBody>
      </p:sp>
      <p:sp>
        <p:nvSpPr>
          <p:cNvPr id="3" name="Content Placeholder 2"/>
          <p:cNvSpPr>
            <a:spLocks noGrp="1"/>
          </p:cNvSpPr>
          <p:nvPr>
            <p:ph idx="1"/>
          </p:nvPr>
        </p:nvSpPr>
        <p:spPr/>
        <p:txBody>
          <a:bodyPr>
            <a:normAutofit/>
          </a:bodyPr>
          <a:lstStyle/>
          <a:p>
            <a:r>
              <a:rPr lang="en-US" dirty="0" smtClean="0">
                <a:latin typeface="Meiryo" panose="020B0604030504040204" pitchFamily="34" charset="-128"/>
                <a:ea typeface="Meiryo" panose="020B0604030504040204" pitchFamily="34" charset="-128"/>
                <a:cs typeface="Meiryo" panose="020B0604030504040204" pitchFamily="34" charset="-128"/>
              </a:rPr>
              <a:t>Permanent sensation of menstruation resulting from the loss of ovarian functions.</a:t>
            </a:r>
          </a:p>
          <a:p>
            <a:r>
              <a:rPr lang="en-US" dirty="0" smtClean="0">
                <a:latin typeface="Meiryo" panose="020B0604030504040204" pitchFamily="34" charset="-128"/>
                <a:ea typeface="Meiryo" panose="020B0604030504040204" pitchFamily="34" charset="-128"/>
                <a:cs typeface="Meiryo" panose="020B0604030504040204" pitchFamily="34" charset="-128"/>
              </a:rPr>
              <a:t>Occurs between 42 to 56 years of age; usually around age 51, when the ovaries discontinue egg production and estrogen levels decline.</a:t>
            </a:r>
          </a:p>
          <a:p>
            <a:r>
              <a:rPr lang="en-US" dirty="0" smtClean="0">
                <a:latin typeface="Meiryo" panose="020B0604030504040204" pitchFamily="34" charset="-128"/>
                <a:ea typeface="Meiryo" panose="020B0604030504040204" pitchFamily="34" charset="-128"/>
                <a:cs typeface="Meiryo" panose="020B0604030504040204" pitchFamily="34" charset="-128"/>
              </a:rPr>
              <a:t>Estrogen levels decline rapidly during menopause, which leads to systemic bone less. </a:t>
            </a:r>
          </a:p>
        </p:txBody>
      </p:sp>
    </p:spTree>
    <p:extLst>
      <p:ext uri="{BB962C8B-B14F-4D97-AF65-F5344CB8AC3E}">
        <p14:creationId xmlns:p14="http://schemas.microsoft.com/office/powerpoint/2010/main" xmlns="" val="609043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2">
                    <a:lumMod val="75000"/>
                  </a:schemeClr>
                </a:solidFill>
                <a:latin typeface="Arial" pitchFamily="34" charset="0"/>
                <a:ea typeface="Meiryo" panose="020B0604030504040204" pitchFamily="34" charset="-128"/>
                <a:cs typeface="Arial" pitchFamily="34" charset="0"/>
              </a:rPr>
              <a:t>RELATIONSHIP BETWEEN XEROSTOMIA AND MENOPAUSE</a:t>
            </a:r>
            <a:endParaRPr lang="en-US" sz="3600" b="1" dirty="0">
              <a:solidFill>
                <a:schemeClr val="accent2">
                  <a:lumMod val="75000"/>
                </a:schemeClr>
              </a:solidFill>
              <a:latin typeface="Arial" pitchFamily="34" charset="0"/>
              <a:ea typeface="Meiryo" panose="020B0604030504040204" pitchFamily="34" charset="-128"/>
              <a:cs typeface="Arial"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Meiryo" panose="020B0604030504040204" pitchFamily="34" charset="-128"/>
                <a:ea typeface="Meiryo" panose="020B0604030504040204" pitchFamily="34" charset="-128"/>
                <a:cs typeface="Meiryo" panose="020B0604030504040204" pitchFamily="34" charset="-128"/>
              </a:rPr>
              <a:t>During menopause, changes in hormone levels affect the salivary glands; often leaving menopausal and postmenopausal women with a persistent feeling of dryness in the mouth.</a:t>
            </a:r>
          </a:p>
          <a:p>
            <a:r>
              <a:rPr lang="en-US" dirty="0" smtClean="0">
                <a:latin typeface="Meiryo" panose="020B0604030504040204" pitchFamily="34" charset="-128"/>
                <a:ea typeface="Meiryo" panose="020B0604030504040204" pitchFamily="34" charset="-128"/>
                <a:cs typeface="Meiryo" panose="020B0604030504040204" pitchFamily="34" charset="-128"/>
              </a:rPr>
              <a:t>Low un-stimulated saliva flow rate correlates with the severity of </a:t>
            </a:r>
            <a:r>
              <a:rPr lang="en-US" dirty="0" err="1" smtClean="0">
                <a:latin typeface="Meiryo" panose="020B0604030504040204" pitchFamily="34" charset="-128"/>
                <a:ea typeface="Meiryo" panose="020B0604030504040204" pitchFamily="34" charset="-128"/>
                <a:cs typeface="Meiryo" panose="020B0604030504040204" pitchFamily="34" charset="-128"/>
              </a:rPr>
              <a:t>xerostomia</a:t>
            </a:r>
            <a:r>
              <a:rPr lang="en-US" dirty="0" smtClean="0">
                <a:latin typeface="Meiryo" panose="020B0604030504040204" pitchFamily="34" charset="-128"/>
                <a:ea typeface="Meiryo" panose="020B0604030504040204" pitchFamily="34" charset="-128"/>
                <a:cs typeface="Meiryo" panose="020B0604030504040204" pitchFamily="34" charset="-128"/>
              </a:rPr>
              <a:t> in menopausal women.</a:t>
            </a:r>
          </a:p>
          <a:p>
            <a:r>
              <a:rPr lang="en-US" dirty="0" smtClean="0">
                <a:latin typeface="Meiryo" panose="020B0604030504040204" pitchFamily="34" charset="-128"/>
                <a:ea typeface="Meiryo" panose="020B0604030504040204" pitchFamily="34" charset="-128"/>
                <a:cs typeface="Meiryo" panose="020B0604030504040204" pitchFamily="34" charset="-128"/>
              </a:rPr>
              <a:t>Testosterone level in saliva and serum of menopausal women with </a:t>
            </a:r>
            <a:r>
              <a:rPr lang="en-US" dirty="0" err="1" smtClean="0">
                <a:latin typeface="Meiryo" panose="020B0604030504040204" pitchFamily="34" charset="-128"/>
                <a:ea typeface="Meiryo" panose="020B0604030504040204" pitchFamily="34" charset="-128"/>
                <a:cs typeface="Meiryo" panose="020B0604030504040204" pitchFamily="34" charset="-128"/>
              </a:rPr>
              <a:t>xerostomia</a:t>
            </a:r>
            <a:r>
              <a:rPr lang="en-US" dirty="0" smtClean="0">
                <a:latin typeface="Meiryo" panose="020B0604030504040204" pitchFamily="34" charset="-128"/>
                <a:ea typeface="Meiryo" panose="020B0604030504040204" pitchFamily="34" charset="-128"/>
                <a:cs typeface="Meiryo" panose="020B0604030504040204" pitchFamily="34" charset="-128"/>
              </a:rPr>
              <a:t> is significantly higher.</a:t>
            </a:r>
          </a:p>
          <a:p>
            <a:r>
              <a:rPr lang="en-US" dirty="0" smtClean="0">
                <a:latin typeface="Meiryo" panose="020B0604030504040204" pitchFamily="34" charset="-128"/>
                <a:ea typeface="Meiryo" panose="020B0604030504040204" pitchFamily="34" charset="-128"/>
                <a:cs typeface="Meiryo" panose="020B0604030504040204" pitchFamily="34" charset="-128"/>
              </a:rPr>
              <a:t>Menopause can bring oral health problems in the same processes that lead to loss of bone in the spine and hips can lead to loss of alveolar bone of jaws resulting:</a:t>
            </a:r>
          </a:p>
          <a:p>
            <a:pPr lvl="1"/>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Periodontal disease.</a:t>
            </a:r>
          </a:p>
          <a:p>
            <a:pPr lvl="1"/>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Loose teeth.</a:t>
            </a:r>
          </a:p>
          <a:p>
            <a:pPr lvl="1"/>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Tooth loss.</a:t>
            </a:r>
            <a:endParaRPr lang="en-US" dirty="0">
              <a:solidFill>
                <a:srgbClr val="FF0000"/>
              </a:solidFill>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1195574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35430"/>
            <a:ext cx="8229600" cy="5690734"/>
          </a:xfrm>
        </p:spPr>
        <p:txBody>
          <a:bodyPr>
            <a:normAutofit/>
          </a:bodyPr>
          <a:lstStyle/>
          <a:p>
            <a:pPr marL="0" indent="0">
              <a:buNone/>
            </a:pPr>
            <a:endParaRPr lang="en-US" sz="1800" dirty="0">
              <a:latin typeface="Arial" pitchFamily="34" charset="0"/>
              <a:cs typeface="Arial" pitchFamily="34" charset="0"/>
            </a:endParaRPr>
          </a:p>
        </p:txBody>
      </p:sp>
      <p:pic>
        <p:nvPicPr>
          <p:cNvPr id="2050" name="Picture 2" descr="E:\table clinic\imagesCA4QBC0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1" y="280537"/>
            <a:ext cx="8349342" cy="58456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99839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Whole Saliva Flow Rates </a:t>
            </a:r>
            <a:r>
              <a:rPr lang="en-US" sz="3600" dirty="0" smtClean="0">
                <a:latin typeface="Meiryo" panose="020B0604030504040204" pitchFamily="34" charset="-128"/>
                <a:ea typeface="Meiryo" panose="020B0604030504040204" pitchFamily="34" charset="-128"/>
                <a:cs typeface="Meiryo" panose="020B0604030504040204" pitchFamily="34" charset="-128"/>
              </a:rPr>
              <a:t>(ml/min)</a:t>
            </a:r>
            <a:endParaRPr lang="en-US" sz="3600" dirty="0">
              <a:latin typeface="Meiryo" panose="020B0604030504040204" pitchFamily="34" charset="-128"/>
              <a:ea typeface="Meiryo" panose="020B0604030504040204" pitchFamily="34" charset="-128"/>
              <a:cs typeface="Meiryo" panose="020B0604030504040204" pitchFamily="34" charset="-128"/>
            </a:endParaRPr>
          </a:p>
        </p:txBody>
      </p:sp>
      <p:graphicFrame>
        <p:nvGraphicFramePr>
          <p:cNvPr id="4" name="Content Placeholder 3"/>
          <p:cNvGraphicFramePr>
            <a:graphicFrameLocks noGrp="1"/>
          </p:cNvGraphicFramePr>
          <p:nvPr>
            <p:ph idx="1"/>
            <p:extLst/>
          </p:nvPr>
        </p:nvGraphicFramePr>
        <p:xfrm>
          <a:off x="457200" y="2031990"/>
          <a:ext cx="8229600" cy="3249227"/>
        </p:xfrm>
        <a:graphic>
          <a:graphicData uri="http://schemas.openxmlformats.org/drawingml/2006/table">
            <a:tbl>
              <a:tblPr firstRow="1" bandRow="1">
                <a:tableStyleId>{5C22544A-7EE6-4342-B048-85BDC9FD1C3A}</a:tableStyleId>
              </a:tblPr>
              <a:tblGrid>
                <a:gridCol w="2743200"/>
                <a:gridCol w="2743200"/>
                <a:gridCol w="2743200"/>
              </a:tblGrid>
              <a:tr h="786791">
                <a:tc>
                  <a:txBody>
                    <a:bodyPr/>
                    <a:lstStyle/>
                    <a:p>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c>
                  <a:txBody>
                    <a:bodyPr/>
                    <a:lstStyle/>
                    <a:p>
                      <a:endParaRPr lang="en-US" sz="1800" dirty="0" smtClean="0">
                        <a:latin typeface="Meiryo" panose="020B0604030504040204" pitchFamily="34" charset="-128"/>
                        <a:ea typeface="Meiryo" panose="020B0604030504040204" pitchFamily="34" charset="-128"/>
                        <a:cs typeface="Meiryo" panose="020B0604030504040204" pitchFamily="34" charset="-128"/>
                      </a:endParaRPr>
                    </a:p>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NORMAL FLOW RATES</a:t>
                      </a:r>
                    </a:p>
                    <a:p>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c>
                  <a:txBody>
                    <a:bodyPr/>
                    <a:lstStyle/>
                    <a:p>
                      <a:endParaRPr lang="en-US" sz="1800" dirty="0" smtClean="0">
                        <a:latin typeface="Meiryo" panose="020B0604030504040204" pitchFamily="34" charset="-128"/>
                        <a:ea typeface="Meiryo" panose="020B0604030504040204" pitchFamily="34" charset="-128"/>
                        <a:cs typeface="Meiryo" panose="020B0604030504040204" pitchFamily="34" charset="-128"/>
                      </a:endParaRPr>
                    </a:p>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ABNORMAL FLOW RATES</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r>
              <a:tr h="1221929">
                <a:tc>
                  <a:txBody>
                    <a:bodyPr/>
                    <a:lstStyle/>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UNSTIMULATED (RESTING) WHOLE SALIVA</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c>
                  <a:txBody>
                    <a:bodyPr/>
                    <a:lstStyle/>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0.3-0.4 ml/min</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c>
                  <a:txBody>
                    <a:bodyPr/>
                    <a:lstStyle/>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&lt;0.1 ml/min</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r>
              <a:tr h="838578">
                <a:tc>
                  <a:txBody>
                    <a:bodyPr/>
                    <a:lstStyle/>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STIMULATED</a:t>
                      </a:r>
                      <a:r>
                        <a:rPr lang="en-US" sz="1800" baseline="0" dirty="0" smtClean="0">
                          <a:latin typeface="Meiryo" panose="020B0604030504040204" pitchFamily="34" charset="-128"/>
                          <a:ea typeface="Meiryo" panose="020B0604030504040204" pitchFamily="34" charset="-128"/>
                          <a:cs typeface="Meiryo" panose="020B0604030504040204" pitchFamily="34" charset="-128"/>
                        </a:rPr>
                        <a:t> WHOLE SALIVA</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c>
                  <a:txBody>
                    <a:bodyPr/>
                    <a:lstStyle/>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1-2 ml/min</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c>
                  <a:txBody>
                    <a:bodyPr/>
                    <a:lstStyle/>
                    <a:p>
                      <a:pPr algn="ctr"/>
                      <a:r>
                        <a:rPr lang="en-US" sz="1800" dirty="0" smtClean="0">
                          <a:latin typeface="Meiryo" panose="020B0604030504040204" pitchFamily="34" charset="-128"/>
                          <a:ea typeface="Meiryo" panose="020B0604030504040204" pitchFamily="34" charset="-128"/>
                          <a:cs typeface="Meiryo" panose="020B0604030504040204" pitchFamily="34" charset="-128"/>
                        </a:rPr>
                        <a:t>&lt;0.5 ml/min</a:t>
                      </a:r>
                      <a:endParaRPr lang="en-US" sz="1800" dirty="0">
                        <a:latin typeface="Meiryo" panose="020B0604030504040204" pitchFamily="34" charset="-128"/>
                        <a:ea typeface="Meiryo" panose="020B0604030504040204" pitchFamily="34" charset="-128"/>
                        <a:cs typeface="Meiryo" panose="020B0604030504040204" pitchFamily="34" charset="-128"/>
                      </a:endParaRPr>
                    </a:p>
                  </a:txBody>
                  <a:tcPr/>
                </a:tc>
              </a:tr>
            </a:tbl>
          </a:graphicData>
        </a:graphic>
      </p:graphicFrame>
      <p:sp>
        <p:nvSpPr>
          <p:cNvPr id="5" name="Rectangle 4"/>
          <p:cNvSpPr/>
          <p:nvPr/>
        </p:nvSpPr>
        <p:spPr>
          <a:xfrm>
            <a:off x="698345" y="5321919"/>
            <a:ext cx="7817005" cy="230832"/>
          </a:xfrm>
          <a:prstGeom prst="rect">
            <a:avLst/>
          </a:prstGeom>
        </p:spPr>
        <p:txBody>
          <a:bodyPr wrap="square">
            <a:spAutoFit/>
          </a:bodyPr>
          <a:lstStyle/>
          <a:p>
            <a:pPr lvl="0" algn="ctr" defTabSz="914400" fontAlgn="base">
              <a:spcBef>
                <a:spcPct val="0"/>
              </a:spcBef>
              <a:spcAft>
                <a:spcPct val="0"/>
              </a:spcAft>
            </a:pPr>
            <a:r>
              <a:rPr lang="en-US" sz="900" dirty="0">
                <a:solidFill>
                  <a:srgbClr val="2019A7"/>
                </a:solidFill>
                <a:latin typeface="Meiryo" panose="020B0604030504040204" pitchFamily="34" charset="-128"/>
                <a:ea typeface="Meiryo" panose="020B0604030504040204" pitchFamily="34" charset="-128"/>
                <a:cs typeface="Meiryo" panose="020B0604030504040204" pitchFamily="34" charset="-128"/>
              </a:rPr>
              <a:t>*Whole saliva is the total output from the major (parotid + submandibular + sublingual) and minor salivary glands</a:t>
            </a:r>
            <a:r>
              <a:rPr lang="en-US" sz="900" dirty="0">
                <a:latin typeface="Meiryo" panose="020B0604030504040204" pitchFamily="34" charset="-128"/>
                <a:ea typeface="Meiryo" panose="020B0604030504040204" pitchFamily="34" charset="-128"/>
                <a:cs typeface="Meiryo" panose="020B0604030504040204" pitchFamily="34" charset="-128"/>
              </a:rPr>
              <a:t>. </a:t>
            </a:r>
          </a:p>
        </p:txBody>
      </p:sp>
    </p:spTree>
    <p:extLst>
      <p:ext uri="{BB962C8B-B14F-4D97-AF65-F5344CB8AC3E}">
        <p14:creationId xmlns:p14="http://schemas.microsoft.com/office/powerpoint/2010/main" xmlns="" val="4267447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2">
                    <a:lumMod val="75000"/>
                  </a:schemeClr>
                </a:solidFill>
                <a:latin typeface="Aharoni" pitchFamily="2" charset="-79"/>
                <a:ea typeface="Meiryo" panose="020B0604030504040204" pitchFamily="34" charset="-128"/>
                <a:cs typeface="Aharoni" pitchFamily="2" charset="-79"/>
              </a:rPr>
              <a:t>Factors That Affect Salivary Flow</a:t>
            </a:r>
            <a:endParaRPr lang="en-US" sz="3600" b="1" dirty="0">
              <a:solidFill>
                <a:schemeClr val="accent2">
                  <a:lumMod val="75000"/>
                </a:schemeClr>
              </a:solidFill>
              <a:latin typeface="Aharoni" pitchFamily="2" charset="-79"/>
              <a:ea typeface="Meiryo" panose="020B0604030504040204" pitchFamily="34" charset="-128"/>
              <a:cs typeface="Aharoni" pitchFamily="2" charset="-79"/>
            </a:endParaRPr>
          </a:p>
        </p:txBody>
      </p:sp>
      <p:sp>
        <p:nvSpPr>
          <p:cNvPr id="3" name="Content Placeholder 2"/>
          <p:cNvSpPr>
            <a:spLocks noGrp="1"/>
          </p:cNvSpPr>
          <p:nvPr>
            <p:ph idx="1"/>
          </p:nvPr>
        </p:nvSpPr>
        <p:spPr/>
        <p:txBody>
          <a:bodyPr>
            <a:normAutofit/>
          </a:bodyPr>
          <a:lstStyle/>
          <a:p>
            <a:r>
              <a:rPr lang="en-US" dirty="0" smtClean="0">
                <a:solidFill>
                  <a:srgbClr val="002060"/>
                </a:solidFill>
                <a:latin typeface="Meiryo" panose="020B0604030504040204" pitchFamily="34" charset="-128"/>
                <a:ea typeface="Meiryo" panose="020B0604030504040204" pitchFamily="34" charset="-128"/>
                <a:cs typeface="Meiryo" panose="020B0604030504040204" pitchFamily="34" charset="-128"/>
              </a:rPr>
              <a:t>Drugs/Medication</a:t>
            </a:r>
          </a:p>
          <a:p>
            <a:r>
              <a:rPr lang="en-US" dirty="0" smtClean="0">
                <a:solidFill>
                  <a:srgbClr val="002060"/>
                </a:solidFill>
                <a:latin typeface="Meiryo" panose="020B0604030504040204" pitchFamily="34" charset="-128"/>
                <a:ea typeface="Meiryo" panose="020B0604030504040204" pitchFamily="34" charset="-128"/>
                <a:cs typeface="Meiryo" panose="020B0604030504040204" pitchFamily="34" charset="-128"/>
              </a:rPr>
              <a:t>Irradiation</a:t>
            </a:r>
          </a:p>
          <a:p>
            <a:r>
              <a:rPr lang="en-US" dirty="0" smtClean="0">
                <a:solidFill>
                  <a:srgbClr val="002060"/>
                </a:solidFill>
                <a:latin typeface="Meiryo" panose="020B0604030504040204" pitchFamily="34" charset="-128"/>
                <a:ea typeface="Meiryo" panose="020B0604030504040204" pitchFamily="34" charset="-128"/>
                <a:cs typeface="Meiryo" panose="020B0604030504040204" pitchFamily="34" charset="-128"/>
              </a:rPr>
              <a:t>Systemic Diseases</a:t>
            </a:r>
          </a:p>
          <a:p>
            <a:r>
              <a:rPr lang="en-US" dirty="0" smtClean="0">
                <a:solidFill>
                  <a:srgbClr val="002060"/>
                </a:solidFill>
                <a:latin typeface="Meiryo" panose="020B0604030504040204" pitchFamily="34" charset="-128"/>
                <a:ea typeface="Meiryo" panose="020B0604030504040204" pitchFamily="34" charset="-128"/>
                <a:cs typeface="Meiryo" panose="020B0604030504040204" pitchFamily="34" charset="-128"/>
              </a:rPr>
              <a:t>Auto-Immune Diseases</a:t>
            </a:r>
          </a:p>
          <a:p>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Hormonal Imbalance</a:t>
            </a:r>
          </a:p>
          <a:p>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Aging</a:t>
            </a:r>
          </a:p>
          <a:p>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Stress/Anxiety/Depression</a:t>
            </a:r>
            <a:endParaRPr lang="en-US" dirty="0">
              <a:solidFill>
                <a:srgbClr val="FF0000"/>
              </a:solidFill>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1681781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595313"/>
            <a:ext cx="3868340" cy="823912"/>
          </a:xfrm>
        </p:spPr>
        <p:txBody>
          <a:bodyPr>
            <a:normAutofit/>
          </a:bodyPr>
          <a:lstStyle/>
          <a:p>
            <a:pPr algn="ctr"/>
            <a:r>
              <a:rPr lang="en-US" sz="3600" u="sng" dirty="0" smtClean="0">
                <a:solidFill>
                  <a:srgbClr val="FFC000"/>
                </a:solidFill>
                <a:latin typeface="Meiryo" panose="020B0604030504040204" pitchFamily="34" charset="-128"/>
                <a:ea typeface="Meiryo" panose="020B0604030504040204" pitchFamily="34" charset="-128"/>
                <a:cs typeface="Meiryo" panose="020B0604030504040204" pitchFamily="34" charset="-128"/>
              </a:rPr>
              <a:t>Signs</a:t>
            </a:r>
            <a:endParaRPr lang="en-US" sz="3600" u="sng" dirty="0">
              <a:solidFill>
                <a:srgbClr val="FFC000"/>
              </a:solidFill>
              <a:latin typeface="Meiryo" panose="020B0604030504040204" pitchFamily="34" charset="-128"/>
              <a:ea typeface="Meiryo" panose="020B0604030504040204" pitchFamily="34" charset="-128"/>
              <a:cs typeface="Meiryo" panose="020B0604030504040204" pitchFamily="34" charset="-128"/>
            </a:endParaRPr>
          </a:p>
        </p:txBody>
      </p:sp>
      <p:sp>
        <p:nvSpPr>
          <p:cNvPr id="4" name="Content Placeholder 3"/>
          <p:cNvSpPr>
            <a:spLocks noGrp="1"/>
          </p:cNvSpPr>
          <p:nvPr>
            <p:ph sz="half" idx="2"/>
          </p:nvPr>
        </p:nvSpPr>
        <p:spPr>
          <a:xfrm>
            <a:off x="629842" y="1586706"/>
            <a:ext cx="3868340" cy="4602956"/>
          </a:xfrm>
        </p:spPr>
        <p:txBody>
          <a:bodyPr>
            <a:normAutofit/>
          </a:bodyPr>
          <a:lstStyle/>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Difficulty speaking or swallowing.</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Altered taste.</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Complaint of dryness.</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Complaint of burning mouth, lips and/or tongue.</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Altered olfactory.</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Frothy saliva.</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Absence of saliva.</a:t>
            </a:r>
          </a:p>
          <a:p>
            <a:r>
              <a:rPr lang="en-US" sz="2000"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Gingivitis.</a:t>
            </a:r>
            <a:endParaRPr lang="en-US" sz="2000" dirty="0">
              <a:solidFill>
                <a:srgbClr val="0070C0"/>
              </a:solidFill>
              <a:latin typeface="Meiryo" panose="020B0604030504040204" pitchFamily="34" charset="-128"/>
              <a:ea typeface="Meiryo" panose="020B0604030504040204" pitchFamily="34" charset="-128"/>
              <a:cs typeface="Meiryo" panose="020B0604030504040204" pitchFamily="34" charset="-128"/>
            </a:endParaRPr>
          </a:p>
        </p:txBody>
      </p:sp>
      <p:sp>
        <p:nvSpPr>
          <p:cNvPr id="5" name="Text Placeholder 4"/>
          <p:cNvSpPr>
            <a:spLocks noGrp="1"/>
          </p:cNvSpPr>
          <p:nvPr>
            <p:ph type="body" sz="quarter" idx="3"/>
          </p:nvPr>
        </p:nvSpPr>
        <p:spPr>
          <a:xfrm>
            <a:off x="4629150" y="595313"/>
            <a:ext cx="3887391" cy="823912"/>
          </a:xfrm>
        </p:spPr>
        <p:txBody>
          <a:bodyPr>
            <a:normAutofit/>
          </a:bodyPr>
          <a:lstStyle/>
          <a:p>
            <a:pPr algn="ctr"/>
            <a:r>
              <a:rPr lang="en-US" sz="3600" u="sng" dirty="0" smtClean="0">
                <a:solidFill>
                  <a:srgbClr val="CC3300"/>
                </a:solidFill>
                <a:latin typeface="Meiryo" panose="020B0604030504040204" pitchFamily="34" charset="-128"/>
                <a:ea typeface="Meiryo" panose="020B0604030504040204" pitchFamily="34" charset="-128"/>
                <a:cs typeface="Meiryo" panose="020B0604030504040204" pitchFamily="34" charset="-128"/>
              </a:rPr>
              <a:t>Symptoms</a:t>
            </a:r>
            <a:endParaRPr lang="en-US" sz="3600" u="sng" dirty="0">
              <a:solidFill>
                <a:srgbClr val="CC3300"/>
              </a:solidFill>
              <a:latin typeface="Meiryo" panose="020B0604030504040204" pitchFamily="34" charset="-128"/>
              <a:ea typeface="Meiryo" panose="020B0604030504040204" pitchFamily="34" charset="-128"/>
              <a:cs typeface="Meiryo" panose="020B0604030504040204" pitchFamily="34" charset="-128"/>
            </a:endParaRPr>
          </a:p>
        </p:txBody>
      </p:sp>
      <p:sp>
        <p:nvSpPr>
          <p:cNvPr id="6" name="Content Placeholder 5"/>
          <p:cNvSpPr>
            <a:spLocks noGrp="1"/>
          </p:cNvSpPr>
          <p:nvPr>
            <p:ph sz="quarter" idx="4"/>
          </p:nvPr>
        </p:nvSpPr>
        <p:spPr>
          <a:xfrm>
            <a:off x="4629150" y="1586705"/>
            <a:ext cx="3887391" cy="4602957"/>
          </a:xfrm>
        </p:spPr>
        <p:txBody>
          <a:bodyPr>
            <a:normAutofit/>
          </a:bodyPr>
          <a:lstStyle/>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Increased Caries</a:t>
            </a:r>
          </a:p>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Cracking and fissuring of tongue or lips.</a:t>
            </a:r>
          </a:p>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Food sticking to the oral structure.</a:t>
            </a:r>
          </a:p>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Ulceration of oral mucosa.</a:t>
            </a:r>
          </a:p>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Poorly fitting prostheses.</a:t>
            </a:r>
          </a:p>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Sore throat/Commissure sore</a:t>
            </a:r>
          </a:p>
          <a:p>
            <a:r>
              <a:rPr lang="en-US" sz="2000" dirty="0" smtClean="0">
                <a:solidFill>
                  <a:srgbClr val="FF3300"/>
                </a:solidFill>
                <a:latin typeface="Meiryo" panose="020B0604030504040204" pitchFamily="34" charset="-128"/>
                <a:ea typeface="Meiryo" panose="020B0604030504040204" pitchFamily="34" charset="-128"/>
                <a:cs typeface="Meiryo" panose="020B0604030504040204" pitchFamily="34" charset="-128"/>
              </a:rPr>
              <a:t>Reduced oral pH causing erosion.</a:t>
            </a:r>
            <a:endParaRPr lang="en-US" sz="2000" dirty="0">
              <a:solidFill>
                <a:srgbClr val="FF3300"/>
              </a:solidFill>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4119414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rgbClr val="00B0F0"/>
                </a:solidFill>
                <a:latin typeface="Meiryo" panose="020B0604030504040204" pitchFamily="34" charset="-128"/>
                <a:ea typeface="Meiryo" panose="020B0604030504040204" pitchFamily="34" charset="-128"/>
                <a:cs typeface="Meiryo" panose="020B0604030504040204" pitchFamily="34" charset="-128"/>
              </a:rPr>
              <a:t>Normal Functions for Saliva</a:t>
            </a:r>
            <a:endParaRPr lang="en-US" sz="4400" dirty="0">
              <a:solidFill>
                <a:srgbClr val="00B0F0"/>
              </a:solidFill>
              <a:latin typeface="Meiryo" panose="020B0604030504040204" pitchFamily="34" charset="-128"/>
              <a:ea typeface="Meiryo" panose="020B0604030504040204" pitchFamily="34" charset="-128"/>
              <a:cs typeface="Meiryo" panose="020B0604030504040204" pitchFamily="34" charset="-128"/>
            </a:endParaRPr>
          </a:p>
        </p:txBody>
      </p:sp>
      <p:sp>
        <p:nvSpPr>
          <p:cNvPr id="3" name="Content Placeholder 2"/>
          <p:cNvSpPr>
            <a:spLocks noGrp="1"/>
          </p:cNvSpPr>
          <p:nvPr>
            <p:ph sz="half" idx="1"/>
          </p:nvPr>
        </p:nvSpPr>
        <p:spPr/>
        <p:txBody>
          <a:bodyPr>
            <a:normAutofit/>
          </a:bodyPr>
          <a:lstStyle/>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Hydrating – Moisturizing</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Cleansing</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Lubrications</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Digestion</a:t>
            </a:r>
          </a:p>
          <a:p>
            <a:r>
              <a:rPr lang="en-US" sz="2000" dirty="0" err="1" smtClean="0">
                <a:solidFill>
                  <a:srgbClr val="7030A0"/>
                </a:solidFill>
                <a:latin typeface="Meiryo" panose="020B0604030504040204" pitchFamily="34" charset="-128"/>
                <a:ea typeface="Meiryo" panose="020B0604030504040204" pitchFamily="34" charset="-128"/>
                <a:cs typeface="Meiryo" panose="020B0604030504040204" pitchFamily="34" charset="-128"/>
              </a:rPr>
              <a:t>Remineralization</a:t>
            </a:r>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 of dentition </a:t>
            </a:r>
            <a:r>
              <a:rPr lang="en-US" sz="2000" i="1"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(pH maintenance, and buffering)</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Maintenance of mucosal integrity</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Immunity mediator</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Antimicrobial </a:t>
            </a:r>
            <a:r>
              <a:rPr lang="en-US" sz="2000" i="1"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(antifungal, and antibacterial)</a:t>
            </a:r>
            <a:endParaRPr lang="en-US" sz="2000" i="1" dirty="0">
              <a:solidFill>
                <a:srgbClr val="7030A0"/>
              </a:solidFill>
              <a:latin typeface="Meiryo" panose="020B0604030504040204" pitchFamily="34" charset="-128"/>
              <a:ea typeface="Meiryo" panose="020B0604030504040204" pitchFamily="34" charset="-128"/>
              <a:cs typeface="Meiryo" panose="020B0604030504040204" pitchFamily="34" charset="-128"/>
            </a:endParaRPr>
          </a:p>
        </p:txBody>
      </p:sp>
      <p:sp>
        <p:nvSpPr>
          <p:cNvPr id="4" name="Content Placeholder 3"/>
          <p:cNvSpPr>
            <a:spLocks noGrp="1"/>
          </p:cNvSpPr>
          <p:nvPr>
            <p:ph sz="half" idx="2"/>
          </p:nvPr>
        </p:nvSpPr>
        <p:spPr/>
        <p:txBody>
          <a:bodyPr>
            <a:normAutofit/>
          </a:bodyPr>
          <a:lstStyle/>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Stimulation of minor salivary gland</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Cellular maintenance</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Enables swallowing</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Enables tasting</a:t>
            </a:r>
          </a:p>
          <a:p>
            <a:r>
              <a:rPr lang="en-US" sz="2000" dirty="0" smtClean="0">
                <a:solidFill>
                  <a:srgbClr val="7030A0"/>
                </a:solidFill>
                <a:latin typeface="Meiryo" panose="020B0604030504040204" pitchFamily="34" charset="-128"/>
                <a:ea typeface="Meiryo" panose="020B0604030504040204" pitchFamily="34" charset="-128"/>
                <a:cs typeface="Meiryo" panose="020B0604030504040204" pitchFamily="34" charset="-128"/>
              </a:rPr>
              <a:t>Enables speech articulation</a:t>
            </a:r>
          </a:p>
        </p:txBody>
      </p:sp>
    </p:spTree>
    <p:extLst>
      <p:ext uri="{BB962C8B-B14F-4D97-AF65-F5344CB8AC3E}">
        <p14:creationId xmlns:p14="http://schemas.microsoft.com/office/powerpoint/2010/main" xmlns="" val="2721856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dirty="0" smtClean="0">
                <a:solidFill>
                  <a:srgbClr val="FF0000"/>
                </a:solidFill>
                <a:latin typeface="Meiryo" panose="020B0604030504040204" pitchFamily="34" charset="-128"/>
                <a:ea typeface="Meiryo" panose="020B0604030504040204" pitchFamily="34" charset="-128"/>
                <a:cs typeface="Meiryo" panose="020B0604030504040204" pitchFamily="34" charset="-128"/>
              </a:rPr>
              <a:t>Anti-Microbial Factors in Human Whole Saliva</a:t>
            </a:r>
            <a:endParaRPr lang="en-US" dirty="0">
              <a:solidFill>
                <a:srgbClr val="FF0000"/>
              </a:solidFill>
              <a:latin typeface="Meiryo" panose="020B0604030504040204" pitchFamily="34" charset="-128"/>
              <a:ea typeface="Meiryo" panose="020B0604030504040204" pitchFamily="34" charset="-128"/>
              <a:cs typeface="Meiryo" panose="020B0604030504040204" pitchFamily="34" charset="-128"/>
            </a:endParaRPr>
          </a:p>
        </p:txBody>
      </p:sp>
      <p:sp>
        <p:nvSpPr>
          <p:cNvPr id="6" name="Text Placeholder 5"/>
          <p:cNvSpPr>
            <a:spLocks noGrp="1"/>
          </p:cNvSpPr>
          <p:nvPr>
            <p:ph type="body" idx="1"/>
          </p:nvPr>
        </p:nvSpPr>
        <p:spPr/>
        <p:txBody>
          <a:bodyPr>
            <a:normAutofit/>
          </a:bodyPr>
          <a:lstStyle/>
          <a:p>
            <a:pPr algn="ctr"/>
            <a:r>
              <a:rPr lang="en-US"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Non-Immunoglobulin Factors</a:t>
            </a:r>
            <a:endParaRPr lang="en-US" dirty="0">
              <a:solidFill>
                <a:srgbClr val="0070C0"/>
              </a:solidFill>
              <a:latin typeface="Meiryo" panose="020B0604030504040204" pitchFamily="34" charset="-128"/>
              <a:ea typeface="Meiryo" panose="020B0604030504040204" pitchFamily="34" charset="-128"/>
              <a:cs typeface="Meiryo" panose="020B0604030504040204" pitchFamily="34" charset="-128"/>
            </a:endParaRPr>
          </a:p>
        </p:txBody>
      </p:sp>
      <p:sp>
        <p:nvSpPr>
          <p:cNvPr id="7" name="Content Placeholder 6"/>
          <p:cNvSpPr>
            <a:spLocks noGrp="1"/>
          </p:cNvSpPr>
          <p:nvPr>
            <p:ph sz="half" idx="2"/>
          </p:nvPr>
        </p:nvSpPr>
        <p:spPr/>
        <p:txBody>
          <a:bodyPr>
            <a:normAutofit/>
          </a:bodyPr>
          <a:lstStyle/>
          <a:p>
            <a:pPr marL="514350" indent="-514350">
              <a:buFont typeface="+mj-lt"/>
              <a:buAutoNum type="arabicPeriod"/>
            </a:pPr>
            <a:r>
              <a:rPr lang="en-US" dirty="0" smtClean="0">
                <a:latin typeface="Meiryo" panose="020B0604030504040204" pitchFamily="34" charset="-128"/>
                <a:ea typeface="Meiryo" panose="020B0604030504040204" pitchFamily="34" charset="-128"/>
                <a:cs typeface="Meiryo" panose="020B0604030504040204" pitchFamily="34" charset="-128"/>
              </a:rPr>
              <a:t>Lysozyme</a:t>
            </a:r>
          </a:p>
          <a:p>
            <a:pPr marL="514350" indent="-514350">
              <a:buFont typeface="+mj-lt"/>
              <a:buAutoNum type="arabicPeriod"/>
            </a:pPr>
            <a:r>
              <a:rPr lang="en-US" dirty="0" err="1" smtClean="0">
                <a:latin typeface="Meiryo" panose="020B0604030504040204" pitchFamily="34" charset="-128"/>
                <a:ea typeface="Meiryo" panose="020B0604030504040204" pitchFamily="34" charset="-128"/>
                <a:cs typeface="Meiryo" panose="020B0604030504040204" pitchFamily="34" charset="-128"/>
              </a:rPr>
              <a:t>Lactoferrin</a:t>
            </a:r>
            <a:endParaRPr lang="en-US" dirty="0" smtClean="0">
              <a:latin typeface="Meiryo" panose="020B0604030504040204" pitchFamily="34" charset="-128"/>
              <a:ea typeface="Meiryo" panose="020B0604030504040204" pitchFamily="34" charset="-128"/>
              <a:cs typeface="Meiryo" panose="020B0604030504040204" pitchFamily="34" charset="-128"/>
            </a:endParaRPr>
          </a:p>
          <a:p>
            <a:pPr marL="514350" indent="-514350">
              <a:buFont typeface="+mj-lt"/>
              <a:buAutoNum type="arabicPeriod"/>
            </a:pPr>
            <a:r>
              <a:rPr lang="en-US" dirty="0" smtClean="0">
                <a:latin typeface="Meiryo" panose="020B0604030504040204" pitchFamily="34" charset="-128"/>
                <a:ea typeface="Meiryo" panose="020B0604030504040204" pitchFamily="34" charset="-128"/>
                <a:cs typeface="Meiryo" panose="020B0604030504040204" pitchFamily="34" charset="-128"/>
              </a:rPr>
              <a:t>Salivary peroxidase</a:t>
            </a:r>
          </a:p>
          <a:p>
            <a:pPr marL="457200" lvl="1" indent="0">
              <a:buNone/>
            </a:pPr>
            <a:r>
              <a:rPr lang="en-US" dirty="0" smtClean="0">
                <a:latin typeface="Meiryo" panose="020B0604030504040204" pitchFamily="34" charset="-128"/>
                <a:ea typeface="Meiryo" panose="020B0604030504040204" pitchFamily="34" charset="-128"/>
                <a:cs typeface="Meiryo" panose="020B0604030504040204" pitchFamily="34" charset="-128"/>
              </a:rPr>
              <a:t>(SCN-/H2O2)</a:t>
            </a:r>
            <a:endParaRPr lang="en-US" dirty="0">
              <a:latin typeface="Meiryo" panose="020B0604030504040204" pitchFamily="34" charset="-128"/>
              <a:ea typeface="Meiryo" panose="020B0604030504040204" pitchFamily="34" charset="-128"/>
              <a:cs typeface="Meiryo" panose="020B0604030504040204" pitchFamily="34" charset="-128"/>
            </a:endParaRPr>
          </a:p>
          <a:p>
            <a:pPr marL="457200" indent="-457200">
              <a:buFont typeface="+mj-lt"/>
              <a:buAutoNum type="arabicPeriod"/>
            </a:pPr>
            <a:r>
              <a:rPr lang="en-US" dirty="0" smtClean="0">
                <a:latin typeface="Meiryo" panose="020B0604030504040204" pitchFamily="34" charset="-128"/>
                <a:ea typeface="Meiryo" panose="020B0604030504040204" pitchFamily="34" charset="-128"/>
                <a:cs typeface="Meiryo" panose="020B0604030504040204" pitchFamily="34" charset="-128"/>
              </a:rPr>
              <a:t>Myeloperoxidase (CL-</a:t>
            </a:r>
          </a:p>
          <a:p>
            <a:pPr marL="457200" indent="-457200">
              <a:buFont typeface="+mj-lt"/>
              <a:buAutoNum type="arabicPeriod"/>
            </a:pPr>
            <a:r>
              <a:rPr lang="en-US" dirty="0" smtClean="0">
                <a:latin typeface="Meiryo" panose="020B0604030504040204" pitchFamily="34" charset="-128"/>
                <a:ea typeface="Meiryo" panose="020B0604030504040204" pitchFamily="34" charset="-128"/>
                <a:cs typeface="Meiryo" panose="020B0604030504040204" pitchFamily="34" charset="-128"/>
              </a:rPr>
              <a:t>Agglutinins, aggregating proteins</a:t>
            </a:r>
          </a:p>
          <a:p>
            <a:pPr marL="457200" indent="-457200">
              <a:buFont typeface="+mj-lt"/>
              <a:buAutoNum type="arabicPeriod"/>
            </a:pPr>
            <a:r>
              <a:rPr lang="en-US" dirty="0" err="1" smtClean="0">
                <a:latin typeface="Meiryo" panose="020B0604030504040204" pitchFamily="34" charset="-128"/>
                <a:ea typeface="Meiryo" panose="020B0604030504040204" pitchFamily="34" charset="-128"/>
                <a:cs typeface="Meiryo" panose="020B0604030504040204" pitchFamily="34" charset="-128"/>
              </a:rPr>
              <a:t>Histidine</a:t>
            </a:r>
            <a:r>
              <a:rPr lang="en-US" dirty="0" smtClean="0">
                <a:latin typeface="Meiryo" panose="020B0604030504040204" pitchFamily="34" charset="-128"/>
                <a:ea typeface="Meiryo" panose="020B0604030504040204" pitchFamily="34" charset="-128"/>
                <a:cs typeface="Meiryo" panose="020B0604030504040204" pitchFamily="34" charset="-128"/>
              </a:rPr>
              <a:t>-rich polypeptides</a:t>
            </a:r>
          </a:p>
          <a:p>
            <a:pPr marL="457200" indent="-457200">
              <a:buFont typeface="+mj-lt"/>
              <a:buAutoNum type="arabicPeriod"/>
            </a:pPr>
            <a:r>
              <a:rPr lang="en-US" dirty="0" err="1" smtClean="0">
                <a:latin typeface="Meiryo" panose="020B0604030504040204" pitchFamily="34" charset="-128"/>
                <a:ea typeface="Meiryo" panose="020B0604030504040204" pitchFamily="34" charset="-128"/>
                <a:cs typeface="Meiryo" panose="020B0604030504040204" pitchFamily="34" charset="-128"/>
              </a:rPr>
              <a:t>Proline</a:t>
            </a:r>
            <a:r>
              <a:rPr lang="en-US" dirty="0" smtClean="0">
                <a:latin typeface="Meiryo" panose="020B0604030504040204" pitchFamily="34" charset="-128"/>
                <a:ea typeface="Meiryo" panose="020B0604030504040204" pitchFamily="34" charset="-128"/>
                <a:cs typeface="Meiryo" panose="020B0604030504040204" pitchFamily="34" charset="-128"/>
              </a:rPr>
              <a:t>-rich proteins</a:t>
            </a:r>
          </a:p>
        </p:txBody>
      </p:sp>
      <p:sp>
        <p:nvSpPr>
          <p:cNvPr id="8" name="Text Placeholder 7"/>
          <p:cNvSpPr>
            <a:spLocks noGrp="1"/>
          </p:cNvSpPr>
          <p:nvPr>
            <p:ph type="body" sz="quarter" idx="3"/>
          </p:nvPr>
        </p:nvSpPr>
        <p:spPr/>
        <p:txBody>
          <a:bodyPr>
            <a:normAutofit/>
          </a:bodyPr>
          <a:lstStyle/>
          <a:p>
            <a:pPr algn="ctr"/>
            <a:r>
              <a:rPr lang="en-US" dirty="0" smtClean="0">
                <a:solidFill>
                  <a:srgbClr val="0070C0"/>
                </a:solidFill>
                <a:latin typeface="Meiryo" panose="020B0604030504040204" pitchFamily="34" charset="-128"/>
                <a:ea typeface="Meiryo" panose="020B0604030504040204" pitchFamily="34" charset="-128"/>
                <a:cs typeface="Meiryo" panose="020B0604030504040204" pitchFamily="34" charset="-128"/>
              </a:rPr>
              <a:t>Immunoglobulin Factors</a:t>
            </a:r>
            <a:endParaRPr lang="en-US" dirty="0">
              <a:solidFill>
                <a:srgbClr val="0070C0"/>
              </a:solidFill>
              <a:latin typeface="Meiryo" panose="020B0604030504040204" pitchFamily="34" charset="-128"/>
              <a:ea typeface="Meiryo" panose="020B0604030504040204" pitchFamily="34" charset="-128"/>
              <a:cs typeface="Meiryo" panose="020B0604030504040204" pitchFamily="34" charset="-128"/>
            </a:endParaRPr>
          </a:p>
        </p:txBody>
      </p:sp>
      <p:sp>
        <p:nvSpPr>
          <p:cNvPr id="9" name="Content Placeholder 8"/>
          <p:cNvSpPr>
            <a:spLocks noGrp="1"/>
          </p:cNvSpPr>
          <p:nvPr>
            <p:ph sz="quarter" idx="4"/>
          </p:nvPr>
        </p:nvSpPr>
        <p:spPr/>
        <p:txBody>
          <a:bodyPr>
            <a:normAutofit/>
          </a:bodyPr>
          <a:lstStyle/>
          <a:p>
            <a:pPr marL="457200" indent="-457200">
              <a:buFont typeface="+mj-lt"/>
              <a:buAutoNum type="arabicPeriod"/>
            </a:pPr>
            <a:r>
              <a:rPr lang="en-US" sz="2000" dirty="0" smtClean="0">
                <a:latin typeface="Meiryo" panose="020B0604030504040204" pitchFamily="34" charset="-128"/>
                <a:ea typeface="Meiryo" panose="020B0604030504040204" pitchFamily="34" charset="-128"/>
                <a:cs typeface="Meiryo" panose="020B0604030504040204" pitchFamily="34" charset="-128"/>
              </a:rPr>
              <a:t>Secretory IgA</a:t>
            </a:r>
          </a:p>
          <a:p>
            <a:pPr marL="457200" indent="-457200">
              <a:buFont typeface="+mj-lt"/>
              <a:buAutoNum type="arabicPeriod"/>
            </a:pPr>
            <a:r>
              <a:rPr lang="en-US" sz="2000" dirty="0" smtClean="0">
                <a:latin typeface="Meiryo" panose="020B0604030504040204" pitchFamily="34" charset="-128"/>
                <a:ea typeface="Meiryo" panose="020B0604030504040204" pitchFamily="34" charset="-128"/>
                <a:cs typeface="Meiryo" panose="020B0604030504040204" pitchFamily="34" charset="-128"/>
              </a:rPr>
              <a:t>IgA, </a:t>
            </a:r>
            <a:r>
              <a:rPr lang="en-US" sz="2000" dirty="0" err="1" smtClean="0">
                <a:latin typeface="Meiryo" panose="020B0604030504040204" pitchFamily="34" charset="-128"/>
                <a:ea typeface="Meiryo" panose="020B0604030504040204" pitchFamily="34" charset="-128"/>
                <a:cs typeface="Meiryo" panose="020B0604030504040204" pitchFamily="34" charset="-128"/>
              </a:rPr>
              <a:t>IgG</a:t>
            </a:r>
            <a:r>
              <a:rPr lang="en-US" sz="2000" dirty="0" smtClean="0">
                <a:latin typeface="Meiryo" panose="020B0604030504040204" pitchFamily="34" charset="-128"/>
                <a:ea typeface="Meiryo" panose="020B0604030504040204" pitchFamily="34" charset="-128"/>
                <a:cs typeface="Meiryo" panose="020B0604030504040204" pitchFamily="34" charset="-128"/>
              </a:rPr>
              <a:t>, and </a:t>
            </a:r>
            <a:r>
              <a:rPr lang="en-US" sz="2000" dirty="0" err="1" smtClean="0">
                <a:latin typeface="Meiryo" panose="020B0604030504040204" pitchFamily="34" charset="-128"/>
                <a:ea typeface="Meiryo" panose="020B0604030504040204" pitchFamily="34" charset="-128"/>
                <a:cs typeface="Meiryo" panose="020B0604030504040204" pitchFamily="34" charset="-128"/>
              </a:rPr>
              <a:t>IgM</a:t>
            </a:r>
            <a:endParaRPr lang="en-US" sz="2000" dirty="0">
              <a:latin typeface="Meiryo" panose="020B0604030504040204" pitchFamily="34" charset="-128"/>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xmlns="" val="2685989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550</TotalTime>
  <Words>634</Words>
  <Application>Microsoft Office PowerPoint</Application>
  <PresentationFormat>On-screen Show (4:3)</PresentationFormat>
  <Paragraphs>136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XEROSTOMIA</vt:lpstr>
      <vt:lpstr>MENOPAUSE</vt:lpstr>
      <vt:lpstr>RELATIONSHIP BETWEEN XEROSTOMIA AND MENOPAUSE</vt:lpstr>
      <vt:lpstr>Slide 4</vt:lpstr>
      <vt:lpstr>Whole Saliva Flow Rates (ml/min)</vt:lpstr>
      <vt:lpstr>Factors That Affect Salivary Flow</vt:lpstr>
      <vt:lpstr>Slide 7</vt:lpstr>
      <vt:lpstr>Normal Functions for Saliva</vt:lpstr>
      <vt:lpstr>Anti-Microbial Factors in Human Whole Saliva</vt:lpstr>
      <vt:lpstr>Role of Health Care Provider and Home Care</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dc:creator>
  <cp:lastModifiedBy>Dr Tristan Lue DDS</cp:lastModifiedBy>
  <cp:revision>27</cp:revision>
  <dcterms:created xsi:type="dcterms:W3CDTF">2013-05-01T23:04:04Z</dcterms:created>
  <dcterms:modified xsi:type="dcterms:W3CDTF">2014-05-19T22:15:10Z</dcterms:modified>
</cp:coreProperties>
</file>