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77" r:id="rId30"/>
    <p:sldId id="278" r:id="rId31"/>
    <p:sldId id="279" r:id="rId32"/>
    <p:sldId id="281" r:id="rId33"/>
    <p:sldId id="295" r:id="rId34"/>
    <p:sldId id="296" r:id="rId35"/>
    <p:sldId id="297" r:id="rId36"/>
    <p:sldId id="298" r:id="rId37"/>
    <p:sldId id="299" r:id="rId38"/>
    <p:sldId id="300" r:id="rId39"/>
    <p:sldId id="282" r:id="rId40"/>
    <p:sldId id="28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0EB0BC51-49AE-4BC9-A761-7D3E871AEEB7}">
          <p14:sldIdLst>
            <p14:sldId id="264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78571" autoAdjust="0"/>
  </p:normalViewPr>
  <p:slideViewPr>
    <p:cSldViewPr>
      <p:cViewPr varScale="1">
        <p:scale>
          <a:sx n="72" d="100"/>
          <a:sy n="72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FCC8-AC36-4947-8636-82E2086C288A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39FB6-5574-453F-94F3-B6EB7B3A7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rdinmd.lib.uiowa.edu/cdc/6056.html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-worldwide.org/fungal-diseases/oral-candidiasis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edicalook.com/Mouth_diseases/Oral_thrush.html" TargetMode="External"/><Relationship Id="rId4" Type="http://schemas.openxmlformats.org/officeDocument/2006/relationships/hyperlink" Target="http://treatmentofyeastinfections.com/oral-candidiasis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.co.uk/doctor/behcets-disease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seware.com/PhaseWare-Files-blog/bid/81498/A-Little-Optimism-Goes-A-Long-Way-in-Customer-Service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entalhealthy.co.uk/news/996-optimism-can-be-helpful-to-mental-health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iv/statistics/basics/ataglance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Attacks key part of immune system –T-Cells/</a:t>
            </a:r>
            <a:r>
              <a:rPr lang="en-US" baseline="0" dirty="0" smtClean="0"/>
              <a:t> CD4</a:t>
            </a:r>
            <a:r>
              <a:rPr lang="en-US" dirty="0" smtClean="0"/>
              <a:t>. Subset</a:t>
            </a:r>
            <a:r>
              <a:rPr lang="en-US" baseline="0" dirty="0" smtClean="0"/>
              <a:t> of WBC’s. </a:t>
            </a:r>
            <a:r>
              <a:rPr lang="en-US" dirty="0" smtClean="0"/>
              <a:t>Works</a:t>
            </a:r>
            <a:r>
              <a:rPr lang="en-US" baseline="0" dirty="0" smtClean="0"/>
              <a:t> as generals and detects foreign bodies. But HIV binds to them= lock and key, reverse transcriptase, enters CD4/T-Cells, makes similar replications, and destroys them.</a:t>
            </a:r>
          </a:p>
          <a:p>
            <a:r>
              <a:rPr lang="en-US" baseline="0" dirty="0" err="1" smtClean="0"/>
              <a:t>Illust</a:t>
            </a:r>
            <a:r>
              <a:rPr lang="en-US" baseline="0" dirty="0" smtClean="0"/>
              <a:t>. T-Cells/CD4- watchmen of city.</a:t>
            </a:r>
          </a:p>
          <a:p>
            <a:r>
              <a:rPr lang="en-US" baseline="0" dirty="0" smtClean="0"/>
              <a:t>HIV- enemies, kill and pretend to be watchmen.</a:t>
            </a:r>
          </a:p>
          <a:p>
            <a:r>
              <a:rPr lang="en-US" baseline="0" dirty="0" smtClean="0"/>
              <a:t>Meanwhile, destroys.</a:t>
            </a:r>
          </a:p>
          <a:p>
            <a:r>
              <a:rPr lang="en-US" baseline="0" dirty="0" smtClean="0"/>
              <a:t>City= falls.</a:t>
            </a:r>
            <a:endParaRPr lang="en-US" dirty="0" smtClean="0"/>
          </a:p>
          <a:p>
            <a:r>
              <a:rPr lang="en-US" dirty="0" smtClean="0"/>
              <a:t>HIV leads to AIDS.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http://hardinmd.lib.uiowa.edu/cdc/6056.html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http://guardianlv.com/wp-content/uploads/2013/02/herpes-simplex-e1360859939606-650x332.jpeg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http://pathmicro.med.sc.edu/lecture/images/hairy_tongue.gif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http://www.life-worldwide.org/fungal-diseases/oral-candidiasis/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http://treatmentofyeastinfections.com/oral-candidiasis/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http://www.medicalook.com/Mouth_diseases/Oral_thrush.html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http://www.patient.co.uk/doctor/behcets-disease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http://www.capedental.com/cdmain/wp-content/uploads/2012/03/radiation-caries-1024x682.jpg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http://smileplus.files.wordpress.com/2010/10/photoresearchers_rm_photo_of_dry_tounge2.jpg?w=630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Final stage </a:t>
            </a:r>
            <a:r>
              <a:rPr lang="en-US" dirty="0" smtClean="0"/>
              <a:t>of HIV infection. </a:t>
            </a:r>
          </a:p>
          <a:p>
            <a:r>
              <a:rPr lang="en-US" dirty="0" smtClean="0"/>
              <a:t>Diagnosis dependent:1+ specific</a:t>
            </a:r>
            <a:r>
              <a:rPr lang="en-US" baseline="0" dirty="0" smtClean="0"/>
              <a:t> OI’s</a:t>
            </a:r>
            <a:r>
              <a:rPr lang="en-US" dirty="0" smtClean="0"/>
              <a:t>, certain cancers, or a very low number CD4</a:t>
            </a:r>
            <a:r>
              <a:rPr lang="en-US" baseline="0" dirty="0" smtClean="0"/>
              <a:t> cells.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http://aids.gov/hiv-aids-basics/hiv-aids-101/what-is-hiv-aids/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Early as 2-4 weeks or up to 3 months, some will experience ARS= feels like “worst flu ever” (Body’s natural response)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During ARS= higher levels of virus and more easily transmitted.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CD4</a:t>
            </a:r>
            <a:r>
              <a:rPr lang="en-US" baseline="0" dirty="0" smtClean="0"/>
              <a:t> count fall rapidly</a:t>
            </a:r>
            <a:r>
              <a:rPr lang="en-US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Viral set point</a:t>
            </a:r>
            <a:r>
              <a:rPr lang="en-US" i="0" dirty="0" smtClean="0"/>
              <a:t>-</a:t>
            </a:r>
            <a:r>
              <a:rPr lang="en-US" i="0" baseline="0" dirty="0" smtClean="0"/>
              <a:t> </a:t>
            </a:r>
            <a:r>
              <a:rPr lang="en-US" dirty="0" smtClean="0"/>
              <a:t>stable level of virus in your body=</a:t>
            </a:r>
            <a:r>
              <a:rPr lang="en-US" baseline="0" dirty="0" smtClean="0"/>
              <a:t> Increase CD4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this phase, HIV reproduces at very low levels. May be able to maintain an undetectable </a:t>
            </a:r>
            <a:r>
              <a:rPr lang="en-US" i="1" dirty="0" smtClean="0"/>
              <a:t>viral load</a:t>
            </a:r>
            <a:r>
              <a:rPr lang="en-US" dirty="0" smtClean="0"/>
              <a:t> and a healthy CD4 cell count without the use of medication during the earlier years of this phase. You may not have symptoms or </a:t>
            </a:r>
            <a:r>
              <a:rPr lang="en-US" i="1" dirty="0" smtClean="0"/>
              <a:t>opportunistic infections</a:t>
            </a:r>
            <a:r>
              <a:rPr lang="en-US" dirty="0" smtClean="0"/>
              <a:t>. This period can last up to </a:t>
            </a:r>
            <a:r>
              <a:rPr lang="en-US" b="1" i="1" dirty="0" smtClean="0"/>
              <a:t>8 years</a:t>
            </a:r>
            <a:r>
              <a:rPr lang="en-US" dirty="0" smtClean="0"/>
              <a:t> or longer.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CD4 cells begins to fall below </a:t>
            </a:r>
            <a:r>
              <a:rPr lang="en-US" b="1" i="1" dirty="0" smtClean="0"/>
              <a:t>200 cells per cubic millimeter of blood (200 cells/mm3)</a:t>
            </a:r>
            <a:r>
              <a:rPr lang="en-US" dirty="0" smtClean="0"/>
              <a:t>, you will be diagnosed as having AIDS. </a:t>
            </a:r>
          </a:p>
          <a:p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Normal CD4 counts are between 500 and 1,600 cells/mm3</a:t>
            </a:r>
            <a:r>
              <a:rPr lang="en-US" dirty="0" smtClean="0"/>
              <a:t>.)</a:t>
            </a:r>
          </a:p>
          <a:p>
            <a:r>
              <a:rPr lang="en-US" dirty="0" smtClean="0"/>
              <a:t> Immune system is badly damaged</a:t>
            </a:r>
            <a:r>
              <a:rPr lang="en-US" baseline="0" dirty="0" smtClean="0"/>
              <a:t> and OI’s prevalent. </a:t>
            </a:r>
          </a:p>
          <a:p>
            <a:r>
              <a:rPr lang="en-US" dirty="0" smtClean="0"/>
              <a:t>Without treatment, people who are diagnosed with AIDS typically survive about </a:t>
            </a:r>
            <a:r>
              <a:rPr lang="en-US" b="1" dirty="0" smtClean="0"/>
              <a:t>3 years. </a:t>
            </a:r>
          </a:p>
          <a:p>
            <a:r>
              <a:rPr lang="en-US" dirty="0" smtClean="0"/>
              <a:t>With</a:t>
            </a:r>
            <a:r>
              <a:rPr lang="en-US" baseline="0" dirty="0" smtClean="0"/>
              <a:t> dangerous OI’s </a:t>
            </a:r>
            <a:r>
              <a:rPr lang="en-US" dirty="0" smtClean="0"/>
              <a:t>life-expectancy falls to about </a:t>
            </a:r>
            <a:r>
              <a:rPr lang="en-US" b="1" dirty="0" smtClean="0"/>
              <a:t>1 year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http://www.phaseware.com/PhaseWare-Files-blog/bid/81498/A-Little-Optimism-Goes-A-Long-Way-in-Customer-Service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http://www.mentalhealthy.co.uk/news/996-optimism-can-be-helpful-to-mental-health.html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http://www.cdc.gov/hiv/statistics/basics/ataglance.html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707D07-CC2D-41E6-A739-1E4D90B56DAF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21066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3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65_l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034" y="1608083"/>
            <a:ext cx="5517931" cy="364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can-aids-pati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76300"/>
            <a:ext cx="7620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DSpatientwithmarkedwasting.19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3733800" cy="4278630"/>
          </a:xfrm>
          <a:prstGeom prst="rect">
            <a:avLst/>
          </a:prstGeom>
        </p:spPr>
      </p:pic>
      <p:pic>
        <p:nvPicPr>
          <p:cNvPr id="3" name="Picture 2" descr="Norwegian_Scabies_in_Homeless_AIDS_Pat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95400"/>
            <a:ext cx="3505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smtClean="0"/>
              <a:t>NNRTI</a:t>
            </a:r>
            <a:r>
              <a:rPr lang="en-US" smtClean="0"/>
              <a:t>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0" dirty="0" smtClean="0"/>
              <a:t>N</a:t>
            </a:r>
            <a:r>
              <a:rPr lang="en-US" i="0" dirty="0" smtClean="0"/>
              <a:t>on </a:t>
            </a:r>
            <a:r>
              <a:rPr lang="en-US" b="1" i="0" dirty="0" smtClean="0"/>
              <a:t>N</a:t>
            </a:r>
            <a:r>
              <a:rPr lang="en-US" i="0" dirty="0" smtClean="0"/>
              <a:t>ucleoside </a:t>
            </a:r>
            <a:r>
              <a:rPr lang="en-US" b="1" i="0" dirty="0"/>
              <a:t>R</a:t>
            </a:r>
            <a:r>
              <a:rPr lang="en-US" i="0" dirty="0" smtClean="0"/>
              <a:t>everse </a:t>
            </a:r>
            <a:r>
              <a:rPr lang="en-US" b="1" i="0" dirty="0"/>
              <a:t>T</a:t>
            </a:r>
            <a:r>
              <a:rPr lang="en-US" i="0" dirty="0" smtClean="0"/>
              <a:t>ranscriptase </a:t>
            </a:r>
            <a:r>
              <a:rPr lang="en-US" b="1" i="0" dirty="0"/>
              <a:t>I</a:t>
            </a:r>
            <a:r>
              <a:rPr lang="en-US" i="0" dirty="0" smtClean="0"/>
              <a:t>nhibitors</a:t>
            </a:r>
            <a:endParaRPr lang="en-US" i="0" dirty="0"/>
          </a:p>
        </p:txBody>
      </p:sp>
    </p:spTree>
    <p:extLst>
      <p:ext uri="{BB962C8B-B14F-4D97-AF65-F5344CB8AC3E}">
        <p14:creationId xmlns="" xmlns:p14="http://schemas.microsoft.com/office/powerpoint/2010/main" val="11912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NNRTI’s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 err="1" smtClean="0"/>
              <a:t>Efavirenz</a:t>
            </a:r>
            <a:r>
              <a:rPr lang="en-US" sz="2800" b="1" dirty="0" smtClean="0"/>
              <a:t>  </a:t>
            </a:r>
            <a:r>
              <a:rPr lang="en-US" sz="2800" b="1" dirty="0"/>
              <a:t>	</a:t>
            </a:r>
            <a:r>
              <a:rPr lang="en-US" sz="2800" dirty="0" smtClean="0"/>
              <a:t>(</a:t>
            </a:r>
            <a:r>
              <a:rPr lang="en-US" sz="2800" dirty="0" err="1" smtClean="0"/>
              <a:t>Sustiva</a:t>
            </a:r>
            <a:r>
              <a:rPr lang="en-US" sz="2800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en-US" sz="2800" b="1" dirty="0" err="1" smtClean="0"/>
              <a:t>Delavirdine</a:t>
            </a:r>
            <a:r>
              <a:rPr lang="en-US" sz="2800" b="1" dirty="0" smtClean="0"/>
              <a:t>	</a:t>
            </a:r>
            <a:r>
              <a:rPr lang="en-US" sz="2800" dirty="0" smtClean="0"/>
              <a:t>(</a:t>
            </a:r>
            <a:r>
              <a:rPr lang="en-US" sz="2800" dirty="0" err="1" smtClean="0"/>
              <a:t>Rescriptor</a:t>
            </a:r>
            <a:r>
              <a:rPr lang="en-US" sz="2800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en-US" sz="2800" b="1" dirty="0" err="1" smtClean="0"/>
              <a:t>Nevirapine</a:t>
            </a:r>
            <a:r>
              <a:rPr lang="en-US" sz="2800" b="1" dirty="0"/>
              <a:t>	</a:t>
            </a:r>
            <a:r>
              <a:rPr lang="en-US" sz="2800" dirty="0" smtClean="0"/>
              <a:t>(</a:t>
            </a:r>
            <a:r>
              <a:rPr lang="en-US" sz="2800" dirty="0" err="1" smtClean="0"/>
              <a:t>Viramune</a:t>
            </a:r>
            <a:r>
              <a:rPr lang="en-US" sz="2800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06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2819400" cy="599440"/>
          </a:xfrm>
        </p:spPr>
        <p:txBody>
          <a:bodyPr/>
          <a:lstStyle/>
          <a:p>
            <a:r>
              <a:rPr lang="en-US" sz="2000" dirty="0" smtClean="0"/>
              <a:t>What is reverse transcriptase?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667000"/>
            <a:ext cx="2819400" cy="2875280"/>
          </a:xfrm>
        </p:spPr>
        <p:txBody>
          <a:bodyPr>
            <a:normAutofit/>
          </a:bodyPr>
          <a:lstStyle/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An enzyme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Needed in HIV for replication</a:t>
            </a:r>
            <a:endParaRPr lang="en-US" sz="2400" dirty="0"/>
          </a:p>
        </p:txBody>
      </p:sp>
      <p:pic>
        <p:nvPicPr>
          <p:cNvPr id="1028" name="Picture 4" descr="http://img.ibtimes.com/www/data/images/full/2011/07/20/1342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05" r="20105"/>
          <a:stretch>
            <a:fillRect/>
          </a:stretch>
        </p:blipFill>
        <p:spPr bwMode="auto">
          <a:xfrm>
            <a:off x="4876800" y="2362200"/>
            <a:ext cx="32004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79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4" b="464"/>
          <a:stretch>
            <a:fillRect/>
          </a:stretch>
        </p:blipFill>
        <p:spPr bwMode="auto">
          <a:xfrm>
            <a:off x="1295400" y="18288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530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92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NRTI’S</a:t>
            </a:r>
            <a:endParaRPr lang="en-US" sz="6000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0" dirty="0" smtClean="0"/>
              <a:t>N</a:t>
            </a:r>
            <a:r>
              <a:rPr lang="en-US" i="0" dirty="0" smtClean="0"/>
              <a:t>ucleoside</a:t>
            </a:r>
            <a:r>
              <a:rPr lang="en-US" b="1" i="0" dirty="0" smtClean="0"/>
              <a:t> Reverse T</a:t>
            </a:r>
            <a:r>
              <a:rPr lang="en-US" i="0" dirty="0" smtClean="0"/>
              <a:t>ranscriptase</a:t>
            </a:r>
            <a:r>
              <a:rPr lang="en-US" b="1" i="0" dirty="0" smtClean="0"/>
              <a:t> I</a:t>
            </a:r>
            <a:r>
              <a:rPr lang="en-US" i="0" dirty="0" smtClean="0"/>
              <a:t>nhibitors</a:t>
            </a:r>
            <a:endParaRPr lang="en-US" i="0" dirty="0"/>
          </a:p>
        </p:txBody>
      </p:sp>
    </p:spTree>
    <p:extLst>
      <p:ext uri="{BB962C8B-B14F-4D97-AF65-F5344CB8AC3E}">
        <p14:creationId xmlns="" xmlns:p14="http://schemas.microsoft.com/office/powerpoint/2010/main" val="37968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NNRTI’S </a:t>
            </a:r>
            <a:r>
              <a:rPr lang="en-US" sz="4000" b="1" dirty="0" smtClean="0"/>
              <a:t>VS. </a:t>
            </a:r>
            <a:r>
              <a:rPr lang="en-US" sz="4000" dirty="0" smtClean="0"/>
              <a:t>NRTI’S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0" dirty="0" smtClean="0"/>
              <a:t>What’s the difference?</a:t>
            </a:r>
            <a:endParaRPr lang="en-US" b="1" i="0" dirty="0"/>
          </a:p>
        </p:txBody>
      </p:sp>
    </p:spTree>
    <p:extLst>
      <p:ext uri="{BB962C8B-B14F-4D97-AF65-F5344CB8AC3E}">
        <p14:creationId xmlns="" xmlns:p14="http://schemas.microsoft.com/office/powerpoint/2010/main" val="21070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NNRTI</a:t>
            </a:r>
            <a:endParaRPr lang="en-US" b="1" dirty="0"/>
          </a:p>
        </p:txBody>
      </p:sp>
      <p:pic>
        <p:nvPicPr>
          <p:cNvPr id="4098" name="Picture 2" descr="C:\Users\M.Arifee\Downloads\arvres_c3_d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41" y="2438400"/>
            <a:ext cx="4153318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05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2954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j-lt"/>
              </a:rPr>
              <a:t>What</a:t>
            </a:r>
            <a:r>
              <a:rPr lang="en-US" sz="6600" b="1" dirty="0" smtClean="0"/>
              <a:t> is </a:t>
            </a:r>
            <a:r>
              <a:rPr lang="en-US" sz="6000" b="1" dirty="0" smtClean="0"/>
              <a:t>HIV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09800"/>
            <a:ext cx="5562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/>
              <a:t>- Human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- Immunodeficiency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r>
              <a:rPr lang="en-US" sz="3200" dirty="0" smtClean="0"/>
              <a:t>- Virus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Only transferrable between humans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Weakens immune system by destroying cells that fight disease= “deficient”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Can reproduce by taking over a cell in the body of the host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219200"/>
            <a:ext cx="2819399" cy="599440"/>
          </a:xfrm>
        </p:spPr>
        <p:txBody>
          <a:bodyPr/>
          <a:lstStyle/>
          <a:p>
            <a:r>
              <a:rPr lang="en-US" sz="4000" b="1" dirty="0" err="1" smtClean="0"/>
              <a:t>nrti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133600"/>
            <a:ext cx="2819399" cy="3048000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Adenine ---- Thymine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Guanine ---- Cytosine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/>
          </a:p>
          <a:p>
            <a:r>
              <a:rPr lang="en-US" sz="1600" b="1" dirty="0" smtClean="0"/>
              <a:t>NRTI’s create faulty nucleosides</a:t>
            </a:r>
            <a:endParaRPr lang="en-US" sz="1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6875" y="1681162"/>
            <a:ext cx="26860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81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Protease Inhibitors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sz="2400" dirty="0" smtClean="0"/>
              <a:t>Protease Enzyme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/>
              <a:t>Proteins are building blocks for living things 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/>
              <a:t>Mechanism of Action: Lock and Key 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/>
              <a:t>Viral Assembly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he-lock-and-key1333246376686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2114945" cy="215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Contiuned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0000"/>
              </a:buClr>
            </a:pPr>
            <a:r>
              <a:rPr lang="en-US" sz="2800" dirty="0" smtClean="0"/>
              <a:t>One of the “good guys”</a:t>
            </a:r>
          </a:p>
          <a:p>
            <a:pPr lvl="0">
              <a:buClr>
                <a:srgbClr val="FF0000"/>
              </a:buClr>
            </a:pPr>
            <a:r>
              <a:rPr lang="en-US" sz="2800" dirty="0" smtClean="0"/>
              <a:t>Primary function: Blockage of viral assembly 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No more copies! </a:t>
            </a:r>
            <a:endParaRPr lang="en-US" sz="2800" dirty="0"/>
          </a:p>
        </p:txBody>
      </p:sp>
      <p:pic>
        <p:nvPicPr>
          <p:cNvPr id="4" name="Picture 3" descr="Sto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3733800"/>
            <a:ext cx="2425919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Protease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sz="2000" dirty="0" err="1" smtClean="0"/>
              <a:t>Idinavir</a:t>
            </a:r>
            <a:r>
              <a:rPr lang="en-US" sz="2000" dirty="0" smtClean="0"/>
              <a:t> (</a:t>
            </a:r>
            <a:r>
              <a:rPr lang="en-US" sz="2000" i="1" dirty="0" err="1" smtClean="0"/>
              <a:t>Crixivan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Blockage action 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Effect on viral load? 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Cure?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Prevents transmission?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Lopinavir-Ritonavir</a:t>
            </a:r>
            <a:r>
              <a:rPr lang="en-US" b="1" dirty="0" smtClean="0"/>
              <a:t> (</a:t>
            </a:r>
            <a:r>
              <a:rPr lang="en-US" b="1" i="1" dirty="0" err="1" smtClean="0"/>
              <a:t>Kaletra</a:t>
            </a:r>
            <a:r>
              <a:rPr lang="en-US" b="1" i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sz="2000" dirty="0" smtClean="0"/>
              <a:t>Against HIV due to </a:t>
            </a:r>
            <a:r>
              <a:rPr lang="en-US" sz="2000" dirty="0" err="1" smtClean="0"/>
              <a:t>Lopinavir</a:t>
            </a:r>
            <a:r>
              <a:rPr lang="en-US" sz="2000" dirty="0" smtClean="0"/>
              <a:t> 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Blockage action 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Effect on viral load? 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Cure?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Prevents transmission?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Saquinavir</a:t>
            </a:r>
            <a:r>
              <a:rPr lang="en-US" dirty="0" smtClean="0"/>
              <a:t> (</a:t>
            </a:r>
            <a:r>
              <a:rPr lang="en-US" i="1" dirty="0" err="1" smtClean="0"/>
              <a:t>Invirase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sz="2400" dirty="0" smtClean="0"/>
              <a:t>Blockage action 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/>
              <a:t>Effect on viral load?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/>
              <a:t>Cure?</a:t>
            </a:r>
          </a:p>
          <a:p>
            <a:pPr lvl="0">
              <a:buClr>
                <a:srgbClr val="FF0000"/>
              </a:buClr>
            </a:pPr>
            <a:r>
              <a:rPr lang="en-US" sz="2400" dirty="0" smtClean="0"/>
              <a:t>Prevents transmission</a:t>
            </a:r>
            <a:r>
              <a:rPr lang="en-US" dirty="0" smtClean="0"/>
              <a:t>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Last, but not least…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/>
              <a:t>Great Optimism! </a:t>
            </a:r>
            <a:endParaRPr lang="en-US" sz="3200" dirty="0"/>
          </a:p>
        </p:txBody>
      </p:sp>
      <p:pic>
        <p:nvPicPr>
          <p:cNvPr id="5" name="Picture 4" descr="optimis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3276600"/>
            <a:ext cx="2343150" cy="2362200"/>
          </a:xfrm>
          <a:prstGeom prst="rect">
            <a:avLst/>
          </a:prstGeom>
        </p:spPr>
      </p:pic>
      <p:pic>
        <p:nvPicPr>
          <p:cNvPr id="6" name="Picture 5" descr="optimism 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6400" y="3352800"/>
            <a:ext cx="229552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362200" cy="3048001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F0000"/>
              </a:buClr>
            </a:pPr>
            <a:r>
              <a:rPr lang="en-US" sz="2000" dirty="0" smtClean="0"/>
              <a:t>Early detection tests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PCR or RNA tests 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p24 antigen tests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Early treatment 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ART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438400"/>
            <a:ext cx="269464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Avoiding transmission 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endParaRPr lang="en-US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Mother to child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endParaRPr lang="en-US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Sexual intercourse </a:t>
            </a:r>
          </a:p>
          <a:p>
            <a:pPr lvl="0">
              <a:buClr>
                <a:srgbClr val="FF0000"/>
              </a:buClr>
            </a:pPr>
            <a:endParaRPr lang="en-US" sz="20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Blood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do-you-get-hivaid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066800"/>
            <a:ext cx="2590800" cy="2456649"/>
          </a:xfrm>
          <a:prstGeom prst="rect">
            <a:avLst/>
          </a:prstGeom>
        </p:spPr>
      </p:pic>
      <p:pic>
        <p:nvPicPr>
          <p:cNvPr id="3" name="Picture 2" descr="how-do-you-get-hivaid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066800"/>
            <a:ext cx="2579878" cy="2446291"/>
          </a:xfrm>
          <a:prstGeom prst="rect">
            <a:avLst/>
          </a:prstGeom>
        </p:spPr>
      </p:pic>
      <p:pic>
        <p:nvPicPr>
          <p:cNvPr id="4" name="Picture 3" descr="how-do-you-get-hivaid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505200"/>
            <a:ext cx="2283594" cy="216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524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Statistics of HIV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590800"/>
            <a:ext cx="556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 In 2011, there were about 2.5 million new  cases of HIV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About 34.2 million people are living with HIV.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In 2010,  about 1.8 million deaths due to AIDS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Nearly 30 million people have died since the epidemic began.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66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is AIDS?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6553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- </a:t>
            </a:r>
            <a:r>
              <a:rPr lang="en-US" sz="3200" dirty="0" err="1" smtClean="0"/>
              <a:t>Aquired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- </a:t>
            </a:r>
            <a:r>
              <a:rPr lang="en-US" sz="3200" dirty="0" err="1" smtClean="0"/>
              <a:t>Immuno</a:t>
            </a:r>
            <a:r>
              <a:rPr lang="en-US" sz="3200" dirty="0" smtClean="0"/>
              <a:t>-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dirty="0" smtClean="0"/>
              <a:t>- Deficiency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- Syndrome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Aquired</a:t>
            </a:r>
            <a:r>
              <a:rPr lang="en-US" dirty="0" smtClean="0"/>
              <a:t>= not something inherited from birth. HIV- can be inherited, AIDS- acquired.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Immuno</a:t>
            </a:r>
            <a:r>
              <a:rPr lang="en-US" dirty="0" smtClean="0"/>
              <a:t>-deficient= body does not work the fight off dangerous invaders as it was able to.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Syndrome- (not a disease) because has a wide range of complications. </a:t>
            </a:r>
          </a:p>
          <a:p>
            <a:endParaRPr lang="en-US" sz="20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the U.s.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  At the end of 2010, an estimated 872,990 persons in the United States were living with HIV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In 2010, the estimated number of 15,529deaths due to AIDS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is chart shows the populations most affected by HIV in 2010. In that year, there were 11,200 new HIV infections among white men who have sex with men (called MSM); 10,600 new HIV infections among black MSM; 6,700 new infections among Hispanic/Latino MSM; 5,300 new infections among black heterosexual women; 2,700 new infections among black heterosexual men; 1,300 new infections among white heterosexual women; 1,200 among Hispanic/Latino heterosexual women; 1,100 among black male injection drug users; and 850 among black female injection drug users.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70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HIV and the effects on the Oral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971800" cy="3048001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en-US" sz="2600" dirty="0" smtClean="0"/>
              <a:t>HIV disease can make you more susceptible to:</a:t>
            </a:r>
          </a:p>
          <a:p>
            <a:pPr lvl="0">
              <a:buClr>
                <a:srgbClr val="FF0000"/>
              </a:buClr>
            </a:pPr>
            <a:r>
              <a:rPr lang="en-US" sz="2600" dirty="0" smtClean="0"/>
              <a:t>HPV  </a:t>
            </a:r>
          </a:p>
          <a:p>
            <a:pPr lvl="0">
              <a:buClr>
                <a:srgbClr val="FF0000"/>
              </a:buClr>
            </a:pPr>
            <a:r>
              <a:rPr lang="en-US" sz="2600" dirty="0" smtClean="0"/>
              <a:t>Herpes simplex</a:t>
            </a:r>
          </a:p>
          <a:p>
            <a:pPr lvl="0">
              <a:buClr>
                <a:srgbClr val="FF0000"/>
              </a:buClr>
            </a:pPr>
            <a:r>
              <a:rPr lang="en-US" sz="2600" dirty="0" smtClean="0"/>
              <a:t>Hairy </a:t>
            </a:r>
            <a:r>
              <a:rPr lang="en-US" sz="2600" dirty="0" err="1" smtClean="0"/>
              <a:t>leukoplakia</a:t>
            </a:r>
            <a:endParaRPr lang="en-US" sz="2600" dirty="0" smtClean="0"/>
          </a:p>
          <a:p>
            <a:pPr lvl="0">
              <a:buClr>
                <a:srgbClr val="FF0000"/>
              </a:buClr>
            </a:pPr>
            <a:r>
              <a:rPr lang="en-US" sz="2600" dirty="0" err="1" smtClean="0"/>
              <a:t>Candidiasis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438400"/>
            <a:ext cx="32560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err="1" smtClean="0"/>
              <a:t>Aphthous</a:t>
            </a:r>
            <a:r>
              <a:rPr lang="en-US" sz="2200" dirty="0" smtClean="0"/>
              <a:t> ulcers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endParaRPr lang="en-US" sz="22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smtClean="0"/>
              <a:t>Cavities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endParaRPr lang="en-US" sz="22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err="1" smtClean="0"/>
              <a:t>Periodontitis</a:t>
            </a:r>
            <a:r>
              <a:rPr lang="en-US" sz="2200" dirty="0" smtClean="0"/>
              <a:t> and Gingivitis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endParaRPr lang="en-US" sz="22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smtClean="0"/>
              <a:t>Medication can cause </a:t>
            </a:r>
            <a:r>
              <a:rPr lang="en-US" sz="2200" dirty="0" err="1" smtClean="0"/>
              <a:t>Xerostomia</a:t>
            </a:r>
            <a:r>
              <a:rPr lang="en-US" sz="2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56_070_lo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81200"/>
            <a:ext cx="5614737" cy="3585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143000"/>
            <a:ext cx="2498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ORAL WARTS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pes-simplex-e1360859939606-650x33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133600"/>
            <a:ext cx="6191250" cy="316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1447800"/>
            <a:ext cx="3353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HERPES SIMPLEX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iry_tong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905000"/>
            <a:ext cx="4724400" cy="3543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1295400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HAIRY LEUKOPLAKIA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l-thr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00200"/>
            <a:ext cx="2968090" cy="1981200"/>
          </a:xfrm>
          <a:prstGeom prst="rect">
            <a:avLst/>
          </a:prstGeom>
        </p:spPr>
      </p:pic>
      <p:pic>
        <p:nvPicPr>
          <p:cNvPr id="3" name="Picture 2" descr="oral-yeast-inf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600200"/>
            <a:ext cx="2914159" cy="1981200"/>
          </a:xfrm>
          <a:prstGeom prst="rect">
            <a:avLst/>
          </a:prstGeom>
        </p:spPr>
      </p:pic>
      <p:pic>
        <p:nvPicPr>
          <p:cNvPr id="4" name="Picture 3" descr="oralthrush1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657600"/>
            <a:ext cx="3009418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066800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CANDIDIASIS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m120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362200"/>
            <a:ext cx="4547610" cy="2965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524000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APTHOUS</a:t>
            </a:r>
            <a:r>
              <a:rPr lang="en-US" b="1" dirty="0" smtClean="0"/>
              <a:t> </a:t>
            </a:r>
            <a:r>
              <a:rPr lang="en-US" sz="2800" b="1" dirty="0" smtClean="0"/>
              <a:t>ULCERS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researchers_rm_photo_of_dry_toun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590800"/>
            <a:ext cx="3547955" cy="2667000"/>
          </a:xfrm>
          <a:prstGeom prst="rect">
            <a:avLst/>
          </a:prstGeom>
        </p:spPr>
      </p:pic>
      <p:pic>
        <p:nvPicPr>
          <p:cNvPr id="3" name="Picture 2" descr="radiation-caries-1024x6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14600"/>
            <a:ext cx="3571501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524000"/>
            <a:ext cx="332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XEROSTOMIA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role as Hygienist: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sz="2000" dirty="0" smtClean="0"/>
              <a:t>Thorough dental and medical history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Thorough dental assessment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Oral health education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Periodontal screening or examination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Phase I treatment - Prevention and maintenance.</a:t>
            </a:r>
          </a:p>
          <a:p>
            <a:endParaRPr lang="en-US" dirty="0"/>
          </a:p>
        </p:txBody>
      </p:sp>
      <p:pic>
        <p:nvPicPr>
          <p:cNvPr id="4" name="Picture 3" descr="HIV-AID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286000"/>
            <a:ext cx="193963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-is-hiv-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143000"/>
            <a:ext cx="2235200" cy="2154321"/>
          </a:xfrm>
          <a:prstGeom prst="rect">
            <a:avLst/>
          </a:prstGeom>
        </p:spPr>
      </p:pic>
      <p:pic>
        <p:nvPicPr>
          <p:cNvPr id="3" name="Picture 2" descr="what-is-hiv-aid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95400"/>
            <a:ext cx="2134640" cy="2057400"/>
          </a:xfrm>
          <a:prstGeom prst="rect">
            <a:avLst/>
          </a:prstGeom>
        </p:spPr>
      </p:pic>
      <p:pic>
        <p:nvPicPr>
          <p:cNvPr id="4" name="Picture 3" descr="what-is-hiv-aids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505200"/>
            <a:ext cx="2362200" cy="2057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1400" y="205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010400" y="1981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81400" y="4495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0efb7__58438021_m0501034-hiv_particles,_co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505200"/>
            <a:ext cx="3327193" cy="18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Educate patients: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sz="2000" dirty="0" smtClean="0"/>
              <a:t>Certain lesions are contagions like Herpes and HVP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Medication can cause dry mouth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Avoid alcohol </a:t>
            </a:r>
          </a:p>
          <a:p>
            <a:pPr lvl="0">
              <a:buClr>
                <a:srgbClr val="FF0000"/>
              </a:buClr>
            </a:pPr>
            <a:r>
              <a:rPr lang="en-US" sz="2000" dirty="0" smtClean="0"/>
              <a:t>Avoid tobacco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346193685_1385884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971800"/>
            <a:ext cx="2895600" cy="257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END!!!</a:t>
            </a:r>
            <a:endParaRPr lang="en-US" b="1" dirty="0"/>
          </a:p>
        </p:txBody>
      </p:sp>
      <p:pic>
        <p:nvPicPr>
          <p:cNvPr id="4" name="Content Placeholder 3" descr="hiv_aids_magnifying_gla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2000" y="2438400"/>
            <a:ext cx="5520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 and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</a:rPr>
              <a:t>HIV + many do not know because no symptoms.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</a:rPr>
              <a:t>Symptoms appears as they progress towards AIDS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</a:rPr>
              <a:t>Periods of feeling healthy and then sick.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</a:rPr>
              <a:t>Most symptoms are from OI’s.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971800" cy="304800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Acute Retroviral Syndrome or Primary HIV infection</a:t>
            </a:r>
          </a:p>
        </p:txBody>
      </p:sp>
      <p:pic>
        <p:nvPicPr>
          <p:cNvPr id="4" name="Content Placeholder 3" descr="stages-of-hiv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286000"/>
            <a:ext cx="3929835" cy="307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Symptoms can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514600" cy="304800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sz="2600" dirty="0" smtClean="0"/>
              <a:t>Fever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Chills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Rash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Night sweats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Muscle aches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4384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Sore throat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Ulcers in the mouth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Fatigue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Swollen </a:t>
            </a:r>
            <a:r>
              <a:rPr lang="en-US" sz="2400" i="1" dirty="0" smtClean="0"/>
              <a:t>lymph nodes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514600" cy="304800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Chronic/ Latent phase where people do not have any symptoms.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Can last 10+ yrs.</a:t>
            </a:r>
          </a:p>
        </p:txBody>
      </p:sp>
      <p:pic>
        <p:nvPicPr>
          <p:cNvPr id="4" name="Picture 3" descr="stages-of-hiv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514600"/>
            <a:ext cx="3581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6400800" cy="685800"/>
          </a:xfrm>
        </p:spPr>
        <p:txBody>
          <a:bodyPr/>
          <a:lstStyle/>
          <a:p>
            <a:r>
              <a:rPr lang="en-US" dirty="0" smtClean="0"/>
              <a:t>Finally!!!</a:t>
            </a:r>
            <a:endParaRPr lang="en-US" dirty="0"/>
          </a:p>
        </p:txBody>
      </p:sp>
      <p:pic>
        <p:nvPicPr>
          <p:cNvPr id="6" name="Content Placeholder 5" descr="stages-of-hiv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514600"/>
            <a:ext cx="2943225" cy="2790825"/>
          </a:xfrm>
        </p:spPr>
      </p:pic>
      <p:sp>
        <p:nvSpPr>
          <p:cNvPr id="7" name="TextBox 6"/>
          <p:cNvSpPr txBox="1"/>
          <p:nvPr/>
        </p:nvSpPr>
        <p:spPr>
          <a:xfrm>
            <a:off x="1447800" y="24384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as HIV progresses to AIDS: fatigue, diarrhea, nausea, vomiting, fever, chills, night sweats, and even </a:t>
            </a:r>
            <a:r>
              <a:rPr lang="en-US" i="1" dirty="0" smtClean="0"/>
              <a:t>wasting syndrome </a:t>
            </a:r>
            <a:r>
              <a:rPr lang="en-US" dirty="0" smtClean="0"/>
              <a:t>at late stages. Many of the signs and symptoms of AIDS come from opportunistic infections which occur in patients with a damaged immune system.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870</Words>
  <Application>Microsoft Office PowerPoint</Application>
  <PresentationFormat>On-screen Show (4:3)</PresentationFormat>
  <Paragraphs>193</Paragraphs>
  <Slides>41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Couture</vt:lpstr>
      <vt:lpstr>Slide 1</vt:lpstr>
      <vt:lpstr>Slide 2</vt:lpstr>
      <vt:lpstr>Slide 3</vt:lpstr>
      <vt:lpstr>Slide 4</vt:lpstr>
      <vt:lpstr>Signs and Symptoms</vt:lpstr>
      <vt:lpstr>ARS</vt:lpstr>
      <vt:lpstr> Symptoms can include:</vt:lpstr>
      <vt:lpstr>Next… </vt:lpstr>
      <vt:lpstr>Finally!!!</vt:lpstr>
      <vt:lpstr>Slide 10</vt:lpstr>
      <vt:lpstr>Slide 11</vt:lpstr>
      <vt:lpstr>Slide 12</vt:lpstr>
      <vt:lpstr>NNRTI’s</vt:lpstr>
      <vt:lpstr>COMMON NNRTI’s</vt:lpstr>
      <vt:lpstr>What is reverse transcriptase?</vt:lpstr>
      <vt:lpstr>Slide 16</vt:lpstr>
      <vt:lpstr>NRTI’S</vt:lpstr>
      <vt:lpstr>NNRTI’S VS. NRTI’S</vt:lpstr>
      <vt:lpstr>NNRTI</vt:lpstr>
      <vt:lpstr>nrti</vt:lpstr>
      <vt:lpstr>Protease Inhibitors </vt:lpstr>
      <vt:lpstr>Contiuned…</vt:lpstr>
      <vt:lpstr>Protease inhibitors</vt:lpstr>
      <vt:lpstr>Lopinavir-Ritonavir (Kaletra) </vt:lpstr>
      <vt:lpstr>Saquinavir (Invirase) </vt:lpstr>
      <vt:lpstr>Last, but not least…</vt:lpstr>
      <vt:lpstr>Extra</vt:lpstr>
      <vt:lpstr>Slide 28</vt:lpstr>
      <vt:lpstr>Slide 29</vt:lpstr>
      <vt:lpstr>In the U.s.</vt:lpstr>
      <vt:lpstr>Slide 31</vt:lpstr>
      <vt:lpstr>  HIV and the effects on the Oral cavity</vt:lpstr>
      <vt:lpstr>Slide 33</vt:lpstr>
      <vt:lpstr>Slide 34</vt:lpstr>
      <vt:lpstr>Slide 35</vt:lpstr>
      <vt:lpstr>Slide 36</vt:lpstr>
      <vt:lpstr>Slide 37</vt:lpstr>
      <vt:lpstr>Slide 38</vt:lpstr>
      <vt:lpstr>Our role as Hygienist: </vt:lpstr>
      <vt:lpstr>Educate patients: </vt:lpstr>
      <vt:lpstr>THE END!!!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NNRT’s</dc:title>
  <dc:creator>M.Arifee</dc:creator>
  <cp:lastModifiedBy>Patricia</cp:lastModifiedBy>
  <cp:revision>36</cp:revision>
  <dcterms:created xsi:type="dcterms:W3CDTF">2013-12-09T00:29:16Z</dcterms:created>
  <dcterms:modified xsi:type="dcterms:W3CDTF">2013-12-12T04:11:01Z</dcterms:modified>
</cp:coreProperties>
</file>