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6" r:id="rId3"/>
    <p:sldId id="270" r:id="rId4"/>
    <p:sldId id="271" r:id="rId5"/>
    <p:sldId id="265" r:id="rId6"/>
    <p:sldId id="272" r:id="rId7"/>
    <p:sldId id="267" r:id="rId8"/>
    <p:sldId id="275" r:id="rId9"/>
    <p:sldId id="273" r:id="rId10"/>
    <p:sldId id="277" r:id="rId11"/>
    <p:sldId id="257" r:id="rId12"/>
    <p:sldId id="264" r:id="rId13"/>
    <p:sldId id="278" r:id="rId14"/>
    <p:sldId id="274" r:id="rId15"/>
    <p:sldId id="269" r:id="rId16"/>
    <p:sldId id="266" r:id="rId17"/>
    <p:sldId id="258" r:id="rId18"/>
    <p:sldId id="279" r:id="rId19"/>
    <p:sldId id="280" r:id="rId20"/>
    <p:sldId id="259" r:id="rId21"/>
    <p:sldId id="281" r:id="rId22"/>
    <p:sldId id="282" r:id="rId23"/>
    <p:sldId id="260" r:id="rId24"/>
    <p:sldId id="262" r:id="rId25"/>
    <p:sldId id="263" r:id="rId26"/>
    <p:sldId id="283"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AC9A98-A293-424A-A0E0-B9EC3238716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C9A98-A293-424A-A0E0-B9EC3238716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AC9A98-A293-424A-A0E0-B9EC3238716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AC9A98-A293-424A-A0E0-B9EC3238716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DAC9A98-A293-424A-A0E0-B9EC3238716D}"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AC9A98-A293-424A-A0E0-B9EC3238716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C2402-4A68-421B-8BF2-47E2CAC3978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AC9A98-A293-424A-A0E0-B9EC3238716D}"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C9A98-A293-424A-A0E0-B9EC3238716D}"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C9A98-A293-424A-A0E0-B9EC3238716D}"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DAC9A98-A293-424A-A0E0-B9EC3238716D}" type="datetimeFigureOut">
              <a:rPr lang="en-US" smtClean="0"/>
              <a:t>12/14/2016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D2C2402-4A68-421B-8BF2-47E2CAC397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C9A98-A293-424A-A0E0-B9EC3238716D}"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C2402-4A68-421B-8BF2-47E2CAC397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DAC9A98-A293-424A-A0E0-B9EC3238716D}" type="datetimeFigureOut">
              <a:rPr lang="en-US" smtClean="0"/>
              <a:t>12/14/2016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D2C2402-4A68-421B-8BF2-47E2CAC397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Paul_Rand" TargetMode="External"/><Relationship Id="rId2" Type="http://schemas.openxmlformats.org/officeDocument/2006/relationships/hyperlink" Target="http://www.paul-rand.com/" TargetMode="External"/><Relationship Id="rId1" Type="http://schemas.openxmlformats.org/officeDocument/2006/relationships/slideLayout" Target="../slideLayouts/slideLayout2.xml"/><Relationship Id="rId4" Type="http://schemas.openxmlformats.org/officeDocument/2006/relationships/hyperlink" Target="http://swystuncommunications.com/newwp/everything-is-desig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905000"/>
          </a:xfrm>
        </p:spPr>
        <p:txBody>
          <a:bodyPr>
            <a:normAutofit/>
          </a:bodyPr>
          <a:lstStyle/>
          <a:p>
            <a:r>
              <a:rPr lang="en-US" sz="6000" dirty="0" smtClean="0"/>
              <a:t>Paul Rand </a:t>
            </a:r>
            <a:r>
              <a:rPr lang="en-US" dirty="0" smtClean="0"/>
              <a:t/>
            </a:r>
            <a:br>
              <a:rPr lang="en-US" dirty="0" smtClean="0"/>
            </a:br>
            <a:r>
              <a:rPr lang="en-US" sz="3200" b="1" i="1" dirty="0" smtClean="0">
                <a:solidFill>
                  <a:srgbClr val="C00000"/>
                </a:solidFill>
              </a:rPr>
              <a:t>Graphic Designer </a:t>
            </a:r>
            <a:endParaRPr lang="en-US" b="1" i="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501" y="2286000"/>
            <a:ext cx="4225699" cy="421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91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Career</a:t>
            </a:r>
            <a:endParaRPr lang="en-US" dirty="0"/>
          </a:p>
        </p:txBody>
      </p:sp>
      <p:sp>
        <p:nvSpPr>
          <p:cNvPr id="3" name="Content Placeholder 2"/>
          <p:cNvSpPr>
            <a:spLocks noGrp="1"/>
          </p:cNvSpPr>
          <p:nvPr>
            <p:ph idx="1"/>
          </p:nvPr>
        </p:nvSpPr>
        <p:spPr>
          <a:xfrm>
            <a:off x="822960" y="838200"/>
            <a:ext cx="7520940" cy="5791200"/>
          </a:xfrm>
        </p:spPr>
        <p:txBody>
          <a:bodyPr>
            <a:normAutofit fontScale="92500" lnSpcReduction="20000"/>
          </a:bodyPr>
          <a:lstStyle/>
          <a:p>
            <a:pPr marL="0" marR="0">
              <a:lnSpc>
                <a:spcPct val="150000"/>
              </a:lnSpc>
              <a:spcBef>
                <a:spcPts val="0"/>
              </a:spcBef>
              <a:spcAft>
                <a:spcPts val="1000"/>
              </a:spcAft>
            </a:pPr>
            <a:r>
              <a:rPr lang="en-US" dirty="0">
                <a:solidFill>
                  <a:srgbClr val="222222"/>
                </a:solidFill>
                <a:latin typeface="Calibri"/>
                <a:ea typeface="Calibri"/>
                <a:cs typeface="Calibri"/>
              </a:rPr>
              <a:t>His career began with humble assignments, starting with a part-time position creating stock images for a syndicate that supplied graphics to various newspapers and magazines. Between his class assignments and his work, Rand was able to amass a fairly large portfolio. Indeed, Rand was rapidly moving into the forefront of his profession. In his early twenties he was producing work that began to garner international acclaim, notably his designs on the covers of Direction magazine, which Rand produced for no fee in exchange for full artistic freedom. </a:t>
            </a:r>
            <a:endParaRPr lang="en-US" sz="1400" dirty="0">
              <a:latin typeface="Calibri"/>
              <a:ea typeface="Calibri"/>
              <a:cs typeface="Times New Roman"/>
            </a:endParaRPr>
          </a:p>
          <a:p>
            <a:pPr marL="0" marR="0">
              <a:lnSpc>
                <a:spcPct val="150000"/>
              </a:lnSpc>
              <a:spcBef>
                <a:spcPts val="0"/>
              </a:spcBef>
              <a:spcAft>
                <a:spcPts val="1000"/>
              </a:spcAft>
            </a:pPr>
            <a:r>
              <a:rPr lang="en-US" dirty="0">
                <a:solidFill>
                  <a:srgbClr val="222222"/>
                </a:solidFill>
                <a:latin typeface="Calibri"/>
                <a:ea typeface="Calibri"/>
                <a:cs typeface="Calibri"/>
              </a:rPr>
              <a:t>The cover art for Direction magazine proved to be an important step in the development of the “Paul Rand look” that was not as yet fully developed. The December 1940 cover, which uses barbed wire to present the magazine as both a war-torn gift and a crucifix, is indicative of the artistic freedom Rand enjoyed at Direction.</a:t>
            </a:r>
            <a:endParaRPr lang="en-US" sz="1400" dirty="0">
              <a:latin typeface="Calibri"/>
              <a:ea typeface="Calibri"/>
              <a:cs typeface="Times New Roman"/>
            </a:endParaRPr>
          </a:p>
          <a:p>
            <a:pPr marL="0" marR="0">
              <a:lnSpc>
                <a:spcPct val="150000"/>
              </a:lnSpc>
              <a:spcBef>
                <a:spcPts val="0"/>
              </a:spcBef>
              <a:spcAft>
                <a:spcPts val="1000"/>
              </a:spcAft>
            </a:pPr>
            <a:r>
              <a:rPr lang="en-US" dirty="0">
                <a:solidFill>
                  <a:srgbClr val="222222"/>
                </a:solidFill>
                <a:latin typeface="Calibri"/>
                <a:ea typeface="Calibri"/>
                <a:cs typeface="Calibri"/>
              </a:rPr>
              <a:t>Although Rand was most famous for the corporate logos he created in the 1950s and 1960s, his early work in page design was the initial source of his reputation. In 1936, Rand was given the job of setting the page layout for an Apparel Arts magazine anniversary issue. “His remarkable talent for transforming mundane photographs into dynamic compositions, which [. . .] gave editorial weight to the page” earned Rand a full-time job, as well as an offer to take over as art director for the Esquire-Coronet magazines. </a:t>
            </a:r>
            <a:endParaRPr lang="en-US" sz="1400" dirty="0">
              <a:latin typeface="Calibri"/>
              <a:ea typeface="Calibri"/>
              <a:cs typeface="Times New Roman"/>
            </a:endParaRPr>
          </a:p>
          <a:p>
            <a:endParaRPr lang="en-US" dirty="0"/>
          </a:p>
        </p:txBody>
      </p:sp>
    </p:spTree>
    <p:extLst>
      <p:ext uri="{BB962C8B-B14F-4D97-AF65-F5344CB8AC3E}">
        <p14:creationId xmlns:p14="http://schemas.microsoft.com/office/powerpoint/2010/main" val="2577456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39139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4600" y="5334000"/>
            <a:ext cx="4648200" cy="646331"/>
          </a:xfrm>
          <a:prstGeom prst="rect">
            <a:avLst/>
          </a:prstGeom>
          <a:noFill/>
        </p:spPr>
        <p:txBody>
          <a:bodyPr wrap="square" rtlCol="0">
            <a:spAutoFit/>
          </a:bodyPr>
          <a:lstStyle/>
          <a:p>
            <a:pPr algn="ctr"/>
            <a:r>
              <a:rPr lang="en-US" sz="3600" b="1" dirty="0" smtClean="0">
                <a:solidFill>
                  <a:schemeClr val="bg1"/>
                </a:solidFill>
              </a:rPr>
              <a:t>DIRECTION MAGAZINE </a:t>
            </a:r>
            <a:endParaRPr lang="en-US" sz="3600" b="1" dirty="0">
              <a:solidFill>
                <a:schemeClr val="bg1"/>
              </a:solidFill>
            </a:endParaRPr>
          </a:p>
        </p:txBody>
      </p:sp>
    </p:spTree>
    <p:extLst>
      <p:ext uri="{BB962C8B-B14F-4D97-AF65-F5344CB8AC3E}">
        <p14:creationId xmlns:p14="http://schemas.microsoft.com/office/powerpoint/2010/main" val="5970816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01040"/>
          </a:xfrm>
        </p:spPr>
        <p:txBody>
          <a:bodyPr/>
          <a:lstStyle/>
          <a:p>
            <a:pPr algn="ctr"/>
            <a:r>
              <a:rPr lang="en-US" b="1" dirty="0">
                <a:solidFill>
                  <a:srgbClr val="00B050"/>
                </a:solidFill>
                <a:effectLst>
                  <a:outerShdw blurRad="38100" dist="38100" dir="2700000" algn="tl">
                    <a:srgbClr val="000000">
                      <a:alpha val="43137"/>
                    </a:srgbClr>
                  </a:outerShdw>
                </a:effectLst>
                <a:latin typeface="Calibri"/>
                <a:ea typeface="Calibri"/>
                <a:cs typeface="Calibri"/>
              </a:rPr>
              <a:t>Apparel Arts magazine anniversary issue</a:t>
            </a:r>
            <a:endParaRPr lang="en-US" b="1" dirty="0">
              <a:solidFill>
                <a:srgbClr val="00B050"/>
              </a:solidFill>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219200"/>
            <a:ext cx="258912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67400" y="1600200"/>
            <a:ext cx="2286000" cy="2369880"/>
          </a:xfrm>
          <a:prstGeom prst="rect">
            <a:avLst/>
          </a:prstGeom>
        </p:spPr>
        <p:txBody>
          <a:bodyPr wrap="square">
            <a:spAutoFit/>
          </a:bodyPr>
          <a:lstStyle/>
          <a:p>
            <a:r>
              <a:rPr lang="en-US" sz="4000" b="1" i="1" dirty="0">
                <a:solidFill>
                  <a:srgbClr val="FFC000"/>
                </a:solidFill>
              </a:rPr>
              <a:t>Summer</a:t>
            </a:r>
          </a:p>
          <a:p>
            <a:r>
              <a:rPr lang="en-US" sz="3600" dirty="0">
                <a:solidFill>
                  <a:schemeClr val="accent2">
                    <a:lumMod val="50000"/>
                  </a:schemeClr>
                </a:solidFill>
              </a:rPr>
              <a:t>Interior</a:t>
            </a:r>
            <a:r>
              <a:rPr lang="en-US" sz="3600" dirty="0"/>
              <a:t> page</a:t>
            </a:r>
            <a:br>
              <a:rPr lang="en-US" sz="3600" dirty="0"/>
            </a:br>
            <a:r>
              <a:rPr lang="en-US" sz="3600" dirty="0"/>
              <a:t>1936</a:t>
            </a:r>
          </a:p>
        </p:txBody>
      </p:sp>
    </p:spTree>
    <p:extLst>
      <p:ext uri="{BB962C8B-B14F-4D97-AF65-F5344CB8AC3E}">
        <p14:creationId xmlns:p14="http://schemas.microsoft.com/office/powerpoint/2010/main" val="256049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20940" cy="533400"/>
          </a:xfrm>
        </p:spPr>
        <p:txBody>
          <a:bodyPr/>
          <a:lstStyle/>
          <a:p>
            <a:r>
              <a:rPr lang="en-US" b="1" dirty="0">
                <a:solidFill>
                  <a:srgbClr val="222222"/>
                </a:solidFill>
                <a:latin typeface="Calibri"/>
                <a:ea typeface="Times New Roman"/>
                <a:cs typeface="Calibri"/>
              </a:rPr>
              <a:t>Corporate identities</a:t>
            </a:r>
            <a:r>
              <a:rPr lang="en-US" sz="2400" b="1" dirty="0">
                <a:latin typeface="Calibri"/>
                <a:ea typeface="Calibri"/>
                <a:cs typeface="Times New Roman"/>
              </a:rPr>
              <a:t/>
            </a:r>
            <a:br>
              <a:rPr lang="en-US" sz="2400" b="1" dirty="0">
                <a:latin typeface="Calibri"/>
                <a:ea typeface="Calibri"/>
                <a:cs typeface="Times New Roman"/>
              </a:rPr>
            </a:br>
            <a:endParaRPr lang="en-US" b="1" dirty="0"/>
          </a:p>
        </p:txBody>
      </p:sp>
      <p:sp>
        <p:nvSpPr>
          <p:cNvPr id="3" name="Content Placeholder 2"/>
          <p:cNvSpPr>
            <a:spLocks noGrp="1"/>
          </p:cNvSpPr>
          <p:nvPr>
            <p:ph idx="1"/>
          </p:nvPr>
        </p:nvSpPr>
        <p:spPr/>
        <p:txBody>
          <a:bodyPr>
            <a:normAutofit fontScale="92500"/>
          </a:bodyPr>
          <a:lstStyle/>
          <a:p>
            <a:pPr marL="0" marR="0">
              <a:lnSpc>
                <a:spcPct val="150000"/>
              </a:lnSpc>
              <a:spcBef>
                <a:spcPts val="0"/>
              </a:spcBef>
              <a:spcAft>
                <a:spcPts val="1275"/>
              </a:spcAft>
            </a:pPr>
            <a:r>
              <a:rPr lang="en-US" b="0" dirty="0" smtClean="0">
                <a:solidFill>
                  <a:srgbClr val="222222"/>
                </a:solidFill>
                <a:latin typeface="Calibri"/>
                <a:ea typeface="Times New Roman"/>
                <a:cs typeface="Calibri"/>
              </a:rPr>
              <a:t>Indisputably</a:t>
            </a:r>
            <a:r>
              <a:rPr lang="en-US" b="0" dirty="0">
                <a:solidFill>
                  <a:srgbClr val="222222"/>
                </a:solidFill>
                <a:latin typeface="Calibri"/>
                <a:ea typeface="Times New Roman"/>
                <a:cs typeface="Calibri"/>
              </a:rPr>
              <a:t>, Rand’s most widely known contributions to graphic design are his corporate identities, many of which are still in use. Cummins Engine, Westinghouse, Fed Ex and Ford, among many others, owe their graphical heritage to him. One of his primary strengths, as Maholy-Nagy pointed out, was his ability as a salesman to explain the needs his identities would address for the corporation. According to graphic designer Louis </a:t>
            </a:r>
            <a:r>
              <a:rPr lang="en-US" b="0" dirty="0" err="1">
                <a:solidFill>
                  <a:srgbClr val="222222"/>
                </a:solidFill>
                <a:latin typeface="Calibri"/>
                <a:ea typeface="Times New Roman"/>
                <a:cs typeface="Calibri"/>
              </a:rPr>
              <a:t>Danziger</a:t>
            </a:r>
            <a:r>
              <a:rPr lang="en-US" b="0" dirty="0">
                <a:solidFill>
                  <a:srgbClr val="222222"/>
                </a:solidFill>
                <a:latin typeface="Calibri"/>
                <a:ea typeface="Times New Roman"/>
                <a:cs typeface="Calibri"/>
              </a:rPr>
              <a:t>:</a:t>
            </a:r>
            <a:r>
              <a:rPr lang="en-US" b="0" i="1" dirty="0">
                <a:solidFill>
                  <a:srgbClr val="336699"/>
                </a:solidFill>
                <a:latin typeface="Calibri"/>
                <a:ea typeface="Calibri"/>
                <a:cs typeface="Calibri"/>
              </a:rPr>
              <a:t> </a:t>
            </a:r>
            <a:endParaRPr lang="en-US" b="0" i="1" dirty="0" smtClean="0">
              <a:solidFill>
                <a:srgbClr val="336699"/>
              </a:solidFill>
              <a:latin typeface="Calibri"/>
              <a:ea typeface="Calibri"/>
              <a:cs typeface="Calibri"/>
            </a:endParaRPr>
          </a:p>
          <a:p>
            <a:pPr marL="0" marR="0">
              <a:lnSpc>
                <a:spcPct val="150000"/>
              </a:lnSpc>
              <a:spcBef>
                <a:spcPts val="0"/>
              </a:spcBef>
              <a:spcAft>
                <a:spcPts val="1275"/>
              </a:spcAft>
            </a:pPr>
            <a:r>
              <a:rPr lang="en-US" b="0" i="1" dirty="0" smtClean="0">
                <a:solidFill>
                  <a:srgbClr val="336699"/>
                </a:solidFill>
                <a:latin typeface="Calibri"/>
                <a:ea typeface="Calibri"/>
                <a:cs typeface="Calibri"/>
              </a:rPr>
              <a:t>He </a:t>
            </a:r>
            <a:r>
              <a:rPr lang="en-US" b="0" i="1" dirty="0">
                <a:solidFill>
                  <a:srgbClr val="336699"/>
                </a:solidFill>
                <a:latin typeface="Calibri"/>
                <a:ea typeface="Calibri"/>
                <a:cs typeface="Calibri"/>
              </a:rPr>
              <a:t>almost singlehandedly convinced business that design was an effective tool</a:t>
            </a:r>
            <a:r>
              <a:rPr lang="en-US" b="0" i="1" dirty="0" smtClean="0">
                <a:solidFill>
                  <a:srgbClr val="336699"/>
                </a:solidFill>
                <a:latin typeface="Calibri"/>
                <a:ea typeface="Calibri"/>
                <a:cs typeface="Calibri"/>
              </a:rPr>
              <a:t>. </a:t>
            </a:r>
            <a:r>
              <a:rPr lang="en-US" b="0" i="1" dirty="0">
                <a:solidFill>
                  <a:srgbClr val="336699"/>
                </a:solidFill>
                <a:latin typeface="Calibri"/>
                <a:ea typeface="Calibri"/>
                <a:cs typeface="Calibri"/>
              </a:rPr>
              <a:t>Anyone designing in the 1950s and 1960s owed much to Rand, who largely made it possible for us to work. He more than anyone else made the profession reputable. We went from being commercial artists to being graphic designers largely on his merits. </a:t>
            </a:r>
            <a:endParaRPr lang="en-US" sz="1400" b="0" i="1" dirty="0">
              <a:latin typeface="Calibri"/>
              <a:ea typeface="Calibri"/>
              <a:cs typeface="Times New Roman"/>
            </a:endParaRPr>
          </a:p>
          <a:p>
            <a:endParaRPr lang="en-US" dirty="0"/>
          </a:p>
        </p:txBody>
      </p:sp>
    </p:spTree>
    <p:extLst>
      <p:ext uri="{BB962C8B-B14F-4D97-AF65-F5344CB8AC3E}">
        <p14:creationId xmlns:p14="http://schemas.microsoft.com/office/powerpoint/2010/main" val="234490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ummins engine paul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5648325" cy="565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99749"/>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641" b="12813"/>
          <a:stretch/>
        </p:blipFill>
        <p:spPr bwMode="auto">
          <a:xfrm>
            <a:off x="685800" y="1094508"/>
            <a:ext cx="7772400" cy="390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9453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210300" cy="2819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4467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93773" y="1100138"/>
            <a:ext cx="7378678" cy="3579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12684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next paul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0"/>
            <a:ext cx="4095750" cy="5105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105401"/>
            <a:ext cx="6857999" cy="1200329"/>
          </a:xfrm>
          <a:prstGeom prst="rect">
            <a:avLst/>
          </a:prstGeom>
          <a:noFill/>
        </p:spPr>
        <p:txBody>
          <a:bodyPr wrap="square" rtlCol="0">
            <a:spAutoFit/>
          </a:bodyPr>
          <a:lstStyle/>
          <a:p>
            <a:pPr algn="ctr"/>
            <a:r>
              <a:rPr lang="en-US" sz="2400" dirty="0" smtClean="0">
                <a:latin typeface="Antique Olive CompactPS" panose="020B0904030504030204" pitchFamily="34" charset="0"/>
              </a:rPr>
              <a:t>Collaboration With </a:t>
            </a:r>
          </a:p>
          <a:p>
            <a:pPr algn="ctr"/>
            <a:r>
              <a:rPr lang="en-US" sz="2400" dirty="0" smtClean="0">
                <a:solidFill>
                  <a:schemeClr val="accent2"/>
                </a:solidFill>
                <a:latin typeface="Antique Olive CompactPS" panose="020B0904030504030204" pitchFamily="34" charset="0"/>
              </a:rPr>
              <a:t>Steve Jobs </a:t>
            </a:r>
          </a:p>
          <a:p>
            <a:pPr algn="ctr"/>
            <a:r>
              <a:rPr lang="en-US" sz="2400" dirty="0" smtClean="0">
                <a:latin typeface="Antique Olive CompactPS" panose="020B0904030504030204" pitchFamily="34" charset="0"/>
              </a:rPr>
              <a:t>For The </a:t>
            </a:r>
            <a:r>
              <a:rPr lang="en-US" sz="2400" dirty="0" smtClean="0">
                <a:solidFill>
                  <a:srgbClr val="FFFF00"/>
                </a:solidFill>
                <a:latin typeface="Antique Olive CompactPS" panose="020B0904030504030204" pitchFamily="34" charset="0"/>
              </a:rPr>
              <a:t>NeXT</a:t>
            </a:r>
            <a:r>
              <a:rPr lang="en-US" sz="2400" dirty="0" smtClean="0">
                <a:latin typeface="Antique Olive CompactPS" panose="020B0904030504030204" pitchFamily="34" charset="0"/>
              </a:rPr>
              <a:t> Computer</a:t>
            </a:r>
            <a:endParaRPr lang="en-US" sz="2400" dirty="0">
              <a:latin typeface="Antique Olive CompactPS" panose="020B0904030504030204" pitchFamily="34" charset="0"/>
            </a:endParaRPr>
          </a:p>
        </p:txBody>
      </p:sp>
    </p:spTree>
    <p:extLst>
      <p:ext uri="{BB962C8B-B14F-4D97-AF65-F5344CB8AC3E}">
        <p14:creationId xmlns:p14="http://schemas.microsoft.com/office/powerpoint/2010/main" val="325866865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lstStyle/>
          <a:p>
            <a:r>
              <a:rPr lang="en-US" b="1" dirty="0"/>
              <a:t>Modernist Influences</a:t>
            </a:r>
            <a:r>
              <a:rPr lang="en-US" b="1" i="1" dirty="0"/>
              <a:t/>
            </a:r>
            <a:br>
              <a:rPr lang="en-US" b="1" i="1" dirty="0"/>
            </a:br>
            <a:endParaRPr lang="en-US" dirty="0"/>
          </a:p>
        </p:txBody>
      </p:sp>
      <p:sp>
        <p:nvSpPr>
          <p:cNvPr id="3" name="Content Placeholder 2"/>
          <p:cNvSpPr>
            <a:spLocks noGrp="1"/>
          </p:cNvSpPr>
          <p:nvPr>
            <p:ph idx="1"/>
          </p:nvPr>
        </p:nvSpPr>
        <p:spPr/>
        <p:txBody>
          <a:bodyPr/>
          <a:lstStyle/>
          <a:p>
            <a:pPr marL="0" marR="0">
              <a:lnSpc>
                <a:spcPct val="150000"/>
              </a:lnSpc>
              <a:spcBef>
                <a:spcPts val="0"/>
              </a:spcBef>
              <a:spcAft>
                <a:spcPts val="1275"/>
              </a:spcAft>
            </a:pPr>
            <a:r>
              <a:rPr lang="en-US" dirty="0">
                <a:solidFill>
                  <a:srgbClr val="222222"/>
                </a:solidFill>
                <a:latin typeface="Calibri"/>
                <a:ea typeface="Times New Roman"/>
                <a:cs typeface="Calibri"/>
              </a:rPr>
              <a:t>Undoubtedly, the core ideology that drove Rand’s career, and hence his lasting influence, was the modernist philosophy he so revered. He celebrated the works of artists from Paul Cezanne to Jan </a:t>
            </a:r>
            <a:r>
              <a:rPr lang="en-US" dirty="0" err="1">
                <a:solidFill>
                  <a:srgbClr val="222222"/>
                </a:solidFill>
                <a:latin typeface="Calibri"/>
                <a:ea typeface="Times New Roman"/>
                <a:cs typeface="Calibri"/>
              </a:rPr>
              <a:t>Tschichold</a:t>
            </a:r>
            <a:r>
              <a:rPr lang="en-US" dirty="0">
                <a:solidFill>
                  <a:srgbClr val="222222"/>
                </a:solidFill>
                <a:latin typeface="Calibri"/>
                <a:ea typeface="Times New Roman"/>
                <a:cs typeface="Calibri"/>
              </a:rPr>
              <a:t>, and constantly attempted to draw the connections between their creative output and significant applications in graphic design. In A Designer’s Art Rand clearly demonstrates his appreciation for the underlying connections:</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2865366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Rand </a:t>
            </a:r>
            <a:r>
              <a:rPr lang="en-US" dirty="0" smtClean="0">
                <a:solidFill>
                  <a:srgbClr val="FF0000"/>
                </a:solidFill>
              </a:rPr>
              <a:t>Bio</a:t>
            </a:r>
            <a:endParaRPr lang="en-US" dirty="0">
              <a:solidFill>
                <a:srgbClr val="FF0000"/>
              </a:solidFill>
            </a:endParaRPr>
          </a:p>
        </p:txBody>
      </p:sp>
      <p:sp>
        <p:nvSpPr>
          <p:cNvPr id="3" name="Content Placeholder 2"/>
          <p:cNvSpPr>
            <a:spLocks noGrp="1"/>
          </p:cNvSpPr>
          <p:nvPr>
            <p:ph idx="1"/>
          </p:nvPr>
        </p:nvSpPr>
        <p:spPr>
          <a:xfrm>
            <a:off x="822960" y="914400"/>
            <a:ext cx="7520940" cy="5410200"/>
          </a:xfrm>
        </p:spPr>
        <p:txBody>
          <a:bodyPr>
            <a:normAutofit/>
          </a:bodyPr>
          <a:lstStyle/>
          <a:p>
            <a:pPr marL="0" marR="0">
              <a:lnSpc>
                <a:spcPct val="150000"/>
              </a:lnSpc>
              <a:spcBef>
                <a:spcPts val="0"/>
              </a:spcBef>
              <a:spcAft>
                <a:spcPts val="1000"/>
              </a:spcAft>
            </a:pPr>
            <a:r>
              <a:rPr lang="en-US" dirty="0" smtClean="0">
                <a:solidFill>
                  <a:srgbClr val="222222"/>
                </a:solidFill>
                <a:latin typeface="Calibri"/>
                <a:ea typeface="Calibri"/>
                <a:cs typeface="Calibri"/>
              </a:rPr>
              <a:t>	Paul </a:t>
            </a:r>
            <a:r>
              <a:rPr lang="en-US" dirty="0">
                <a:solidFill>
                  <a:srgbClr val="222222"/>
                </a:solidFill>
                <a:latin typeface="Calibri"/>
                <a:ea typeface="Calibri"/>
                <a:cs typeface="Calibri"/>
              </a:rPr>
              <a:t>Rand (Born </a:t>
            </a:r>
            <a:r>
              <a:rPr lang="en-US" dirty="0" err="1">
                <a:solidFill>
                  <a:srgbClr val="222222"/>
                </a:solidFill>
                <a:latin typeface="Calibri"/>
                <a:ea typeface="Calibri"/>
                <a:cs typeface="Calibri"/>
              </a:rPr>
              <a:t>Peretz</a:t>
            </a:r>
            <a:r>
              <a:rPr lang="en-US" dirty="0">
                <a:solidFill>
                  <a:srgbClr val="222222"/>
                </a:solidFill>
                <a:latin typeface="Calibri"/>
                <a:ea typeface="Calibri"/>
                <a:cs typeface="Calibri"/>
              </a:rPr>
              <a:t> Rosenbaum, August 15, 1914) was a well-known American graphic designer, best known for his corporate logo designs. Rand was educated at the Pratt Institute (1929-1932), the Parsons School of Design (1932-1933), and the Art Students League (1933-1934). He was one of the originators of the Swiss Style of graphic design. From 1956 to 1969, and beginning again in 1974, Rand taught design at Yale University in New Haven, Connecticut. Rand was inducted into the New York Art Directors Club Hall of Fame in 1972. He designed many posters and corporate identities, including the logos for IBM, UPS and ABC. Rand died of cancer in 1996.</a:t>
            </a:r>
            <a:endParaRPr lang="en-US" sz="1400" dirty="0">
              <a:latin typeface="Calibri"/>
              <a:ea typeface="Calibri"/>
              <a:cs typeface="Times New Roman"/>
            </a:endParaRPr>
          </a:p>
          <a:p>
            <a:pPr marL="0" marR="0">
              <a:lnSpc>
                <a:spcPct val="150000"/>
              </a:lnSpc>
              <a:spcBef>
                <a:spcPts val="0"/>
              </a:spcBef>
              <a:spcAft>
                <a:spcPts val="1000"/>
              </a:spcAft>
            </a:pPr>
            <a:r>
              <a:rPr lang="en-US" dirty="0">
                <a:solidFill>
                  <a:srgbClr val="222222"/>
                </a:solidFill>
                <a:latin typeface="Calibri"/>
                <a:ea typeface="Calibri"/>
                <a:cs typeface="Calibri"/>
              </a:rPr>
              <a:t>	</a:t>
            </a:r>
            <a:r>
              <a:rPr lang="en-US" dirty="0" smtClean="0">
                <a:solidFill>
                  <a:srgbClr val="222222"/>
                </a:solidFill>
                <a:latin typeface="Calibri"/>
                <a:ea typeface="Calibri"/>
                <a:cs typeface="Calibri"/>
              </a:rPr>
              <a:t>Rand </a:t>
            </a:r>
            <a:r>
              <a:rPr lang="en-US" dirty="0">
                <a:solidFill>
                  <a:srgbClr val="222222"/>
                </a:solidFill>
                <a:latin typeface="Calibri"/>
                <a:ea typeface="Calibri"/>
                <a:cs typeface="Calibri"/>
              </a:rPr>
              <a:t>was born in Brooklyn, New York in 1914. He embraced designs at a very young age, painting signs for his father’s grocery store as well as for school events at P.S. 109. Despite studying at Pratt and other institutions in the New York area, Rand was by-and-large “self-taught as a designer, learning about the works of Cassandre and Moholy-Nagy from European magazines. </a:t>
            </a:r>
            <a:endParaRPr lang="en-US" sz="1400" dirty="0">
              <a:latin typeface="Calibri"/>
              <a:ea typeface="Calibri"/>
              <a:cs typeface="Times New Roman"/>
            </a:endParaRPr>
          </a:p>
          <a:p>
            <a:endParaRPr lang="en-US" dirty="0"/>
          </a:p>
        </p:txBody>
      </p:sp>
    </p:spTree>
    <p:extLst>
      <p:ext uri="{BB962C8B-B14F-4D97-AF65-F5344CB8AC3E}">
        <p14:creationId xmlns:p14="http://schemas.microsoft.com/office/powerpoint/2010/main" val="345780218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1946, cover design, </a:t>
            </a:r>
            <a:r>
              <a:rPr lang="en-US" i="1" dirty="0" err="1"/>
              <a:t>Jazzways</a:t>
            </a:r>
            <a:r>
              <a:rPr lang="en-US" i="1" dirty="0"/>
              <a:t> magazine</a:t>
            </a:r>
            <a:endParaRPr lang="en-US" dirty="0"/>
          </a:p>
        </p:txBody>
      </p:sp>
      <p:sp>
        <p:nvSpPr>
          <p:cNvPr id="4" name="AutoShape 2" descr="Image result for paul r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3200399" cy="408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5964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paul 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18" y="609600"/>
            <a:ext cx="554355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584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aul rand"/>
          <p:cNvPicPr>
            <a:picLocks noChangeAspect="1" noChangeArrowheads="1"/>
          </p:cNvPicPr>
          <p:nvPr/>
        </p:nvPicPr>
        <p:blipFill rotWithShape="1">
          <a:blip r:embed="rId2">
            <a:extLst>
              <a:ext uri="{28A0092B-C50C-407E-A947-70E740481C1C}">
                <a14:useLocalDpi xmlns:a14="http://schemas.microsoft.com/office/drawing/2010/main" val="0"/>
              </a:ext>
            </a:extLst>
          </a:blip>
          <a:srcRect b="4277"/>
          <a:stretch/>
        </p:blipFill>
        <p:spPr bwMode="auto">
          <a:xfrm>
            <a:off x="1281545" y="76200"/>
            <a:ext cx="6667500" cy="478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256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76200"/>
            <a:ext cx="3269397" cy="487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4266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Paul Rand </a:t>
            </a:r>
            <a:r>
              <a:rPr lang="en-US" sz="2400" dirty="0">
                <a:latin typeface="+mn-lt"/>
              </a:rPr>
              <a:t>makes the nurse's needle a little less scary: Big Families advertising flyer 1947</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4888730"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620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762000"/>
            <a:ext cx="3069022" cy="420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865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20940" cy="3672840"/>
          </a:xfrm>
        </p:spPr>
        <p:txBody>
          <a:bodyPr/>
          <a:lstStyle/>
          <a:p>
            <a:pPr algn="ctr"/>
            <a:r>
              <a:rPr lang="en-US" sz="13800" dirty="0" smtClean="0">
                <a:solidFill>
                  <a:schemeClr val="accent2"/>
                </a:solidFill>
              </a:rPr>
              <a:t>Thank You</a:t>
            </a:r>
            <a:r>
              <a:rPr lang="en-US" sz="13800" dirty="0" smtClean="0">
                <a:solidFill>
                  <a:srgbClr val="0070C0"/>
                </a:solidFill>
              </a:rPr>
              <a:t>!!!</a:t>
            </a:r>
            <a:r>
              <a:rPr lang="en-US" sz="13800" dirty="0" smtClean="0">
                <a:solidFill>
                  <a:schemeClr val="accent2"/>
                </a:solidFill>
              </a:rPr>
              <a:t> </a:t>
            </a:r>
            <a:endParaRPr lang="en-US" sz="13800" dirty="0">
              <a:solidFill>
                <a:schemeClr val="accent2"/>
              </a:solidFill>
            </a:endParaRPr>
          </a:p>
        </p:txBody>
      </p:sp>
    </p:spTree>
    <p:extLst>
      <p:ext uri="{BB962C8B-B14F-4D97-AF65-F5344CB8AC3E}">
        <p14:creationId xmlns:p14="http://schemas.microsoft.com/office/powerpoint/2010/main" val="245852616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610600" cy="3581400"/>
          </a:xfrm>
        </p:spPr>
        <p:txBody>
          <a:bodyPr>
            <a:normAutofit/>
          </a:bodyPr>
          <a:lstStyle/>
          <a:p>
            <a:pPr marL="457200" marR="0" indent="-457200">
              <a:lnSpc>
                <a:spcPct val="150000"/>
              </a:lnSpc>
              <a:spcBef>
                <a:spcPts val="0"/>
              </a:spcBef>
              <a:spcAft>
                <a:spcPts val="1000"/>
              </a:spcAft>
              <a:buFont typeface="Arial" panose="020B0604020202020204" pitchFamily="34" charset="0"/>
              <a:buChar char="•"/>
            </a:pPr>
            <a:r>
              <a:rPr lang="en-US" sz="2000" u="sng" dirty="0" smtClean="0">
                <a:solidFill>
                  <a:srgbClr val="0000FF"/>
                </a:solidFill>
                <a:latin typeface="Helvetica" panose="020B0504020202030204" pitchFamily="34" charset="0"/>
                <a:ea typeface="Calibri"/>
                <a:cs typeface="Times New Roman"/>
                <a:hlinkClick r:id="rId2"/>
              </a:rPr>
              <a:t>http</a:t>
            </a:r>
            <a:r>
              <a:rPr lang="en-US" sz="2000" u="sng" dirty="0">
                <a:solidFill>
                  <a:srgbClr val="0000FF"/>
                </a:solidFill>
                <a:latin typeface="Helvetica" panose="020B0504020202030204" pitchFamily="34" charset="0"/>
                <a:ea typeface="Calibri"/>
                <a:cs typeface="Times New Roman"/>
                <a:hlinkClick r:id="rId2"/>
              </a:rPr>
              <a:t>://www.paul-rand.com/</a:t>
            </a:r>
            <a:r>
              <a:rPr lang="en-US" sz="2000" dirty="0">
                <a:latin typeface="Helvetica" panose="020B0504020202030204" pitchFamily="34" charset="0"/>
                <a:ea typeface="Calibri"/>
                <a:cs typeface="Calibri"/>
              </a:rPr>
              <a:t>	</a:t>
            </a:r>
            <a:endParaRPr lang="en-US" sz="2000" dirty="0" smtClean="0">
              <a:latin typeface="Helvetica" panose="020B0504020202030204" pitchFamily="34" charset="0"/>
              <a:ea typeface="Calibri"/>
              <a:cs typeface="Times New Roman"/>
            </a:endParaRPr>
          </a:p>
          <a:p>
            <a:pPr marL="457200" marR="0" indent="-457200">
              <a:lnSpc>
                <a:spcPct val="150000"/>
              </a:lnSpc>
              <a:spcBef>
                <a:spcPts val="0"/>
              </a:spcBef>
              <a:spcAft>
                <a:spcPts val="1000"/>
              </a:spcAft>
              <a:buFont typeface="Arial" panose="020B0604020202020204" pitchFamily="34" charset="0"/>
              <a:buChar char="•"/>
            </a:pPr>
            <a:r>
              <a:rPr lang="en-US" sz="2000" dirty="0" smtClean="0">
                <a:solidFill>
                  <a:srgbClr val="222222"/>
                </a:solidFill>
                <a:latin typeface="Helvetica" panose="020B0504020202030204" pitchFamily="34" charset="0"/>
                <a:ea typeface="Calibri"/>
                <a:cs typeface="Times New Roman"/>
              </a:rPr>
              <a:t>Paul </a:t>
            </a:r>
            <a:r>
              <a:rPr lang="en-US" sz="2000" dirty="0">
                <a:solidFill>
                  <a:srgbClr val="222222"/>
                </a:solidFill>
                <a:latin typeface="Helvetica" panose="020B0504020202030204" pitchFamily="34" charset="0"/>
                <a:ea typeface="Calibri"/>
                <a:cs typeface="Times New Roman"/>
              </a:rPr>
              <a:t>Rand. (2007, April 11). </a:t>
            </a:r>
            <a:r>
              <a:rPr lang="en-US" sz="2000" dirty="0" smtClean="0">
                <a:solidFill>
                  <a:srgbClr val="0181C4"/>
                </a:solidFill>
                <a:latin typeface="Helvetica" panose="020B0504020202030204" pitchFamily="34" charset="0"/>
                <a:ea typeface="Calibri"/>
                <a:cs typeface="Times New Roman"/>
                <a:hlinkClick r:id="rId3"/>
              </a:rPr>
              <a:t>Wikipedia</a:t>
            </a:r>
            <a:r>
              <a:rPr lang="en-US" sz="2000" dirty="0">
                <a:solidFill>
                  <a:srgbClr val="0181C4"/>
                </a:solidFill>
                <a:latin typeface="Helvetica" panose="020B0504020202030204" pitchFamily="34" charset="0"/>
                <a:ea typeface="Calibri"/>
                <a:cs typeface="Times New Roman"/>
                <a:hlinkClick r:id="rId3"/>
              </a:rPr>
              <a:t>, The Free Encyclopedia</a:t>
            </a:r>
            <a:r>
              <a:rPr lang="en-US" sz="2000" dirty="0" smtClean="0">
                <a:solidFill>
                  <a:srgbClr val="0181C4"/>
                </a:solidFill>
                <a:latin typeface="Helvetica" panose="020B0504020202030204" pitchFamily="34" charset="0"/>
                <a:ea typeface="Calibri"/>
                <a:cs typeface="Times New Roman"/>
                <a:hlinkClick r:id="rId3"/>
              </a:rPr>
              <a:t>.</a:t>
            </a:r>
            <a:endParaRPr lang="en-US" sz="2000" dirty="0" smtClean="0">
              <a:solidFill>
                <a:srgbClr val="0181C4"/>
              </a:solidFill>
              <a:latin typeface="Helvetica" panose="020B0504020202030204" pitchFamily="34" charset="0"/>
              <a:ea typeface="Calibri"/>
              <a:cs typeface="Times New Roman"/>
            </a:endParaRPr>
          </a:p>
          <a:p>
            <a:pPr marL="114300" marR="0" indent="-457200">
              <a:lnSpc>
                <a:spcPct val="150000"/>
              </a:lnSpc>
              <a:spcBef>
                <a:spcPts val="0"/>
              </a:spcBef>
              <a:spcAft>
                <a:spcPts val="1000"/>
              </a:spcAft>
              <a:buFont typeface="Arial" panose="020B0604020202020204" pitchFamily="34" charset="0"/>
              <a:buChar char="•"/>
            </a:pPr>
            <a:r>
              <a:rPr lang="en-US" sz="2000" dirty="0">
                <a:latin typeface="Helvetica" panose="020B0504020202030204" pitchFamily="34" charset="0"/>
                <a:ea typeface="Calibri"/>
                <a:cs typeface="Times New Roman"/>
                <a:hlinkClick r:id="rId4"/>
              </a:rPr>
              <a:t>http://swystuncommunications.com/newwp/everything-is-design</a:t>
            </a:r>
            <a:r>
              <a:rPr lang="en-US" sz="2000" dirty="0" smtClean="0">
                <a:latin typeface="Helvetica" panose="020B0504020202030204" pitchFamily="34" charset="0"/>
                <a:ea typeface="Calibri"/>
                <a:cs typeface="Times New Roman"/>
                <a:hlinkClick r:id="rId4"/>
              </a:rPr>
              <a:t>/</a:t>
            </a:r>
            <a:endParaRPr lang="en-US" sz="2000" dirty="0" smtClean="0">
              <a:latin typeface="Helvetica" panose="020B0504020202030204" pitchFamily="34" charset="0"/>
              <a:ea typeface="Calibri"/>
              <a:cs typeface="Times New Roman"/>
            </a:endParaRPr>
          </a:p>
          <a:p>
            <a:pPr marL="114300" indent="-457200">
              <a:lnSpc>
                <a:spcPct val="150000"/>
              </a:lnSpc>
              <a:spcBef>
                <a:spcPts val="0"/>
              </a:spcBef>
              <a:spcAft>
                <a:spcPts val="1000"/>
              </a:spcAft>
              <a:buFont typeface="Arial" panose="020B0604020202020204" pitchFamily="34" charset="0"/>
              <a:buChar char="•"/>
            </a:pPr>
            <a:r>
              <a:rPr lang="en-US" sz="2000" dirty="0">
                <a:latin typeface="Helvetica" panose="020B0504020202030204" pitchFamily="34" charset="0"/>
                <a:ea typeface="Calibri"/>
                <a:cs typeface="Times New Roman"/>
              </a:rPr>
              <a:t>http://www.iconofgraphics.com/paul-rand/</a:t>
            </a:r>
            <a:endParaRPr lang="en-US" sz="2000" dirty="0">
              <a:effectLst/>
              <a:latin typeface="Helvetica" panose="020B0504020202030204" pitchFamily="34" charset="0"/>
              <a:ea typeface="Calibri"/>
              <a:cs typeface="Times New Roman"/>
            </a:endParaRPr>
          </a:p>
        </p:txBody>
      </p:sp>
      <p:sp>
        <p:nvSpPr>
          <p:cNvPr id="2" name="TextBox 1"/>
          <p:cNvSpPr txBox="1"/>
          <p:nvPr/>
        </p:nvSpPr>
        <p:spPr>
          <a:xfrm>
            <a:off x="457200" y="533400"/>
            <a:ext cx="8382000" cy="523220"/>
          </a:xfrm>
          <a:prstGeom prst="rect">
            <a:avLst/>
          </a:prstGeom>
          <a:noFill/>
        </p:spPr>
        <p:txBody>
          <a:bodyPr wrap="square" rtlCol="0">
            <a:spAutoFit/>
          </a:bodyPr>
          <a:lstStyle/>
          <a:p>
            <a:pPr algn="ctr"/>
            <a:r>
              <a:rPr lang="en-US" sz="2800" b="1" dirty="0" smtClean="0">
                <a:solidFill>
                  <a:schemeClr val="accent2"/>
                </a:solidFill>
              </a:rPr>
              <a:t>Resources/Bibliography</a:t>
            </a:r>
            <a:endParaRPr lang="en-US" sz="2800" b="1" dirty="0">
              <a:solidFill>
                <a:schemeClr val="accent2"/>
              </a:solidFill>
            </a:endParaRPr>
          </a:p>
        </p:txBody>
      </p:sp>
    </p:spTree>
    <p:extLst>
      <p:ext uri="{BB962C8B-B14F-4D97-AF65-F5344CB8AC3E}">
        <p14:creationId xmlns:p14="http://schemas.microsoft.com/office/powerpoint/2010/main" val="102236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762000"/>
            <a:ext cx="2857500" cy="1524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542925"/>
            <a:ext cx="2667000" cy="1962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429000"/>
            <a:ext cx="6934200" cy="1270000"/>
          </a:xfrm>
          <a:prstGeom prst="rect">
            <a:avLst/>
          </a:prstGeom>
        </p:spPr>
      </p:pic>
      <p:sp>
        <p:nvSpPr>
          <p:cNvPr id="2" name="TextBox 1"/>
          <p:cNvSpPr txBox="1"/>
          <p:nvPr/>
        </p:nvSpPr>
        <p:spPr>
          <a:xfrm>
            <a:off x="1066800" y="2286000"/>
            <a:ext cx="2857500" cy="523220"/>
          </a:xfrm>
          <a:prstGeom prst="rect">
            <a:avLst/>
          </a:prstGeom>
          <a:noFill/>
        </p:spPr>
        <p:txBody>
          <a:bodyPr wrap="square" rtlCol="0">
            <a:spAutoFit/>
          </a:bodyPr>
          <a:lstStyle/>
          <a:p>
            <a:pPr algn="ctr"/>
            <a:r>
              <a:rPr lang="en-US" sz="2800" dirty="0" smtClean="0">
                <a:solidFill>
                  <a:srgbClr val="7030A0"/>
                </a:solidFill>
                <a:latin typeface="Albertus Medium" panose="020E0602030304020304" pitchFamily="34" charset="0"/>
                <a:cs typeface="Aharoni" panose="02010803020104030203" pitchFamily="2" charset="-79"/>
              </a:rPr>
              <a:t>1929-1932</a:t>
            </a:r>
            <a:endParaRPr lang="en-US" sz="3200" dirty="0">
              <a:solidFill>
                <a:srgbClr val="7030A0"/>
              </a:solidFill>
              <a:latin typeface="Albertus Medium" panose="020E0602030304020304" pitchFamily="34" charset="0"/>
              <a:cs typeface="Aharoni" panose="02010803020104030203" pitchFamily="2" charset="-79"/>
            </a:endParaRPr>
          </a:p>
        </p:txBody>
      </p:sp>
      <p:sp>
        <p:nvSpPr>
          <p:cNvPr id="6" name="TextBox 5"/>
          <p:cNvSpPr txBox="1"/>
          <p:nvPr/>
        </p:nvSpPr>
        <p:spPr>
          <a:xfrm>
            <a:off x="5337464" y="2286000"/>
            <a:ext cx="2857500" cy="523220"/>
          </a:xfrm>
          <a:prstGeom prst="rect">
            <a:avLst/>
          </a:prstGeom>
          <a:noFill/>
        </p:spPr>
        <p:txBody>
          <a:bodyPr wrap="square" rtlCol="0">
            <a:spAutoFit/>
          </a:bodyPr>
          <a:lstStyle/>
          <a:p>
            <a:pPr algn="ctr"/>
            <a:r>
              <a:rPr lang="en-US" sz="2800" dirty="0" smtClean="0">
                <a:solidFill>
                  <a:srgbClr val="00B050"/>
                </a:solidFill>
                <a:latin typeface="Albertus Medium" panose="020E0602030304020304" pitchFamily="34" charset="0"/>
                <a:cs typeface="Aharoni" panose="02010803020104030203" pitchFamily="2" charset="-79"/>
              </a:rPr>
              <a:t>1932-1933</a:t>
            </a:r>
            <a:endParaRPr lang="en-US" sz="3200" dirty="0">
              <a:solidFill>
                <a:srgbClr val="00B050"/>
              </a:solidFill>
              <a:latin typeface="Albertus Medium" panose="020E0602030304020304" pitchFamily="34" charset="0"/>
              <a:cs typeface="Aharoni" panose="02010803020104030203" pitchFamily="2" charset="-79"/>
            </a:endParaRPr>
          </a:p>
        </p:txBody>
      </p:sp>
      <p:sp>
        <p:nvSpPr>
          <p:cNvPr id="7" name="TextBox 6"/>
          <p:cNvSpPr txBox="1"/>
          <p:nvPr/>
        </p:nvSpPr>
        <p:spPr>
          <a:xfrm>
            <a:off x="1295400" y="4437390"/>
            <a:ext cx="6934200" cy="523220"/>
          </a:xfrm>
          <a:prstGeom prst="rect">
            <a:avLst/>
          </a:prstGeom>
          <a:noFill/>
        </p:spPr>
        <p:txBody>
          <a:bodyPr wrap="square" rtlCol="0">
            <a:spAutoFit/>
          </a:bodyPr>
          <a:lstStyle/>
          <a:p>
            <a:pPr algn="ctr"/>
            <a:r>
              <a:rPr lang="en-US" sz="2800" dirty="0" smtClean="0">
                <a:solidFill>
                  <a:schemeClr val="accent2">
                    <a:lumMod val="75000"/>
                  </a:schemeClr>
                </a:solidFill>
                <a:latin typeface="Albertus Medium" panose="020E0602030304020304" pitchFamily="34" charset="0"/>
                <a:cs typeface="Aharoni" panose="02010803020104030203" pitchFamily="2" charset="-79"/>
              </a:rPr>
              <a:t>1933-1934</a:t>
            </a:r>
            <a:endParaRPr lang="en-US" sz="3200" dirty="0">
              <a:solidFill>
                <a:schemeClr val="accent2">
                  <a:lumMod val="75000"/>
                </a:schemeClr>
              </a:solidFill>
              <a:latin typeface="Albertus Medium" panose="020E0602030304020304" pitchFamily="34" charset="0"/>
              <a:cs typeface="Aharoni" panose="02010803020104030203" pitchFamily="2" charset="-79"/>
            </a:endParaRPr>
          </a:p>
        </p:txBody>
      </p:sp>
    </p:spTree>
    <p:extLst>
      <p:ext uri="{BB962C8B-B14F-4D97-AF65-F5344CB8AC3E}">
        <p14:creationId xmlns:p14="http://schemas.microsoft.com/office/powerpoint/2010/main" val="1361241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797212"/>
            <a:ext cx="2514600" cy="19412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593256"/>
            <a:ext cx="1728216" cy="21452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52400"/>
            <a:ext cx="2202596" cy="31065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9708" y="81765"/>
            <a:ext cx="3962400" cy="2228850"/>
          </a:xfrm>
          <a:prstGeom prst="rect">
            <a:avLst/>
          </a:prstGeom>
        </p:spPr>
      </p:pic>
      <p:sp>
        <p:nvSpPr>
          <p:cNvPr id="7" name="TextBox 6"/>
          <p:cNvSpPr txBox="1"/>
          <p:nvPr/>
        </p:nvSpPr>
        <p:spPr>
          <a:xfrm>
            <a:off x="304800" y="5181600"/>
            <a:ext cx="7947308" cy="646331"/>
          </a:xfrm>
          <a:prstGeom prst="rect">
            <a:avLst/>
          </a:prstGeom>
          <a:noFill/>
        </p:spPr>
        <p:txBody>
          <a:bodyPr wrap="square" rtlCol="0">
            <a:spAutoFit/>
          </a:bodyPr>
          <a:lstStyle/>
          <a:p>
            <a:pPr algn="ctr"/>
            <a:r>
              <a:rPr lang="en-US" sz="3600" dirty="0" smtClean="0">
                <a:solidFill>
                  <a:schemeClr val="bg1"/>
                </a:solidFill>
                <a:latin typeface="Albertus Medium" panose="020E0602030304020304" pitchFamily="34" charset="0"/>
                <a:cs typeface="Aharoni" panose="02010803020104030203" pitchFamily="2" charset="-79"/>
              </a:rPr>
              <a:t>1956-1969 (1974)</a:t>
            </a:r>
            <a:endParaRPr lang="en-US" sz="3200" dirty="0">
              <a:solidFill>
                <a:schemeClr val="bg1"/>
              </a:solidFill>
              <a:latin typeface="Albertus Medium" panose="020E0602030304020304" pitchFamily="34" charset="0"/>
              <a:cs typeface="Aharoni" panose="02010803020104030203" pitchFamily="2" charset="-79"/>
            </a:endParaRPr>
          </a:p>
        </p:txBody>
      </p:sp>
    </p:spTree>
    <p:extLst>
      <p:ext uri="{BB962C8B-B14F-4D97-AF65-F5344CB8AC3E}">
        <p14:creationId xmlns:p14="http://schemas.microsoft.com/office/powerpoint/2010/main" val="537793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20940" cy="777240"/>
          </a:xfrm>
        </p:spPr>
        <p:txBody>
          <a:bodyPr/>
          <a:lstStyle/>
          <a:p>
            <a:pPr fontAlgn="base"/>
            <a:r>
              <a:rPr lang="en-US" dirty="0"/>
              <a:t/>
            </a:r>
            <a:br>
              <a:rPr lang="en-US" dirty="0"/>
            </a:b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3418114"/>
            <a:ext cx="5548708" cy="35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724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2286000" y="217714"/>
            <a:ext cx="4419600"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333333"/>
                </a:solidFill>
                <a:effectLst/>
                <a:latin typeface="inherit"/>
                <a:cs typeface="Arial" pitchFamily="34" charset="0"/>
              </a:rPr>
              <a:t>IBM</a:t>
            </a:r>
            <a:r>
              <a:rPr kumimoji="0" lang="en-US" altLang="en-US" sz="3200" b="0" i="0" u="none" strike="noStrike" cap="none" normalizeH="0" baseline="0" dirty="0" smtClean="0">
                <a:ln>
                  <a:noFill/>
                </a:ln>
                <a:solidFill>
                  <a:srgbClr val="333333"/>
                </a:solidFill>
                <a:effectLst/>
                <a:latin typeface="Alegreya"/>
                <a:cs typeface="Arial" pitchFamily="34" charset="0"/>
              </a:rPr>
              <a:t/>
            </a:r>
            <a:br>
              <a:rPr kumimoji="0" lang="en-US" altLang="en-US" sz="3200" b="0" i="0" u="none" strike="noStrike" cap="none" normalizeH="0" baseline="0" dirty="0" smtClean="0">
                <a:ln>
                  <a:noFill/>
                </a:ln>
                <a:solidFill>
                  <a:srgbClr val="333333"/>
                </a:solidFill>
                <a:effectLst/>
                <a:latin typeface="Alegreya"/>
                <a:cs typeface="Arial" pitchFamily="34" charset="0"/>
              </a:rPr>
            </a:br>
            <a:r>
              <a:rPr kumimoji="0" lang="en-US" altLang="en-US" sz="3200" b="0" i="0" u="none" strike="noStrike" cap="none" normalizeH="0" baseline="0" smtClean="0">
                <a:ln>
                  <a:noFill/>
                </a:ln>
                <a:solidFill>
                  <a:srgbClr val="333333"/>
                </a:solidFill>
                <a:effectLst/>
                <a:latin typeface="Alegreya"/>
                <a:cs typeface="Arial" pitchFamily="34" charset="0"/>
              </a:rPr>
              <a:t>Designed 1950’s-1960’s</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55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57200"/>
            <a:ext cx="3269646" cy="4339119"/>
          </a:xfrm>
          <a:prstGeom prst="rect">
            <a:avLst/>
          </a:prstGeom>
        </p:spPr>
      </p:pic>
    </p:spTree>
    <p:extLst>
      <p:ext uri="{BB962C8B-B14F-4D97-AF65-F5344CB8AC3E}">
        <p14:creationId xmlns:p14="http://schemas.microsoft.com/office/powerpoint/2010/main" val="4172677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005840"/>
          </a:xfrm>
        </p:spPr>
        <p:txBody>
          <a:bodyPr/>
          <a:lstStyle/>
          <a:p>
            <a:r>
              <a:rPr lang="en-US" b="1" dirty="0"/>
              <a:t>ABC</a:t>
            </a:r>
            <a:r>
              <a:rPr lang="en-US" dirty="0"/>
              <a:t/>
            </a:r>
            <a:br>
              <a:rPr lang="en-US" dirty="0"/>
            </a:br>
            <a:r>
              <a:rPr lang="en-US" dirty="0"/>
              <a:t>Designed 1962</a:t>
            </a:r>
          </a:p>
        </p:txBody>
      </p:sp>
      <p:pic>
        <p:nvPicPr>
          <p:cNvPr id="12293" name="Picture 5" descr="Image result for paul rand log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685800"/>
            <a:ext cx="65532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2036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holy na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23" y="228600"/>
            <a:ext cx="2443652" cy="3282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623" y="3511118"/>
            <a:ext cx="2443652" cy="461665"/>
          </a:xfrm>
          <a:prstGeom prst="rect">
            <a:avLst/>
          </a:prstGeom>
          <a:noFill/>
        </p:spPr>
        <p:txBody>
          <a:bodyPr wrap="square" rtlCol="0">
            <a:spAutoFit/>
          </a:bodyPr>
          <a:lstStyle/>
          <a:p>
            <a:pPr algn="ctr"/>
            <a:r>
              <a:rPr lang="en-US" sz="2400" i="1" dirty="0" smtClean="0">
                <a:solidFill>
                  <a:srgbClr val="002060"/>
                </a:solidFill>
                <a:latin typeface="Albertus Medium" panose="020E0602030304020304" pitchFamily="34" charset="0"/>
              </a:rPr>
              <a:t>Maholy – Nagy </a:t>
            </a:r>
            <a:endParaRPr lang="en-US" sz="2400" i="1" dirty="0">
              <a:solidFill>
                <a:srgbClr val="002060"/>
              </a:solidFill>
              <a:latin typeface="Albertus Medium" panose="020E0602030304020304" pitchFamily="34" charset="0"/>
            </a:endParaRPr>
          </a:p>
        </p:txBody>
      </p:sp>
      <p:pic>
        <p:nvPicPr>
          <p:cNvPr id="1028" name="Picture 4" descr="Image result for cassand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71800"/>
            <a:ext cx="2820112" cy="2981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55630" y="5967576"/>
            <a:ext cx="2443652" cy="461665"/>
          </a:xfrm>
          <a:prstGeom prst="rect">
            <a:avLst/>
          </a:prstGeom>
          <a:noFill/>
        </p:spPr>
        <p:txBody>
          <a:bodyPr wrap="square" rtlCol="0">
            <a:spAutoFit/>
          </a:bodyPr>
          <a:lstStyle/>
          <a:p>
            <a:pPr algn="ctr"/>
            <a:r>
              <a:rPr lang="en-US" sz="2400" i="1" dirty="0" smtClean="0">
                <a:solidFill>
                  <a:srgbClr val="002060"/>
                </a:solidFill>
                <a:latin typeface="Albertus Medium" panose="020E0602030304020304" pitchFamily="34" charset="0"/>
              </a:rPr>
              <a:t>Cassandre</a:t>
            </a:r>
            <a:endParaRPr lang="en-US" sz="2400" i="1" dirty="0">
              <a:solidFill>
                <a:srgbClr val="002060"/>
              </a:solidFill>
              <a:latin typeface="Albertus Medium" panose="020E0602030304020304" pitchFamily="34" charset="0"/>
            </a:endParaRPr>
          </a:p>
        </p:txBody>
      </p:sp>
      <p:sp>
        <p:nvSpPr>
          <p:cNvPr id="8" name="TextBox 7"/>
          <p:cNvSpPr txBox="1"/>
          <p:nvPr/>
        </p:nvSpPr>
        <p:spPr>
          <a:xfrm rot="19872781">
            <a:off x="2727458" y="1294500"/>
            <a:ext cx="4864159" cy="1815882"/>
          </a:xfrm>
          <a:prstGeom prst="rect">
            <a:avLst/>
          </a:prstGeom>
          <a:noFill/>
        </p:spPr>
        <p:txBody>
          <a:bodyPr wrap="square" rtlCol="0">
            <a:spAutoFit/>
          </a:bodyPr>
          <a:lstStyle/>
          <a:p>
            <a:pPr algn="ctr"/>
            <a:r>
              <a:rPr lang="en-US" sz="5600" dirty="0" smtClean="0">
                <a:solidFill>
                  <a:srgbClr val="FF0000"/>
                </a:solidFill>
                <a:latin typeface="Antique Olive CompactPS" panose="020B0904030504030204" pitchFamily="34" charset="0"/>
              </a:rPr>
              <a:t>Pro</a:t>
            </a:r>
            <a:r>
              <a:rPr lang="en-US" sz="5600" dirty="0" smtClean="0">
                <a:solidFill>
                  <a:schemeClr val="accent3">
                    <a:lumMod val="60000"/>
                    <a:lumOff val="40000"/>
                  </a:schemeClr>
                </a:solidFill>
                <a:latin typeface="Antique Olive CompactPS" panose="020B0904030504030204" pitchFamily="34" charset="0"/>
              </a:rPr>
              <a:t>m</a:t>
            </a:r>
            <a:r>
              <a:rPr lang="en-US" sz="5600" dirty="0" smtClean="0">
                <a:solidFill>
                  <a:srgbClr val="FF0000"/>
                </a:solidFill>
                <a:latin typeface="Antique Olive CompactPS" panose="020B0904030504030204" pitchFamily="34" charset="0"/>
              </a:rPr>
              <a:t>in</a:t>
            </a:r>
            <a:r>
              <a:rPr lang="en-US" sz="5600" dirty="0" smtClean="0">
                <a:solidFill>
                  <a:srgbClr val="00B050"/>
                </a:solidFill>
                <a:latin typeface="Antique Olive CompactPS" panose="020B0904030504030204" pitchFamily="34" charset="0"/>
              </a:rPr>
              <a:t>e</a:t>
            </a:r>
            <a:r>
              <a:rPr lang="en-US" sz="5600" dirty="0" smtClean="0">
                <a:solidFill>
                  <a:srgbClr val="FF0000"/>
                </a:solidFill>
                <a:latin typeface="Antique Olive CompactPS" panose="020B0904030504030204" pitchFamily="34" charset="0"/>
              </a:rPr>
              <a:t>nt D</a:t>
            </a:r>
            <a:r>
              <a:rPr lang="en-US" sz="5600" dirty="0" smtClean="0">
                <a:solidFill>
                  <a:srgbClr val="0070C0"/>
                </a:solidFill>
                <a:latin typeface="Antique Olive CompactPS" panose="020B0904030504030204" pitchFamily="34" charset="0"/>
              </a:rPr>
              <a:t>e</a:t>
            </a:r>
            <a:r>
              <a:rPr lang="en-US" sz="5600" dirty="0" smtClean="0">
                <a:solidFill>
                  <a:srgbClr val="FF0000"/>
                </a:solidFill>
                <a:latin typeface="Antique Olive CompactPS" panose="020B0904030504030204" pitchFamily="34" charset="0"/>
              </a:rPr>
              <a:t>sig</a:t>
            </a:r>
            <a:r>
              <a:rPr lang="en-US" sz="5600" dirty="0" smtClean="0">
                <a:solidFill>
                  <a:srgbClr val="0070C0"/>
                </a:solidFill>
                <a:latin typeface="Antique Olive CompactPS" panose="020B0904030504030204" pitchFamily="34" charset="0"/>
              </a:rPr>
              <a:t>n</a:t>
            </a:r>
            <a:r>
              <a:rPr lang="en-US" sz="5600" dirty="0" smtClean="0">
                <a:solidFill>
                  <a:srgbClr val="FF0000"/>
                </a:solidFill>
                <a:latin typeface="Antique Olive CompactPS" panose="020B0904030504030204" pitchFamily="34" charset="0"/>
              </a:rPr>
              <a:t>er</a:t>
            </a:r>
            <a:r>
              <a:rPr lang="en-US" sz="5600" dirty="0" smtClean="0">
                <a:solidFill>
                  <a:srgbClr val="FFC000"/>
                </a:solidFill>
                <a:latin typeface="Antique Olive CompactPS" panose="020B0904030504030204" pitchFamily="34" charset="0"/>
              </a:rPr>
              <a:t>s</a:t>
            </a:r>
            <a:endParaRPr lang="en-US" sz="5600" dirty="0">
              <a:solidFill>
                <a:srgbClr val="FFC000"/>
              </a:solidFill>
              <a:latin typeface="Antique Olive CompactPS" panose="020B0904030504030204" pitchFamily="34" charset="0"/>
            </a:endParaRPr>
          </a:p>
        </p:txBody>
      </p:sp>
    </p:spTree>
    <p:extLst>
      <p:ext uri="{BB962C8B-B14F-4D97-AF65-F5344CB8AC3E}">
        <p14:creationId xmlns:p14="http://schemas.microsoft.com/office/powerpoint/2010/main" val="31924980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760"/>
            <a:ext cx="8991600" cy="4587240"/>
          </a:xfrm>
        </p:spPr>
        <p:txBody>
          <a:bodyPr/>
          <a:lstStyle/>
          <a:p>
            <a:r>
              <a:rPr lang="en-US" sz="13800" dirty="0" smtClean="0"/>
              <a:t>E</a:t>
            </a:r>
            <a:r>
              <a:rPr lang="en-US" sz="13800" dirty="0" smtClean="0">
                <a:solidFill>
                  <a:schemeClr val="accent2"/>
                </a:solidFill>
              </a:rPr>
              <a:t>a</a:t>
            </a:r>
            <a:r>
              <a:rPr lang="en-US" sz="13800" dirty="0" smtClean="0"/>
              <a:t>r</a:t>
            </a:r>
            <a:r>
              <a:rPr lang="en-US" sz="13800" dirty="0" smtClean="0">
                <a:solidFill>
                  <a:schemeClr val="accent3">
                    <a:lumMod val="60000"/>
                    <a:lumOff val="40000"/>
                  </a:schemeClr>
                </a:solidFill>
              </a:rPr>
              <a:t>l</a:t>
            </a:r>
            <a:r>
              <a:rPr lang="en-US" sz="13800" dirty="0" smtClean="0"/>
              <a:t>y </a:t>
            </a:r>
            <a:br>
              <a:rPr lang="en-US" sz="13800" dirty="0" smtClean="0"/>
            </a:br>
            <a:r>
              <a:rPr lang="en-US" sz="13800" dirty="0" smtClean="0"/>
              <a:t>     C</a:t>
            </a:r>
            <a:r>
              <a:rPr lang="en-US" sz="13800" dirty="0" smtClean="0">
                <a:solidFill>
                  <a:srgbClr val="7030A0"/>
                </a:solidFill>
              </a:rPr>
              <a:t>a</a:t>
            </a:r>
            <a:r>
              <a:rPr lang="en-US" sz="13800" dirty="0" smtClean="0"/>
              <a:t>re</a:t>
            </a:r>
            <a:r>
              <a:rPr lang="en-US" sz="13800" dirty="0" smtClean="0">
                <a:solidFill>
                  <a:srgbClr val="00B050"/>
                </a:solidFill>
              </a:rPr>
              <a:t>e</a:t>
            </a:r>
            <a:r>
              <a:rPr lang="en-US" sz="13800" dirty="0" smtClean="0"/>
              <a:t>r</a:t>
            </a:r>
            <a:endParaRPr lang="en-US" sz="13800" dirty="0"/>
          </a:p>
        </p:txBody>
      </p:sp>
    </p:spTree>
    <p:extLst>
      <p:ext uri="{BB962C8B-B14F-4D97-AF65-F5344CB8AC3E}">
        <p14:creationId xmlns:p14="http://schemas.microsoft.com/office/powerpoint/2010/main" val="35089155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413</TotalTime>
  <Words>540</Words>
  <Application>Microsoft Office PowerPoint</Application>
  <PresentationFormat>On-screen Show (4:3)</PresentationFormat>
  <Paragraphs>40</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Aharoni</vt:lpstr>
      <vt:lpstr>Albertus Medium</vt:lpstr>
      <vt:lpstr>Alegreya</vt:lpstr>
      <vt:lpstr>Antique Olive CompactPS</vt:lpstr>
      <vt:lpstr>Arial</vt:lpstr>
      <vt:lpstr>Calibri</vt:lpstr>
      <vt:lpstr>Franklin Gothic Book</vt:lpstr>
      <vt:lpstr>Franklin Gothic Medium</vt:lpstr>
      <vt:lpstr>Helvetica</vt:lpstr>
      <vt:lpstr>inherit</vt:lpstr>
      <vt:lpstr>Times New Roman</vt:lpstr>
      <vt:lpstr>Tunga</vt:lpstr>
      <vt:lpstr>Wingdings</vt:lpstr>
      <vt:lpstr>Angles</vt:lpstr>
      <vt:lpstr>Paul Rand  Graphic Designer </vt:lpstr>
      <vt:lpstr>Paul Rand Bio</vt:lpstr>
      <vt:lpstr>PowerPoint Presentation</vt:lpstr>
      <vt:lpstr>PowerPoint Presentation</vt:lpstr>
      <vt:lpstr> </vt:lpstr>
      <vt:lpstr>PowerPoint Presentation</vt:lpstr>
      <vt:lpstr>ABC Designed 1962</vt:lpstr>
      <vt:lpstr>PowerPoint Presentation</vt:lpstr>
      <vt:lpstr>Early       Career</vt:lpstr>
      <vt:lpstr>Early Career</vt:lpstr>
      <vt:lpstr>PowerPoint Presentation</vt:lpstr>
      <vt:lpstr>Apparel Arts magazine anniversary issue</vt:lpstr>
      <vt:lpstr>Corporate identities </vt:lpstr>
      <vt:lpstr>PowerPoint Presentation</vt:lpstr>
      <vt:lpstr>PowerPoint Presentation</vt:lpstr>
      <vt:lpstr>PowerPoint Presentation</vt:lpstr>
      <vt:lpstr>PowerPoint Presentation</vt:lpstr>
      <vt:lpstr>PowerPoint Presentation</vt:lpstr>
      <vt:lpstr>Modernist Influences </vt:lpstr>
      <vt:lpstr>1946, cover design, Jazzways magazine</vt:lpstr>
      <vt:lpstr>PowerPoint Presentation</vt:lpstr>
      <vt:lpstr>PowerPoint Presentation</vt:lpstr>
      <vt:lpstr>PowerPoint Presentation</vt:lpstr>
      <vt:lpstr>Paul Rand makes the nurse's needle a little less scary: Big Families advertising flyer 1947</vt:lpstr>
      <vt:lpstr>PowerPoint Presentation</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Rand  Graphic Designer</dc:title>
  <dc:creator>admin</dc:creator>
  <cp:lastModifiedBy>Student</cp:lastModifiedBy>
  <cp:revision>26</cp:revision>
  <dcterms:created xsi:type="dcterms:W3CDTF">2016-12-07T16:58:23Z</dcterms:created>
  <dcterms:modified xsi:type="dcterms:W3CDTF">2016-12-14T19:44:59Z</dcterms:modified>
</cp:coreProperties>
</file>