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61" r:id="rId3"/>
    <p:sldId id="271" r:id="rId4"/>
    <p:sldId id="272" r:id="rId5"/>
    <p:sldId id="273" r:id="rId6"/>
    <p:sldId id="275" r:id="rId7"/>
    <p:sldId id="257" r:id="rId8"/>
    <p:sldId id="258" r:id="rId9"/>
    <p:sldId id="259" r:id="rId10"/>
    <p:sldId id="260" r:id="rId11"/>
    <p:sldId id="274" r:id="rId12"/>
    <p:sldId id="262" r:id="rId13"/>
    <p:sldId id="263" r:id="rId14"/>
    <p:sldId id="264" r:id="rId15"/>
    <p:sldId id="265" r:id="rId16"/>
    <p:sldId id="266" r:id="rId17"/>
    <p:sldId id="267" r:id="rId18"/>
    <p:sldId id="268" r:id="rId19"/>
    <p:sldId id="269" r:id="rId20"/>
    <p:sldId id="270"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a:tcStyle>
        <a:tcBdr/>
        <a:fill>
          <a:solidFill>
            <a:srgbClr val="E7E3D2">
              <a:alpha val="5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0" d="100"/>
          <a:sy n="30" d="100"/>
        </p:scale>
        <p:origin x="13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143000" y="685800"/>
            <a:ext cx="4572000" cy="3429000"/>
          </a:xfrm>
          <a:prstGeom prst="rect">
            <a:avLst/>
          </a:prstGeom>
        </p:spPr>
        <p:txBody>
          <a:bodyPr/>
          <a:lstStyle/>
          <a:p>
            <a:endParaRPr/>
          </a:p>
        </p:txBody>
      </p:sp>
      <p:sp>
        <p:nvSpPr>
          <p:cNvPr id="129" name="Shape 12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3389096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3" name="Shape 13"/>
          <p:cNvSpPr/>
          <p:nvPr/>
        </p:nvSpPr>
        <p:spPr>
          <a:xfrm>
            <a:off x="508000" y="51816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Shape 14"/>
          <p:cNvSpPr>
            <a:spLocks noGrp="1"/>
          </p:cNvSpPr>
          <p:nvPr>
            <p:ph type="title"/>
          </p:nvPr>
        </p:nvSpPr>
        <p:spPr>
          <a:xfrm>
            <a:off x="508000" y="3009900"/>
            <a:ext cx="11988800" cy="2032000"/>
          </a:xfrm>
          <a:prstGeom prst="rect">
            <a:avLst/>
          </a:prstGeom>
        </p:spPr>
        <p:txBody>
          <a:bodyPr anchor="b"/>
          <a:lstStyle/>
          <a:p>
            <a:r>
              <a:t>Title Text</a:t>
            </a:r>
          </a:p>
        </p:txBody>
      </p:sp>
      <p:sp>
        <p:nvSpPr>
          <p:cNvPr id="15" name="Shape 15"/>
          <p:cNvSpPr>
            <a:spLocks noGrp="1"/>
          </p:cNvSpPr>
          <p:nvPr>
            <p:ph type="body" sz="quarter" idx="1"/>
          </p:nvPr>
        </p:nvSpPr>
        <p:spPr>
          <a:xfrm>
            <a:off x="508000" y="5562600"/>
            <a:ext cx="11988800" cy="8255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6" name="Shape 16"/>
          <p:cNvSpPr>
            <a:spLocks noGrp="1"/>
          </p:cNvSpPr>
          <p:nvPr>
            <p:ph type="sldNum" sz="quarter" idx="2"/>
          </p:nvPr>
        </p:nvSpPr>
        <p:spPr>
          <a:xfrm>
            <a:off x="12154001" y="8763000"/>
            <a:ext cx="342901"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05" name="Shape 105"/>
          <p:cNvSpPr>
            <a:spLocks noGrp="1"/>
          </p:cNvSpPr>
          <p:nvPr>
            <p:ph type="body" sz="quarter" idx="13"/>
          </p:nvPr>
        </p:nvSpPr>
        <p:spPr>
          <a:xfrm>
            <a:off x="508000" y="5918200"/>
            <a:ext cx="11988800" cy="533400"/>
          </a:xfrm>
          <a:prstGeom prst="rect">
            <a:avLst/>
          </a:prstGeom>
        </p:spPr>
        <p:txBody>
          <a:bodyPr anchor="t">
            <a:spAutoFit/>
          </a:bodyPr>
          <a:lstStyle>
            <a:lvl1pPr marL="0" indent="0" algn="ctr">
              <a:lnSpc>
                <a:spcPct val="140000"/>
              </a:lnSpc>
              <a:spcBef>
                <a:spcPts val="0"/>
              </a:spcBef>
              <a:buSzTx/>
              <a:buNone/>
              <a:defRPr sz="3000" i="1">
                <a:solidFill>
                  <a:srgbClr val="9D9D9D"/>
                </a:solidFill>
              </a:defRPr>
            </a:lvl1pPr>
          </a:lstStyle>
          <a:p>
            <a:r>
              <a:t>–Johnny Appleseed</a:t>
            </a:r>
          </a:p>
        </p:txBody>
      </p:sp>
      <p:sp>
        <p:nvSpPr>
          <p:cNvPr id="106" name="Shape 106"/>
          <p:cNvSpPr>
            <a:spLocks noGrp="1"/>
          </p:cNvSpPr>
          <p:nvPr>
            <p:ph type="body" sz="quarter" idx="14"/>
          </p:nvPr>
        </p:nvSpPr>
        <p:spPr>
          <a:xfrm>
            <a:off x="1270000" y="4298950"/>
            <a:ext cx="10464800" cy="622300"/>
          </a:xfrm>
          <a:prstGeom prst="rect">
            <a:avLst/>
          </a:prstGeom>
        </p:spPr>
        <p:txBody>
          <a:bodyPr>
            <a:spAutoFit/>
          </a:bodyPr>
          <a:lstStyle>
            <a:lvl1pPr marL="0" indent="0" algn="ctr">
              <a:lnSpc>
                <a:spcPct val="120000"/>
              </a:lnSpc>
              <a:spcBef>
                <a:spcPts val="0"/>
              </a:spcBef>
              <a:buSzTx/>
              <a:buNone/>
              <a:defRPr sz="3600"/>
            </a:lvl1pPr>
          </a:lstStyle>
          <a:p>
            <a:r>
              <a:t>“Type a quote here.” </a:t>
            </a:r>
          </a:p>
        </p:txBody>
      </p:sp>
      <p:sp>
        <p:nvSpPr>
          <p:cNvPr id="107" name="Shape 10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14" name="Shape 114"/>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5" name="Shape 1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22" name="Shape 1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3" name="Shape 23"/>
          <p:cNvSpPr>
            <a:spLocks noGrp="1"/>
          </p:cNvSpPr>
          <p:nvPr>
            <p:ph type="pic" idx="13"/>
          </p:nvPr>
        </p:nvSpPr>
        <p:spPr>
          <a:xfrm>
            <a:off x="622300" y="1181100"/>
            <a:ext cx="11760200" cy="5676900"/>
          </a:xfrm>
          <a:prstGeom prst="rect">
            <a:avLst/>
          </a:prstGeom>
          <a:ln w="9525">
            <a:round/>
          </a:ln>
        </p:spPr>
        <p:txBody>
          <a:bodyPr lIns="91439" tIns="45719" rIns="91439" bIns="45719" anchor="t">
            <a:noAutofit/>
          </a:bodyPr>
          <a:lstStyle/>
          <a:p>
            <a:endParaRPr/>
          </a:p>
        </p:txBody>
      </p:sp>
      <p:sp>
        <p:nvSpPr>
          <p:cNvPr id="24" name="Shape 24"/>
          <p:cNvSpPr>
            <a:spLocks noGrp="1"/>
          </p:cNvSpPr>
          <p:nvPr>
            <p:ph type="title"/>
          </p:nvPr>
        </p:nvSpPr>
        <p:spPr>
          <a:xfrm>
            <a:off x="508000" y="7099300"/>
            <a:ext cx="11988800" cy="1117600"/>
          </a:xfrm>
          <a:prstGeom prst="rect">
            <a:avLst/>
          </a:prstGeom>
        </p:spPr>
        <p:txBody>
          <a:bodyPr anchor="b"/>
          <a:lstStyle/>
          <a:p>
            <a:r>
              <a:t>Title Text</a:t>
            </a:r>
          </a:p>
        </p:txBody>
      </p:sp>
      <p:sp>
        <p:nvSpPr>
          <p:cNvPr id="25" name="Shape 25"/>
          <p:cNvSpPr>
            <a:spLocks noGrp="1"/>
          </p:cNvSpPr>
          <p:nvPr>
            <p:ph type="body" sz="quarter" idx="1"/>
          </p:nvPr>
        </p:nvSpPr>
        <p:spPr>
          <a:xfrm>
            <a:off x="508000" y="8267700"/>
            <a:ext cx="119888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3" name="Shape 33"/>
          <p:cNvSpPr>
            <a:spLocks noGrp="1"/>
          </p:cNvSpPr>
          <p:nvPr>
            <p:ph type="title"/>
          </p:nvPr>
        </p:nvSpPr>
        <p:spPr>
          <a:xfrm>
            <a:off x="508000" y="3860800"/>
            <a:ext cx="11988800" cy="2032000"/>
          </a:xfrm>
          <a:prstGeom prst="rect">
            <a:avLst/>
          </a:prstGeom>
        </p:spPr>
        <p:txBody>
          <a:bodyPr/>
          <a:lstStyle/>
          <a:p>
            <a:r>
              <a:t>Title Text</a:t>
            </a: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 name="Shape 41"/>
          <p:cNvSpPr>
            <a:spLocks noGrp="1"/>
          </p:cNvSpPr>
          <p:nvPr>
            <p:ph type="pic" sz="half" idx="13"/>
          </p:nvPr>
        </p:nvSpPr>
        <p:spPr>
          <a:xfrm>
            <a:off x="6805519" y="981849"/>
            <a:ext cx="5575301" cy="7531101"/>
          </a:xfrm>
          <a:prstGeom prst="rect">
            <a:avLst/>
          </a:prstGeom>
          <a:ln w="9525">
            <a:round/>
          </a:ln>
        </p:spPr>
        <p:txBody>
          <a:bodyPr lIns="91439" tIns="45719" rIns="91439" bIns="45719" anchor="t">
            <a:noAutofit/>
          </a:bodyPr>
          <a:lstStyle/>
          <a:p>
            <a:endParaRPr/>
          </a:p>
        </p:txBody>
      </p:sp>
      <p:sp>
        <p:nvSpPr>
          <p:cNvPr id="42" name="Shape 42"/>
          <p:cNvSpPr>
            <a:spLocks noGrp="1"/>
          </p:cNvSpPr>
          <p:nvPr>
            <p:ph type="title"/>
          </p:nvPr>
        </p:nvSpPr>
        <p:spPr>
          <a:xfrm>
            <a:off x="508000" y="2400300"/>
            <a:ext cx="5829300" cy="6070600"/>
          </a:xfrm>
          <a:prstGeom prst="rect">
            <a:avLst/>
          </a:prstGeom>
        </p:spPr>
        <p:txBody>
          <a:bodyPr anchor="t"/>
          <a:lstStyle/>
          <a:p>
            <a:r>
              <a:t>Title Text</a:t>
            </a:r>
          </a:p>
        </p:txBody>
      </p:sp>
      <p:sp>
        <p:nvSpPr>
          <p:cNvPr id="43" name="Shape 43"/>
          <p:cNvSpPr>
            <a:spLocks noGrp="1"/>
          </p:cNvSpPr>
          <p:nvPr>
            <p:ph type="body" sz="quarter" idx="1"/>
          </p:nvPr>
        </p:nvSpPr>
        <p:spPr>
          <a:xfrm>
            <a:off x="508000" y="1168400"/>
            <a:ext cx="5829300" cy="838200"/>
          </a:xfrm>
          <a:prstGeom prst="rect">
            <a:avLst/>
          </a:prstGeom>
        </p:spPr>
        <p:txBody>
          <a:bodyPr anchor="t"/>
          <a:lstStyle>
            <a:lvl1pPr marL="0" indent="0">
              <a:lnSpc>
                <a:spcPct val="120000"/>
              </a:lnSpc>
              <a:spcBef>
                <a:spcPts val="0"/>
              </a:spcBef>
              <a:buSzTx/>
              <a:buNone/>
              <a:defRPr sz="2400"/>
            </a:lvl1pPr>
            <a:lvl2pPr marL="0" indent="228600">
              <a:lnSpc>
                <a:spcPct val="120000"/>
              </a:lnSpc>
              <a:spcBef>
                <a:spcPts val="0"/>
              </a:spcBef>
              <a:buSzTx/>
              <a:buNone/>
              <a:defRPr sz="2400"/>
            </a:lvl2pPr>
            <a:lvl3pPr marL="0" indent="457200">
              <a:lnSpc>
                <a:spcPct val="120000"/>
              </a:lnSpc>
              <a:spcBef>
                <a:spcPts val="0"/>
              </a:spcBef>
              <a:buSzTx/>
              <a:buNone/>
              <a:defRPr sz="2400"/>
            </a:lvl3pPr>
            <a:lvl4pPr marL="0" indent="685800">
              <a:lnSpc>
                <a:spcPct val="120000"/>
              </a:lnSpc>
              <a:spcBef>
                <a:spcPts val="0"/>
              </a:spcBef>
              <a:buSzTx/>
              <a:buNone/>
              <a:defRPr sz="2400"/>
            </a:lvl4pPr>
            <a:lvl5pPr marL="0" indent="914400">
              <a:lnSpc>
                <a:spcPct val="120000"/>
              </a:lnSpc>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44" name="Shape 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51" name="Shape 51"/>
          <p:cNvSpPr/>
          <p:nvPr/>
        </p:nvSpPr>
        <p:spPr>
          <a:xfrm>
            <a:off x="508000" y="25781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2" name="Shape 52"/>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3" name="Shape 53"/>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4" name="Shape 54"/>
          <p:cNvSpPr>
            <a:spLocks noGrp="1"/>
          </p:cNvSpPr>
          <p:nvPr>
            <p:ph type="title"/>
          </p:nvPr>
        </p:nvSpPr>
        <p:spPr>
          <a:prstGeom prst="rect">
            <a:avLst/>
          </a:prstGeom>
        </p:spPr>
        <p:txBody>
          <a:bodyPr/>
          <a:lstStyle/>
          <a:p>
            <a:r>
              <a:t>Title Text</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2" name="Shape 62"/>
          <p:cNvSpPr/>
          <p:nvPr/>
        </p:nvSpPr>
        <p:spPr>
          <a:xfrm>
            <a:off x="508000" y="25781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63" name="Shape 63"/>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64" name="Shape 64"/>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65" name="Shape 65"/>
          <p:cNvSpPr>
            <a:spLocks noGrp="1"/>
          </p:cNvSpPr>
          <p:nvPr>
            <p:ph type="title"/>
          </p:nvPr>
        </p:nvSpPr>
        <p:spPr>
          <a:prstGeom prst="rect">
            <a:avLst/>
          </a:prstGeom>
        </p:spPr>
        <p:txBody>
          <a:bodyPr/>
          <a:lstStyle/>
          <a:p>
            <a:r>
              <a:t>Title Text</a:t>
            </a:r>
          </a:p>
        </p:txBody>
      </p:sp>
      <p:sp>
        <p:nvSpPr>
          <p:cNvPr id="66" name="Shape 66"/>
          <p:cNvSpPr>
            <a:spLocks noGrp="1"/>
          </p:cNvSpPr>
          <p:nvPr>
            <p:ph type="body" idx="1"/>
          </p:nvPr>
        </p:nvSpPr>
        <p:spPr>
          <a:xfrm>
            <a:off x="508000" y="3035300"/>
            <a:ext cx="11988800" cy="57277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4" name="Shape 74"/>
          <p:cNvSpPr/>
          <p:nvPr/>
        </p:nvSpPr>
        <p:spPr>
          <a:xfrm>
            <a:off x="508000" y="2578100"/>
            <a:ext cx="119888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5" name="Shape 75"/>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6" name="Shape 76"/>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7" name="Shape 77"/>
          <p:cNvSpPr>
            <a:spLocks noGrp="1"/>
          </p:cNvSpPr>
          <p:nvPr>
            <p:ph type="pic" sz="half" idx="13"/>
          </p:nvPr>
        </p:nvSpPr>
        <p:spPr>
          <a:xfrm>
            <a:off x="620619" y="2994799"/>
            <a:ext cx="5524501" cy="5524501"/>
          </a:xfrm>
          <a:prstGeom prst="rect">
            <a:avLst/>
          </a:prstGeom>
          <a:ln w="9525">
            <a:round/>
          </a:ln>
        </p:spPr>
        <p:txBody>
          <a:bodyPr lIns="91439" tIns="45719" rIns="91439" bIns="45719" anchor="t">
            <a:noAutofit/>
          </a:bodyPr>
          <a:lstStyle/>
          <a:p>
            <a:endParaRPr/>
          </a:p>
        </p:txBody>
      </p:sp>
      <p:sp>
        <p:nvSpPr>
          <p:cNvPr id="78" name="Shape 78"/>
          <p:cNvSpPr>
            <a:spLocks noGrp="1"/>
          </p:cNvSpPr>
          <p:nvPr>
            <p:ph type="title"/>
          </p:nvPr>
        </p:nvSpPr>
        <p:spPr>
          <a:prstGeom prst="rect">
            <a:avLst/>
          </a:prstGeom>
        </p:spPr>
        <p:txBody>
          <a:bodyPr/>
          <a:lstStyle/>
          <a:p>
            <a:r>
              <a:t>Title Text</a:t>
            </a:r>
          </a:p>
        </p:txBody>
      </p:sp>
      <p:sp>
        <p:nvSpPr>
          <p:cNvPr id="79" name="Shape 79"/>
          <p:cNvSpPr>
            <a:spLocks noGrp="1"/>
          </p:cNvSpPr>
          <p:nvPr>
            <p:ph type="body" sz="half" idx="1"/>
          </p:nvPr>
        </p:nvSpPr>
        <p:spPr>
          <a:xfrm>
            <a:off x="6781800" y="2971800"/>
            <a:ext cx="5727700" cy="5524500"/>
          </a:xfrm>
          <a:prstGeom prst="rect">
            <a:avLst/>
          </a:prstGeom>
        </p:spPr>
        <p:txBody>
          <a:bodyPr/>
          <a:lstStyle>
            <a:lvl1pPr marL="368300" indent="-368300">
              <a:spcBef>
                <a:spcPts val="3200"/>
              </a:spcBef>
              <a:buSzPct val="30000"/>
              <a:buBlip>
                <a:blip r:embed="rId2"/>
              </a:buBlip>
              <a:defRPr sz="3000"/>
            </a:lvl1pPr>
            <a:lvl2pPr marL="736600" indent="-368300">
              <a:spcBef>
                <a:spcPts val="3200"/>
              </a:spcBef>
              <a:buSzPct val="30000"/>
              <a:buBlip>
                <a:blip r:embed="rId2"/>
              </a:buBlip>
              <a:defRPr sz="3000"/>
            </a:lvl2pPr>
            <a:lvl3pPr marL="1104900" indent="-368300">
              <a:spcBef>
                <a:spcPts val="3200"/>
              </a:spcBef>
              <a:buSzPct val="30000"/>
              <a:buBlip>
                <a:blip r:embed="rId2"/>
              </a:buBlip>
              <a:defRPr sz="3000"/>
            </a:lvl3pPr>
            <a:lvl4pPr marL="1473200" indent="-368300">
              <a:spcBef>
                <a:spcPts val="3200"/>
              </a:spcBef>
              <a:buSzPct val="30000"/>
              <a:buBlip>
                <a:blip r:embed="rId2"/>
              </a:buBlip>
              <a:defRPr sz="3000"/>
            </a:lvl4pPr>
            <a:lvl5pPr marL="1841500" indent="-368300">
              <a:spcBef>
                <a:spcPts val="3200"/>
              </a:spcBef>
              <a:buSzPct val="30000"/>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7" name="Shape 8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5" name="Shape 95"/>
          <p:cNvSpPr>
            <a:spLocks noGrp="1"/>
          </p:cNvSpPr>
          <p:nvPr>
            <p:ph type="pic" sz="quarter" idx="13"/>
          </p:nvPr>
        </p:nvSpPr>
        <p:spPr>
          <a:xfrm>
            <a:off x="6654800" y="977900"/>
            <a:ext cx="5727700" cy="3606800"/>
          </a:xfrm>
          <a:prstGeom prst="rect">
            <a:avLst/>
          </a:prstGeom>
          <a:ln w="9525">
            <a:round/>
          </a:ln>
        </p:spPr>
        <p:txBody>
          <a:bodyPr lIns="91439" tIns="45719" rIns="91439" bIns="45719" anchor="t">
            <a:noAutofit/>
          </a:bodyPr>
          <a:lstStyle/>
          <a:p>
            <a:endParaRPr/>
          </a:p>
        </p:txBody>
      </p:sp>
      <p:sp>
        <p:nvSpPr>
          <p:cNvPr id="96" name="Shape 96"/>
          <p:cNvSpPr>
            <a:spLocks noGrp="1"/>
          </p:cNvSpPr>
          <p:nvPr>
            <p:ph type="pic" sz="quarter" idx="14"/>
          </p:nvPr>
        </p:nvSpPr>
        <p:spPr>
          <a:xfrm>
            <a:off x="6654800" y="5003800"/>
            <a:ext cx="5727700" cy="3644900"/>
          </a:xfrm>
          <a:prstGeom prst="rect">
            <a:avLst/>
          </a:prstGeom>
          <a:ln w="9525">
            <a:round/>
          </a:ln>
        </p:spPr>
        <p:txBody>
          <a:bodyPr lIns="91439" tIns="45719" rIns="91439" bIns="45719" anchor="t">
            <a:noAutofit/>
          </a:bodyPr>
          <a:lstStyle/>
          <a:p>
            <a:endParaRPr/>
          </a:p>
        </p:txBody>
      </p:sp>
      <p:sp>
        <p:nvSpPr>
          <p:cNvPr id="97" name="Shape 97"/>
          <p:cNvSpPr>
            <a:spLocks noGrp="1"/>
          </p:cNvSpPr>
          <p:nvPr>
            <p:ph type="pic" sz="half" idx="15"/>
          </p:nvPr>
        </p:nvSpPr>
        <p:spPr>
          <a:xfrm>
            <a:off x="620619" y="975499"/>
            <a:ext cx="5575301" cy="7670801"/>
          </a:xfrm>
          <a:prstGeom prst="rect">
            <a:avLst/>
          </a:prstGeom>
          <a:ln w="9525">
            <a:round/>
          </a:ln>
        </p:spPr>
        <p:txBody>
          <a:bodyPr lIns="91439" tIns="45719" rIns="91439" bIns="45719" anchor="t">
            <a:noAutofit/>
          </a:bodyPr>
          <a:lstStyle/>
          <a:p>
            <a:endParaRPr/>
          </a:p>
        </p:txBody>
      </p:sp>
      <p:sp>
        <p:nvSpPr>
          <p:cNvPr id="98" name="Shape 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flipV="1">
            <a:off x="508000" y="9245597"/>
            <a:ext cx="11988800" cy="3"/>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flipV="1">
            <a:off x="508000" y="508000"/>
            <a:ext cx="11988800" cy="1"/>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body" idx="1"/>
          </p:nvPr>
        </p:nvSpPr>
        <p:spPr>
          <a:xfrm>
            <a:off x="508000" y="977900"/>
            <a:ext cx="11988800" cy="77851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title"/>
          </p:nvPr>
        </p:nvSpPr>
        <p:spPr>
          <a:xfrm>
            <a:off x="508000" y="596900"/>
            <a:ext cx="11988800" cy="1905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6" name="Shape 6"/>
          <p:cNvSpPr>
            <a:spLocks noGrp="1"/>
          </p:cNvSpPr>
          <p:nvPr>
            <p:ph type="sldNum" sz="quarter" idx="2"/>
          </p:nvPr>
        </p:nvSpPr>
        <p:spPr>
          <a:xfrm>
            <a:off x="12166701" y="8763000"/>
            <a:ext cx="342901"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1pPr>
      <a:lvl2pPr marL="0" marR="0" indent="2286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2pPr>
      <a:lvl3pPr marL="0" marR="0" indent="4572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3pPr>
      <a:lvl4pPr marL="0" marR="0" indent="6858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4pPr>
      <a:lvl5pPr marL="0" marR="0" indent="9144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5pPr>
      <a:lvl6pPr marL="0" marR="0" indent="11430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6pPr>
      <a:lvl7pPr marL="0" marR="0" indent="13716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7pPr>
      <a:lvl8pPr marL="0" marR="0" indent="16002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8pPr>
      <a:lvl9pPr marL="0" marR="0" indent="1828800" algn="l" defTabSz="584200" rtl="0" latinLnBrk="0">
        <a:lnSpc>
          <a:spcPct val="90000"/>
        </a:lnSpc>
        <a:spcBef>
          <a:spcPts val="0"/>
        </a:spcBef>
        <a:spcAft>
          <a:spcPts val="0"/>
        </a:spcAft>
        <a:buClrTx/>
        <a:buSzTx/>
        <a:buFontTx/>
        <a:buNone/>
        <a:tabLst/>
        <a:defRPr sz="6400" b="0" i="0" u="none" strike="noStrike" cap="all" spc="0" baseline="0">
          <a:ln>
            <a:noFill/>
          </a:ln>
          <a:solidFill>
            <a:srgbClr val="606060"/>
          </a:solidFill>
          <a:uFillTx/>
          <a:latin typeface="+mj-lt"/>
          <a:ea typeface="+mj-ea"/>
          <a:cs typeface="+mj-cs"/>
          <a:sym typeface="Gill Sans Light"/>
        </a:defRPr>
      </a:lvl9pPr>
    </p:titleStyle>
    <p:bodyStyle>
      <a:lvl1pPr marL="4191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1pPr>
      <a:lvl2pPr marL="8382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2pPr>
      <a:lvl3pPr marL="12573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3pPr>
      <a:lvl4pPr marL="16764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4pPr>
      <a:lvl5pPr marL="20955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5pPr>
      <a:lvl6pPr marL="25146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6pPr>
      <a:lvl7pPr marL="29337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7pPr>
      <a:lvl8pPr marL="33528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8pPr>
      <a:lvl9pPr marL="3771900" marR="0" indent="-419100" algn="l" defTabSz="584200" rtl="0" latinLnBrk="0">
        <a:lnSpc>
          <a:spcPct val="100000"/>
        </a:lnSpc>
        <a:spcBef>
          <a:spcPts val="4200"/>
        </a:spcBef>
        <a:spcAft>
          <a:spcPts val="0"/>
        </a:spcAft>
        <a:buClrTx/>
        <a:buSzPct val="30000"/>
        <a:buFontTx/>
        <a:buBlip>
          <a:blip r:embed="rId15"/>
        </a:buBlip>
        <a:tabLst/>
        <a:defRPr sz="3400" b="0" i="0" u="none" strike="noStrike" cap="none" spc="0" baseline="0">
          <a:ln>
            <a:noFill/>
          </a:ln>
          <a:solidFill>
            <a:srgbClr val="606060"/>
          </a:solidFill>
          <a:uFillTx/>
          <a:latin typeface="+mn-lt"/>
          <a:ea typeface="+mn-ea"/>
          <a:cs typeface="+mn-cs"/>
          <a:sym typeface="Gill Sans"/>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www.iodine.com/compare/clarinex-vs-claritin" TargetMode="External"/><Relationship Id="rId2" Type="http://schemas.openxmlformats.org/officeDocument/2006/relationships/hyperlink" Target="http://www.livescience.com/45335-allergy-medications.html" TargetMode="External"/><Relationship Id="rId1" Type="http://schemas.openxmlformats.org/officeDocument/2006/relationships/slideLayout" Target="../slideLayouts/slideLayout6.xml"/><Relationship Id="rId6" Type="http://schemas.openxmlformats.org/officeDocument/2006/relationships/hyperlink" Target="http://www.medscape.com/viewarticle/461843" TargetMode="External"/><Relationship Id="rId5" Type="http://schemas.openxmlformats.org/officeDocument/2006/relationships/image" Target="../media/image3.png"/><Relationship Id="rId4" Type="http://schemas.openxmlformats.org/officeDocument/2006/relationships/hyperlink" Target="https://www.drugs.com/pseudoephedrine.html"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onlinelibrary.wiley.com.citytech.ezproxy.cuny.edu:2048/doi/10.1002/pds.816/epdf"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135"/>
          <p:cNvGrpSpPr/>
          <p:nvPr/>
        </p:nvGrpSpPr>
        <p:grpSpPr>
          <a:xfrm>
            <a:off x="6895173" y="3379498"/>
            <a:ext cx="5068227" cy="4202402"/>
            <a:chOff x="0" y="0"/>
            <a:chExt cx="5290955" cy="4678650"/>
          </a:xfrm>
        </p:grpSpPr>
        <p:pic>
          <p:nvPicPr>
            <p:cNvPr id="134" name="allegra.png"/>
            <p:cNvPicPr>
              <a:picLocks noChangeAspect="1"/>
            </p:cNvPicPr>
            <p:nvPr/>
          </p:nvPicPr>
          <p:blipFill>
            <a:blip r:embed="rId2">
              <a:extLst/>
            </a:blip>
            <a:stretch>
              <a:fillRect/>
            </a:stretch>
          </p:blipFill>
          <p:spPr>
            <a:xfrm>
              <a:off x="127000" y="88900"/>
              <a:ext cx="5036956" cy="4348451"/>
            </a:xfrm>
            <a:prstGeom prst="rect">
              <a:avLst/>
            </a:prstGeom>
            <a:ln>
              <a:noFill/>
            </a:ln>
            <a:effectLst/>
          </p:spPr>
        </p:pic>
        <p:pic>
          <p:nvPicPr>
            <p:cNvPr id="133" name="Picture 132"/>
            <p:cNvPicPr>
              <a:picLocks/>
            </p:cNvPicPr>
            <p:nvPr/>
          </p:nvPicPr>
          <p:blipFill>
            <a:blip r:embed="rId3">
              <a:extLst/>
            </a:blip>
            <a:stretch>
              <a:fillRect/>
            </a:stretch>
          </p:blipFill>
          <p:spPr>
            <a:xfrm>
              <a:off x="0" y="0"/>
              <a:ext cx="5290956" cy="4678651"/>
            </a:xfrm>
            <a:prstGeom prst="rect">
              <a:avLst/>
            </a:prstGeom>
            <a:effectLst/>
          </p:spPr>
        </p:pic>
      </p:grpSp>
      <p:sp>
        <p:nvSpPr>
          <p:cNvPr id="2" name="Rectangle 1"/>
          <p:cNvSpPr/>
          <p:nvPr/>
        </p:nvSpPr>
        <p:spPr>
          <a:xfrm>
            <a:off x="1217361" y="700384"/>
            <a:ext cx="10466624" cy="1754326"/>
          </a:xfrm>
          <a:prstGeom prst="rect">
            <a:avLst/>
          </a:prstGeom>
          <a:noFill/>
        </p:spPr>
        <p:txBody>
          <a:bodyPr wrap="squar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Prescription and OTC Anti-Allergy Medications</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2838" y="3379498"/>
            <a:ext cx="2286000" cy="226695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9688" y="6151751"/>
            <a:ext cx="2948162" cy="205880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lstStyle>
            <a:lvl1pPr>
              <a:defRPr sz="4500" b="1">
                <a:solidFill>
                  <a:srgbClr val="000000"/>
                </a:solidFill>
                <a:latin typeface="Times New Roman"/>
                <a:ea typeface="Times New Roman"/>
                <a:cs typeface="Times New Roman"/>
                <a:sym typeface="Times New Roman"/>
              </a:defRPr>
            </a:lvl1pPr>
          </a:lstStyle>
          <a:p>
            <a:r>
              <a:t>References:</a:t>
            </a:r>
          </a:p>
        </p:txBody>
      </p:sp>
      <p:sp>
        <p:nvSpPr>
          <p:cNvPr id="156" name="Shape 156"/>
          <p:cNvSpPr>
            <a:spLocks noGrp="1"/>
          </p:cNvSpPr>
          <p:nvPr>
            <p:ph type="body" idx="1"/>
          </p:nvPr>
        </p:nvSpPr>
        <p:spPr>
          <a:prstGeom prst="rect">
            <a:avLst/>
          </a:prstGeom>
        </p:spPr>
        <p:txBody>
          <a:bodyPr>
            <a:normAutofit fontScale="92500" lnSpcReduction="10000"/>
          </a:bodyPr>
          <a:lstStyle/>
          <a:p>
            <a:pPr marL="59167" indent="-59167" defTabSz="182880">
              <a:spcBef>
                <a:spcPts val="0"/>
              </a:spcBef>
              <a:defRPr sz="1200">
                <a:solidFill>
                  <a:srgbClr val="000000"/>
                </a:solidFill>
                <a:latin typeface="Times New Roman"/>
                <a:ea typeface="Times New Roman"/>
                <a:cs typeface="Times New Roman"/>
                <a:sym typeface="Times New Roman"/>
              </a:defRPr>
            </a:pPr>
            <a:r>
              <a:rPr lang="en-US" sz="2000" dirty="0" smtClean="0"/>
              <a:t>1. </a:t>
            </a:r>
            <a:r>
              <a:rPr lang="en-US" sz="2000" u="sng" dirty="0">
                <a:sym typeface="Times New Roman"/>
                <a:hlinkClick r:id="rId2"/>
              </a:rPr>
              <a:t>http://www.livescience.com/45335-allergy-medications.html</a:t>
            </a:r>
            <a:endParaRPr lang="en-US" sz="2000" dirty="0">
              <a:sym typeface="Times New Roman"/>
            </a:endParaRPr>
          </a:p>
          <a:p>
            <a:pPr marL="59167" indent="-59167" defTabSz="182880">
              <a:spcBef>
                <a:spcPts val="0"/>
              </a:spcBef>
              <a:defRPr sz="1200">
                <a:solidFill>
                  <a:srgbClr val="000000"/>
                </a:solidFill>
                <a:latin typeface="Times New Roman"/>
                <a:ea typeface="Times New Roman"/>
                <a:cs typeface="Times New Roman"/>
                <a:sym typeface="Times New Roman"/>
              </a:defRPr>
            </a:pPr>
            <a:r>
              <a:rPr lang="en-US" sz="2000" dirty="0" smtClean="0"/>
              <a:t>2.</a:t>
            </a:r>
            <a:r>
              <a:rPr lang="en-US" sz="2000" u="sng" dirty="0">
                <a:sym typeface="Times New Roman"/>
                <a:hlinkClick r:id="rId3"/>
              </a:rPr>
              <a:t> http://www.iodine.com/compare/clarinex-vs-claritin</a:t>
            </a:r>
            <a:endParaRPr lang="en-US" sz="2000" dirty="0">
              <a:sym typeface="Times New Roman"/>
            </a:endParaRPr>
          </a:p>
          <a:p>
            <a:pPr marL="59167" indent="-59167" defTabSz="182880">
              <a:spcBef>
                <a:spcPts val="0"/>
              </a:spcBef>
              <a:defRPr sz="1200">
                <a:solidFill>
                  <a:srgbClr val="000000"/>
                </a:solidFill>
                <a:latin typeface="Times New Roman"/>
                <a:ea typeface="Times New Roman"/>
                <a:cs typeface="Times New Roman"/>
                <a:sym typeface="Times New Roman"/>
              </a:defRPr>
            </a:pPr>
            <a:r>
              <a:rPr lang="en-US" sz="2000" dirty="0" smtClean="0"/>
              <a:t>3.</a:t>
            </a:r>
            <a:r>
              <a:rPr lang="en-US" sz="2000" u="sng" dirty="0">
                <a:sym typeface="Times New Roman"/>
                <a:hlinkClick r:id="rId4"/>
              </a:rPr>
              <a:t> https://</a:t>
            </a:r>
            <a:r>
              <a:rPr lang="en-US" sz="2000" u="sng" dirty="0" smtClean="0">
                <a:sym typeface="Times New Roman"/>
                <a:hlinkClick r:id="rId4"/>
              </a:rPr>
              <a:t>www.drugs.com/pseudoephedrine.html</a:t>
            </a:r>
            <a:endParaRPr lang="en-US" sz="2000" u="sng" dirty="0" smtClean="0">
              <a:sym typeface="Times New Roman"/>
            </a:endParaRPr>
          </a:p>
          <a:p>
            <a:pPr marL="59167" indent="-59167" defTabSz="182880">
              <a:spcBef>
                <a:spcPts val="0"/>
              </a:spcBef>
              <a:defRPr sz="1200">
                <a:solidFill>
                  <a:srgbClr val="000000"/>
                </a:solidFill>
                <a:latin typeface="Times New Roman"/>
                <a:ea typeface="Times New Roman"/>
                <a:cs typeface="Times New Roman"/>
                <a:sym typeface="Times New Roman"/>
              </a:defRPr>
            </a:pPr>
            <a:r>
              <a:rPr lang="en-US" sz="2000" u="sng" dirty="0" smtClean="0">
                <a:sym typeface="Times New Roman"/>
              </a:rPr>
              <a:t>4. </a:t>
            </a:r>
            <a:r>
              <a:rPr lang="en-US" sz="2000" b="1" dirty="0">
                <a:sym typeface="Times New Roman"/>
              </a:rPr>
              <a:t>http://www.stomponstep1.com/hypersensitivity-type-1-2-3-4-urticaria-anaphylaxis-immune-complexes-i-ii-iii-iv/</a:t>
            </a:r>
            <a:endParaRPr lang="en-US" sz="2000" dirty="0">
              <a:sym typeface="Times New Roman"/>
            </a:endParaRPr>
          </a:p>
          <a:p>
            <a:pPr marL="59167" indent="-59167" defTabSz="182880">
              <a:spcBef>
                <a:spcPts val="0"/>
              </a:spcBef>
              <a:buBlip>
                <a:blip r:embed="rId5"/>
              </a:buBlip>
              <a:defRPr sz="1200">
                <a:solidFill>
                  <a:srgbClr val="000000"/>
                </a:solidFill>
                <a:latin typeface="Times New Roman"/>
                <a:ea typeface="Times New Roman"/>
                <a:cs typeface="Times New Roman"/>
                <a:sym typeface="Times New Roman"/>
              </a:defRPr>
            </a:pPr>
            <a:endParaRPr lang="en-US" sz="2000" dirty="0" smtClean="0"/>
          </a:p>
          <a:p>
            <a:pPr marL="59167" indent="-59167" defTabSz="182880">
              <a:spcBef>
                <a:spcPts val="0"/>
              </a:spcBef>
              <a:buBlip>
                <a:blip r:embed="rId5"/>
              </a:buBlip>
              <a:defRPr sz="1200">
                <a:solidFill>
                  <a:srgbClr val="000000"/>
                </a:solidFill>
                <a:latin typeface="Times New Roman"/>
                <a:ea typeface="Times New Roman"/>
                <a:cs typeface="Times New Roman"/>
                <a:sym typeface="Times New Roman"/>
              </a:defRPr>
            </a:pPr>
            <a:r>
              <a:rPr sz="2000" dirty="0" smtClean="0"/>
              <a:t>Benadryl</a:t>
            </a:r>
            <a:r>
              <a:rPr sz="2000" dirty="0"/>
              <a:t>. (1946). The British Medical Journal, 2(4465), 162.</a:t>
            </a:r>
          </a:p>
          <a:p>
            <a:pPr marL="59167" indent="-59167" defTabSz="182880">
              <a:spcBef>
                <a:spcPts val="0"/>
              </a:spcBef>
              <a:buBlip>
                <a:blip r:embed="rId5"/>
              </a:buBlip>
              <a:defRPr sz="1200">
                <a:solidFill>
                  <a:srgbClr val="000000"/>
                </a:solidFill>
                <a:latin typeface="Times New Roman"/>
                <a:ea typeface="Times New Roman"/>
                <a:cs typeface="Times New Roman"/>
                <a:sym typeface="Times New Roman"/>
              </a:defRPr>
            </a:pPr>
            <a:endParaRPr sz="2000" dirty="0"/>
          </a:p>
          <a:p>
            <a:pPr marL="59167" indent="-59167" defTabSz="182880">
              <a:spcBef>
                <a:spcPts val="0"/>
              </a:spcBef>
              <a:buBlip>
                <a:blip r:embed="rId5"/>
              </a:buBlip>
              <a:defRPr sz="1200">
                <a:solidFill>
                  <a:srgbClr val="000000"/>
                </a:solidFill>
                <a:latin typeface="Times New Roman"/>
                <a:ea typeface="Times New Roman"/>
                <a:cs typeface="Times New Roman"/>
                <a:sym typeface="Times New Roman"/>
              </a:defRPr>
            </a:pPr>
            <a:r>
              <a:rPr sz="2000" dirty="0"/>
              <a:t>McNeil Consumer Healthcare Recalls Four Product Lots of BENADRYL[R] ALLERGY ULTRATAB TABLETS, 100 Count, and One Product Lot of EXTRA STRENGTH TYLENOL[R] Rapid Release Gels, 50 Count. (2010). Biotech Week, 657.</a:t>
            </a:r>
          </a:p>
          <a:p>
            <a:pPr marL="59167" indent="-59167" defTabSz="182880">
              <a:spcBef>
                <a:spcPts val="0"/>
              </a:spcBef>
              <a:buBlip>
                <a:blip r:embed="rId5"/>
              </a:buBlip>
              <a:defRPr sz="1200">
                <a:solidFill>
                  <a:srgbClr val="000000"/>
                </a:solidFill>
                <a:latin typeface="Times New Roman"/>
                <a:ea typeface="Times New Roman"/>
                <a:cs typeface="Times New Roman"/>
                <a:sym typeface="Times New Roman"/>
              </a:defRPr>
            </a:pPr>
            <a:endParaRPr sz="2000" dirty="0"/>
          </a:p>
          <a:p>
            <a:pPr marL="59167" indent="-59167" defTabSz="182880">
              <a:spcBef>
                <a:spcPts val="0"/>
              </a:spcBef>
              <a:buBlip>
                <a:blip r:embed="rId5"/>
              </a:buBlip>
              <a:defRPr sz="1200">
                <a:solidFill>
                  <a:srgbClr val="000000"/>
                </a:solidFill>
                <a:latin typeface="Times New Roman"/>
                <a:ea typeface="Times New Roman"/>
                <a:cs typeface="Times New Roman"/>
                <a:sym typeface="Times New Roman"/>
              </a:defRPr>
            </a:pPr>
            <a:r>
              <a:rPr sz="2000" dirty="0"/>
              <a:t>Aventis Discloses Details of Most Extensive Research Program on Allegra(R). (2002, November 27). PR Newswire, p. PR Newswire, Nov 27, 2002.</a:t>
            </a:r>
          </a:p>
          <a:p>
            <a:pPr marL="59167" indent="-59167" defTabSz="182880">
              <a:spcBef>
                <a:spcPts val="0"/>
              </a:spcBef>
              <a:buBlip>
                <a:blip r:embed="rId5"/>
              </a:buBlip>
              <a:defRPr sz="1200">
                <a:solidFill>
                  <a:srgbClr val="000000"/>
                </a:solidFill>
                <a:latin typeface="Times New Roman"/>
                <a:ea typeface="Times New Roman"/>
                <a:cs typeface="Times New Roman"/>
                <a:sym typeface="Times New Roman"/>
              </a:defRPr>
            </a:pPr>
            <a:endParaRPr sz="2000" dirty="0"/>
          </a:p>
          <a:p>
            <a:pPr marL="59167" indent="-59167" defTabSz="182880">
              <a:spcBef>
                <a:spcPts val="0"/>
              </a:spcBef>
              <a:buBlip>
                <a:blip r:embed="rId5"/>
              </a:buBlip>
              <a:defRPr sz="1200">
                <a:solidFill>
                  <a:srgbClr val="000000"/>
                </a:solidFill>
                <a:latin typeface="Times New Roman"/>
                <a:ea typeface="Times New Roman"/>
                <a:cs typeface="Times New Roman"/>
                <a:sym typeface="Times New Roman"/>
              </a:defRPr>
            </a:pPr>
            <a:r>
              <a:rPr sz="2000" dirty="0"/>
              <a:t>Medscape Log In. (</a:t>
            </a:r>
            <a:r>
              <a:rPr sz="2000" dirty="0" err="1"/>
              <a:t>n.d.</a:t>
            </a:r>
            <a:r>
              <a:rPr sz="2000" dirty="0"/>
              <a:t>). Retrieved August 02, 2016, from </a:t>
            </a:r>
            <a:r>
              <a:rPr sz="2000" u="sng" dirty="0">
                <a:hlinkClick r:id="rId6"/>
              </a:rPr>
              <a:t>http://www.medscape.com/viewarticle/461843</a:t>
            </a:r>
          </a:p>
          <a:p>
            <a:pPr marL="59167" indent="-59167" defTabSz="182880">
              <a:spcBef>
                <a:spcPts val="0"/>
              </a:spcBef>
              <a:buBlip>
                <a:blip r:embed="rId5"/>
              </a:buBlip>
              <a:defRPr sz="1200">
                <a:solidFill>
                  <a:srgbClr val="000000"/>
                </a:solidFill>
                <a:latin typeface="Times New Roman"/>
                <a:ea typeface="Times New Roman"/>
                <a:cs typeface="Times New Roman"/>
                <a:sym typeface="Times New Roman"/>
              </a:defRPr>
            </a:pPr>
            <a:endParaRPr sz="2000" u="sng" dirty="0">
              <a:hlinkClick r:id="rId6"/>
            </a:endParaRPr>
          </a:p>
          <a:p>
            <a:pPr marL="59167" indent="-59167" defTabSz="182880">
              <a:spcBef>
                <a:spcPts val="0"/>
              </a:spcBef>
              <a:buBlip>
                <a:blip r:embed="rId5"/>
              </a:buBlip>
              <a:defRPr sz="1200">
                <a:solidFill>
                  <a:srgbClr val="000000"/>
                </a:solidFill>
                <a:latin typeface="Times New Roman"/>
                <a:ea typeface="Times New Roman"/>
                <a:cs typeface="Times New Roman"/>
                <a:sym typeface="Times New Roman"/>
              </a:defRPr>
            </a:pPr>
            <a:r>
              <a:rPr sz="2000" dirty="0" err="1"/>
              <a:t>Freudenheim</a:t>
            </a:r>
            <a:r>
              <a:rPr sz="2000" dirty="0"/>
              <a:t>, Milt. (2002, April 23). Panel Endorses Use of Claritin Over Counter For Some Hives.(Business/Financial Desk). The New York Times, p. C1.</a:t>
            </a:r>
          </a:p>
          <a:p>
            <a:pPr marL="59167" indent="-59167" defTabSz="182880">
              <a:spcBef>
                <a:spcPts val="0"/>
              </a:spcBef>
              <a:buBlip>
                <a:blip r:embed="rId5"/>
              </a:buBlip>
              <a:defRPr sz="1200">
                <a:solidFill>
                  <a:srgbClr val="000000"/>
                </a:solidFill>
                <a:latin typeface="Times New Roman"/>
                <a:ea typeface="Times New Roman"/>
                <a:cs typeface="Times New Roman"/>
                <a:sym typeface="Times New Roman"/>
              </a:defRPr>
            </a:pPr>
            <a:endParaRPr sz="2000" dirty="0"/>
          </a:p>
          <a:p>
            <a:pPr marL="59167" indent="-59167" defTabSz="182880">
              <a:spcBef>
                <a:spcPts val="0"/>
              </a:spcBef>
              <a:buBlip>
                <a:blip r:embed="rId5"/>
              </a:buBlip>
              <a:defRPr sz="1200">
                <a:solidFill>
                  <a:srgbClr val="000000"/>
                </a:solidFill>
                <a:latin typeface="Times New Roman"/>
                <a:ea typeface="Times New Roman"/>
                <a:cs typeface="Times New Roman"/>
                <a:sym typeface="Times New Roman"/>
              </a:defRPr>
            </a:pPr>
            <a:r>
              <a:rPr sz="2000" dirty="0"/>
              <a:t>Schering-Plough's allergy drug gets wider approval.(</a:t>
            </a:r>
            <a:r>
              <a:rPr sz="2000" dirty="0" err="1"/>
              <a:t>Clarinex</a:t>
            </a:r>
            <a:r>
              <a:rPr sz="2000" dirty="0"/>
              <a:t>). (2002, February 12). The New York Times, p. C4.</a:t>
            </a:r>
          </a:p>
          <a:p>
            <a:pPr marL="59167" indent="-59167" defTabSz="182880">
              <a:spcBef>
                <a:spcPts val="0"/>
              </a:spcBef>
              <a:buBlip>
                <a:blip r:embed="rId5"/>
              </a:buBlip>
              <a:defRPr sz="1200">
                <a:solidFill>
                  <a:srgbClr val="000000"/>
                </a:solidFill>
                <a:latin typeface="Times New Roman"/>
                <a:ea typeface="Times New Roman"/>
                <a:cs typeface="Times New Roman"/>
                <a:sym typeface="Times New Roman"/>
              </a:defRPr>
            </a:pPr>
            <a:endParaRPr sz="1200" dirty="0"/>
          </a:p>
          <a:p>
            <a:pPr marL="0" indent="0" defTabSz="182880">
              <a:spcBef>
                <a:spcPts val="0"/>
              </a:spcBef>
              <a:buSzTx/>
              <a:buNone/>
              <a:defRPr sz="480">
                <a:solidFill>
                  <a:srgbClr val="000000"/>
                </a:solidFill>
                <a:latin typeface="Times New Roman"/>
                <a:ea typeface="Times New Roman"/>
                <a:cs typeface="Times New Roman"/>
                <a:sym typeface="Times New Roman"/>
              </a:defRPr>
            </a:pPr>
            <a:endParaRPr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fontScale="40000" lnSpcReduction="20000"/>
          </a:bodyPr>
          <a:lstStyle/>
          <a:p>
            <a:pPr marL="59167" indent="-59167" defTabSz="182880">
              <a:spcBef>
                <a:spcPts val="0"/>
              </a:spcBef>
              <a:defRPr sz="1200">
                <a:solidFill>
                  <a:srgbClr val="000000"/>
                </a:solidFill>
                <a:latin typeface="Times New Roman"/>
                <a:ea typeface="Times New Roman"/>
                <a:cs typeface="Times New Roman"/>
                <a:sym typeface="Times New Roman"/>
              </a:defRPr>
            </a:pPr>
            <a:r>
              <a:rPr lang="en-US" sz="4200" dirty="0"/>
              <a:t>Lynn, Kathleen. (2002, February 12). SCHERING'S NEW ALLERGY DRUG OK'D FOR EXPANDED USE; CLARINEX IS VIEWED AS SUCCESSOR TO THE BLOCKBUSTER CLARITIN.(BUSINESS). The Record (Bergen County, NJ), p. L6.</a:t>
            </a:r>
          </a:p>
          <a:p>
            <a:pPr marL="59167" indent="-59167" defTabSz="182880">
              <a:spcBef>
                <a:spcPts val="0"/>
              </a:spcBef>
              <a:defRPr sz="1200">
                <a:solidFill>
                  <a:srgbClr val="000000"/>
                </a:solidFill>
                <a:latin typeface="Times New Roman"/>
                <a:ea typeface="Times New Roman"/>
                <a:cs typeface="Times New Roman"/>
                <a:sym typeface="Times New Roman"/>
              </a:defRPr>
            </a:pPr>
            <a:endParaRPr lang="en-US" sz="4200" dirty="0"/>
          </a:p>
          <a:p>
            <a:pPr marL="59167" indent="-59167" defTabSz="182880">
              <a:spcBef>
                <a:spcPts val="0"/>
              </a:spcBef>
              <a:defRPr sz="1200">
                <a:solidFill>
                  <a:srgbClr val="000000"/>
                </a:solidFill>
                <a:latin typeface="Times New Roman"/>
                <a:ea typeface="Times New Roman"/>
                <a:cs typeface="Times New Roman"/>
                <a:sym typeface="Times New Roman"/>
              </a:defRPr>
            </a:pPr>
            <a:r>
              <a:rPr lang="en-US" sz="4200" dirty="0"/>
              <a:t>Two new uses boost prospects for Schering's allergy drug. (Newsbreaks: Major stories for pharmacists at deadline). (2002). Drug Topics, 146(5), 25.</a:t>
            </a:r>
          </a:p>
          <a:p>
            <a:pPr marL="59167" indent="-59167" defTabSz="182880">
              <a:spcBef>
                <a:spcPts val="0"/>
              </a:spcBef>
              <a:defRPr sz="1200">
                <a:solidFill>
                  <a:srgbClr val="000000"/>
                </a:solidFill>
                <a:latin typeface="Times New Roman"/>
                <a:ea typeface="Times New Roman"/>
                <a:cs typeface="Times New Roman"/>
                <a:sym typeface="Times New Roman"/>
              </a:defRPr>
            </a:pPr>
            <a:endParaRPr lang="en-US" sz="4200" dirty="0"/>
          </a:p>
          <a:p>
            <a:pPr marL="59167" indent="-59167" defTabSz="182880">
              <a:spcBef>
                <a:spcPts val="0"/>
              </a:spcBef>
              <a:defRPr sz="1200">
                <a:solidFill>
                  <a:srgbClr val="000000"/>
                </a:solidFill>
                <a:latin typeface="Times New Roman"/>
                <a:ea typeface="Times New Roman"/>
                <a:cs typeface="Times New Roman"/>
                <a:sym typeface="Times New Roman"/>
              </a:defRPr>
            </a:pPr>
            <a:r>
              <a:rPr lang="en-US" sz="4200" dirty="0"/>
              <a:t>Pilot Study Finds </a:t>
            </a:r>
            <a:r>
              <a:rPr lang="en-US" sz="4200" dirty="0" err="1"/>
              <a:t>Azelastine</a:t>
            </a:r>
            <a:r>
              <a:rPr lang="en-US" sz="4200" dirty="0"/>
              <a:t> Nasal Spray Improves Nasal Congestion In Patients With Seasonal Allergic Rhinitis; Encouraging Results Add to Growing Data Supporting Use of Intranasal Antihistamine. (2003, November 10). PR Newswire, p. PR Newswire, Nov 10, 2003.</a:t>
            </a:r>
          </a:p>
          <a:p>
            <a:pPr marL="59167" indent="-59167" defTabSz="182880">
              <a:spcBef>
                <a:spcPts val="0"/>
              </a:spcBef>
              <a:defRPr sz="1200">
                <a:solidFill>
                  <a:srgbClr val="000000"/>
                </a:solidFill>
                <a:latin typeface="Times New Roman"/>
                <a:ea typeface="Times New Roman"/>
                <a:cs typeface="Times New Roman"/>
                <a:sym typeface="Times New Roman"/>
              </a:defRPr>
            </a:pPr>
            <a:endParaRPr lang="en-US" sz="4200" dirty="0"/>
          </a:p>
          <a:p>
            <a:pPr marL="59167" indent="-59167" defTabSz="182880">
              <a:spcBef>
                <a:spcPts val="0"/>
              </a:spcBef>
              <a:defRPr sz="1200">
                <a:solidFill>
                  <a:srgbClr val="000000"/>
                </a:solidFill>
                <a:latin typeface="Times New Roman"/>
                <a:ea typeface="Times New Roman"/>
                <a:cs typeface="Times New Roman"/>
                <a:sym typeface="Times New Roman"/>
              </a:defRPr>
            </a:pPr>
            <a:r>
              <a:rPr lang="en-US" sz="4200" dirty="0"/>
              <a:t>FDA Approves XYZAL[R] for Use In Children Age Six Months and Older for the Relief of Perennial Allergic Rhinitis and Chronic Idiopathic </a:t>
            </a:r>
            <a:r>
              <a:rPr lang="en-US" sz="4200" dirty="0" err="1"/>
              <a:t>Urticaria</a:t>
            </a:r>
            <a:r>
              <a:rPr lang="en-US" sz="4200" dirty="0"/>
              <a:t>. (2009). Biotech Week, 2792.</a:t>
            </a:r>
          </a:p>
          <a:p>
            <a:pPr marL="59167" indent="-59167" defTabSz="182880">
              <a:spcBef>
                <a:spcPts val="0"/>
              </a:spcBef>
              <a:defRPr sz="1200">
                <a:solidFill>
                  <a:srgbClr val="000000"/>
                </a:solidFill>
                <a:latin typeface="Times New Roman"/>
                <a:ea typeface="Times New Roman"/>
                <a:cs typeface="Times New Roman"/>
                <a:sym typeface="Times New Roman"/>
              </a:defRPr>
            </a:pPr>
            <a:r>
              <a:rPr lang="en-US" sz="4200" u="sng" dirty="0">
                <a:hlinkClick r:id="rId2"/>
              </a:rPr>
              <a:t>http://onlinelibrary.wiley.com.citytech.ezproxy.cuny.edu:2048/doi/10.1002/pds.816/epdf</a:t>
            </a:r>
          </a:p>
          <a:p>
            <a:pPr marL="59167" indent="-59167" defTabSz="182880">
              <a:spcBef>
                <a:spcPts val="0"/>
              </a:spcBef>
              <a:defRPr sz="1200">
                <a:solidFill>
                  <a:srgbClr val="000000"/>
                </a:solidFill>
                <a:latin typeface="Times New Roman"/>
                <a:ea typeface="Times New Roman"/>
                <a:cs typeface="Times New Roman"/>
                <a:sym typeface="Times New Roman"/>
              </a:defRPr>
            </a:pPr>
            <a:endParaRPr lang="en-US" sz="4200" u="sng" dirty="0">
              <a:hlinkClick r:id="rId2"/>
            </a:endParaRPr>
          </a:p>
          <a:p>
            <a:pPr marL="59167" indent="-59167" defTabSz="182880">
              <a:spcBef>
                <a:spcPts val="0"/>
              </a:spcBef>
              <a:defRPr sz="1200">
                <a:solidFill>
                  <a:srgbClr val="000000"/>
                </a:solidFill>
                <a:latin typeface="Times New Roman"/>
                <a:ea typeface="Times New Roman"/>
                <a:cs typeface="Times New Roman"/>
                <a:sym typeface="Times New Roman"/>
              </a:defRPr>
            </a:pPr>
            <a:r>
              <a:rPr lang="en-US" sz="4200" dirty="0"/>
              <a:t>Manda, B., </a:t>
            </a:r>
            <a:r>
              <a:rPr lang="en-US" sz="4200" dirty="0" err="1"/>
              <a:t>Drinkard</a:t>
            </a:r>
            <a:r>
              <a:rPr lang="en-US" sz="4200" dirty="0"/>
              <a:t>, C., </a:t>
            </a:r>
            <a:r>
              <a:rPr lang="en-US" sz="4200" dirty="0" err="1"/>
              <a:t>Shatin</a:t>
            </a:r>
            <a:r>
              <a:rPr lang="en-US" sz="4200" dirty="0"/>
              <a:t>, D., &amp; Graham, D. (2004). The risk of esophageal obstruction associated with an anti‐allergy medication (Claritin‐D® 24‐Hour—original formulation. </a:t>
            </a:r>
            <a:r>
              <a:rPr lang="en-US" sz="4200" dirty="0" err="1"/>
              <a:t>Pharmacoepidemiology</a:t>
            </a:r>
            <a:r>
              <a:rPr lang="en-US" sz="4200" dirty="0"/>
              <a:t> and Drug Safety, 13(1), 29-34.</a:t>
            </a:r>
          </a:p>
          <a:p>
            <a:pPr marL="59167" indent="-59167" defTabSz="182880">
              <a:spcBef>
                <a:spcPts val="0"/>
              </a:spcBef>
              <a:defRPr sz="1200">
                <a:solidFill>
                  <a:srgbClr val="000000"/>
                </a:solidFill>
                <a:latin typeface="Times New Roman"/>
                <a:ea typeface="Times New Roman"/>
                <a:cs typeface="Times New Roman"/>
                <a:sym typeface="Times New Roman"/>
              </a:defRPr>
            </a:pPr>
            <a:endParaRPr lang="en-US" sz="4200" dirty="0"/>
          </a:p>
          <a:p>
            <a:pPr marL="59167" indent="-59167" defTabSz="182880">
              <a:spcBef>
                <a:spcPts val="0"/>
              </a:spcBef>
              <a:defRPr sz="1200">
                <a:solidFill>
                  <a:srgbClr val="000000"/>
                </a:solidFill>
                <a:latin typeface="Times New Roman"/>
                <a:ea typeface="Times New Roman"/>
                <a:cs typeface="Times New Roman"/>
                <a:sym typeface="Times New Roman"/>
              </a:defRPr>
            </a:pPr>
            <a:r>
              <a:rPr lang="en-US" sz="4200" dirty="0"/>
              <a:t>Efficacy and safety of </a:t>
            </a:r>
            <a:r>
              <a:rPr lang="en-US" sz="4200" dirty="0" err="1"/>
              <a:t>loratadine</a:t>
            </a:r>
            <a:r>
              <a:rPr lang="en-US" sz="4200" dirty="0"/>
              <a:t> plus pseudoephedrine in patients with seasonal allergic rhinitis and mild asthma.(Clinical report). (1997). The Journal of Allergy and Clinical Immunology, 100(6), 781.</a:t>
            </a:r>
          </a:p>
          <a:p>
            <a:pPr marL="59167" indent="-59167" defTabSz="182880">
              <a:spcBef>
                <a:spcPts val="0"/>
              </a:spcBef>
              <a:defRPr sz="1200">
                <a:solidFill>
                  <a:srgbClr val="000000"/>
                </a:solidFill>
                <a:latin typeface="Times New Roman"/>
                <a:ea typeface="Times New Roman"/>
                <a:cs typeface="Times New Roman"/>
                <a:sym typeface="Times New Roman"/>
              </a:defRPr>
            </a:pPr>
            <a:endParaRPr lang="en-US" sz="4200" dirty="0"/>
          </a:p>
          <a:p>
            <a:pPr marL="59167" indent="-59167" defTabSz="182880">
              <a:spcBef>
                <a:spcPts val="0"/>
              </a:spcBef>
              <a:defRPr sz="1200">
                <a:solidFill>
                  <a:srgbClr val="000000"/>
                </a:solidFill>
                <a:latin typeface="Times New Roman"/>
                <a:ea typeface="Times New Roman"/>
                <a:cs typeface="Times New Roman"/>
                <a:sym typeface="Times New Roman"/>
              </a:defRPr>
            </a:pPr>
            <a:r>
              <a:rPr lang="en-US" sz="4200" dirty="0"/>
              <a:t>"BURROUGHS WELLCOME'S SEMPREX-D RELEASED FOR MARKETING BY FDA; ADAMS LABORATORIES, INC. TO EXCLUSIVELY MARKET ON BEHALF OF BW." PR Newswire 5 Apr. 1994: 0405CH001. Academic OneFile. Web. 29 July 2016.</a:t>
            </a:r>
          </a:p>
          <a:p>
            <a:endParaRPr lang="en-US" dirty="0"/>
          </a:p>
        </p:txBody>
      </p:sp>
    </p:spTree>
    <p:extLst>
      <p:ext uri="{BB962C8B-B14F-4D97-AF65-F5344CB8AC3E}">
        <p14:creationId xmlns:p14="http://schemas.microsoft.com/office/powerpoint/2010/main" val="110343492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prstGeom prst="rect">
            <a:avLst/>
          </a:prstGeom>
        </p:spPr>
        <p:txBody>
          <a:bodyPr/>
          <a:lstStyle/>
          <a:p>
            <a:endParaRPr/>
          </a:p>
        </p:txBody>
      </p:sp>
      <p:sp>
        <p:nvSpPr>
          <p:cNvPr id="162" name="Shape 162"/>
          <p:cNvSpPr>
            <a:spLocks noGrp="1"/>
          </p:cNvSpPr>
          <p:nvPr>
            <p:ph type="body" idx="1"/>
          </p:nvPr>
        </p:nvSpPr>
        <p:spPr>
          <a:prstGeom prst="rect">
            <a:avLst/>
          </a:prstGeom>
        </p:spPr>
        <p:txBody>
          <a:bodyPr/>
          <a:lstStyle/>
          <a:p>
            <a:pPr>
              <a:buBlip>
                <a:blip r:embed="rId2"/>
              </a:buBlip>
            </a:pPr>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title"/>
          </p:nvPr>
        </p:nvSpPr>
        <p:spPr>
          <a:prstGeom prst="rect">
            <a:avLst/>
          </a:prstGeom>
        </p:spPr>
        <p:txBody>
          <a:bodyPr/>
          <a:lstStyle/>
          <a:p>
            <a:endParaRPr/>
          </a:p>
        </p:txBody>
      </p:sp>
      <p:sp>
        <p:nvSpPr>
          <p:cNvPr id="165" name="Shape 165"/>
          <p:cNvSpPr>
            <a:spLocks noGrp="1"/>
          </p:cNvSpPr>
          <p:nvPr>
            <p:ph type="body" idx="1"/>
          </p:nvPr>
        </p:nvSpPr>
        <p:spPr>
          <a:prstGeom prst="rect">
            <a:avLst/>
          </a:prstGeom>
        </p:spPr>
        <p:txBody>
          <a:bodyPr/>
          <a:lstStyle/>
          <a:p>
            <a:pPr>
              <a:buBlip>
                <a:blip r:embed="rId2"/>
              </a:buBlip>
            </a:pPr>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title"/>
          </p:nvPr>
        </p:nvSpPr>
        <p:spPr>
          <a:prstGeom prst="rect">
            <a:avLst/>
          </a:prstGeom>
        </p:spPr>
        <p:txBody>
          <a:bodyPr/>
          <a:lstStyle/>
          <a:p>
            <a:endParaRPr/>
          </a:p>
        </p:txBody>
      </p:sp>
      <p:sp>
        <p:nvSpPr>
          <p:cNvPr id="168" name="Shape 168"/>
          <p:cNvSpPr>
            <a:spLocks noGrp="1"/>
          </p:cNvSpPr>
          <p:nvPr>
            <p:ph type="body" idx="1"/>
          </p:nvPr>
        </p:nvSpPr>
        <p:spPr>
          <a:prstGeom prst="rect">
            <a:avLst/>
          </a:prstGeom>
        </p:spPr>
        <p:txBody>
          <a:bodyPr/>
          <a:lstStyle/>
          <a:p>
            <a:pPr>
              <a:buBlip>
                <a:blip r:embed="rId2"/>
              </a:buBlip>
            </a:pPr>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lstStyle/>
          <a:p>
            <a:endParaRPr/>
          </a:p>
        </p:txBody>
      </p:sp>
      <p:sp>
        <p:nvSpPr>
          <p:cNvPr id="171" name="Shape 171"/>
          <p:cNvSpPr>
            <a:spLocks noGrp="1"/>
          </p:cNvSpPr>
          <p:nvPr>
            <p:ph type="body" idx="1"/>
          </p:nvPr>
        </p:nvSpPr>
        <p:spPr>
          <a:prstGeom prst="rect">
            <a:avLst/>
          </a:prstGeom>
        </p:spPr>
        <p:txBody>
          <a:bodyPr/>
          <a:lstStyle/>
          <a:p>
            <a:pPr>
              <a:buBlip>
                <a:blip r:embed="rId2"/>
              </a:buBlip>
            </a:pPr>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p:nvPr>
        </p:nvSpPr>
        <p:spPr>
          <a:prstGeom prst="rect">
            <a:avLst/>
          </a:prstGeom>
        </p:spPr>
        <p:txBody>
          <a:bodyPr/>
          <a:lstStyle/>
          <a:p>
            <a:endParaRPr/>
          </a:p>
        </p:txBody>
      </p:sp>
      <p:sp>
        <p:nvSpPr>
          <p:cNvPr id="174" name="Shape 174"/>
          <p:cNvSpPr>
            <a:spLocks noGrp="1"/>
          </p:cNvSpPr>
          <p:nvPr>
            <p:ph type="body" idx="1"/>
          </p:nvPr>
        </p:nvSpPr>
        <p:spPr>
          <a:prstGeom prst="rect">
            <a:avLst/>
          </a:prstGeom>
        </p:spPr>
        <p:txBody>
          <a:bodyPr/>
          <a:lstStyle/>
          <a:p>
            <a:pPr>
              <a:buBlip>
                <a:blip r:embed="rId2"/>
              </a:buBlip>
            </a:pPr>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prstGeom prst="rect">
            <a:avLst/>
          </a:prstGeom>
        </p:spPr>
        <p:txBody>
          <a:bodyPr/>
          <a:lstStyle/>
          <a:p>
            <a:endParaRPr/>
          </a:p>
        </p:txBody>
      </p:sp>
      <p:sp>
        <p:nvSpPr>
          <p:cNvPr id="177" name="Shape 177"/>
          <p:cNvSpPr>
            <a:spLocks noGrp="1"/>
          </p:cNvSpPr>
          <p:nvPr>
            <p:ph type="body" idx="1"/>
          </p:nvPr>
        </p:nvSpPr>
        <p:spPr>
          <a:prstGeom prst="rect">
            <a:avLst/>
          </a:prstGeom>
        </p:spPr>
        <p:txBody>
          <a:bodyPr/>
          <a:lstStyle/>
          <a:p>
            <a:pPr>
              <a:buBlip>
                <a:blip r:embed="rId2"/>
              </a:buBlip>
            </a:pPr>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title"/>
          </p:nvPr>
        </p:nvSpPr>
        <p:spPr>
          <a:prstGeom prst="rect">
            <a:avLst/>
          </a:prstGeom>
        </p:spPr>
        <p:txBody>
          <a:bodyPr/>
          <a:lstStyle/>
          <a:p>
            <a:endParaRPr/>
          </a:p>
        </p:txBody>
      </p:sp>
      <p:sp>
        <p:nvSpPr>
          <p:cNvPr id="180" name="Shape 180"/>
          <p:cNvSpPr>
            <a:spLocks noGrp="1"/>
          </p:cNvSpPr>
          <p:nvPr>
            <p:ph type="body" idx="1"/>
          </p:nvPr>
        </p:nvSpPr>
        <p:spPr>
          <a:prstGeom prst="rect">
            <a:avLst/>
          </a:prstGeom>
        </p:spPr>
        <p:txBody>
          <a:bodyPr/>
          <a:lstStyle/>
          <a:p>
            <a:pPr>
              <a:buBlip>
                <a:blip r:embed="rId2"/>
              </a:buBlip>
            </a:pPr>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lstStyle/>
          <a:p>
            <a:endParaRPr/>
          </a:p>
        </p:txBody>
      </p:sp>
      <p:sp>
        <p:nvSpPr>
          <p:cNvPr id="183" name="Shape 183"/>
          <p:cNvSpPr>
            <a:spLocks noGrp="1"/>
          </p:cNvSpPr>
          <p:nvPr>
            <p:ph type="body" idx="1"/>
          </p:nvPr>
        </p:nvSpPr>
        <p:spPr>
          <a:prstGeom prst="rect">
            <a:avLst/>
          </a:prstGeom>
        </p:spPr>
        <p:txBody>
          <a:bodyPr/>
          <a:lstStyle/>
          <a:p>
            <a:pPr>
              <a:buBlip>
                <a:blip r:embed="rId2"/>
              </a:buBlip>
            </a:pPr>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508000" y="177800"/>
            <a:ext cx="11322050" cy="1250950"/>
          </a:xfrm>
          <a:prstGeom prst="rect">
            <a:avLst/>
          </a:prstGeom>
        </p:spPr>
        <p:txBody>
          <a:bodyPr>
            <a:noAutofit/>
          </a:bodyPr>
          <a:lstStyle/>
          <a:p>
            <a:pPr algn="ctr"/>
            <a:r>
              <a:rPr lang="en-US" sz="4800" dirty="0"/>
              <a:t>Over the Counter Anti-Allergy Medications</a:t>
            </a:r>
            <a:endParaRPr sz="4800" dirty="0"/>
          </a:p>
        </p:txBody>
      </p:sp>
      <p:sp>
        <p:nvSpPr>
          <p:cNvPr id="2" name="TextBox 1"/>
          <p:cNvSpPr txBox="1"/>
          <p:nvPr/>
        </p:nvSpPr>
        <p:spPr>
          <a:xfrm>
            <a:off x="508000" y="1428750"/>
            <a:ext cx="11855450" cy="8102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342900" indent="-342900" algn="l">
              <a:lnSpc>
                <a:spcPts val="3500"/>
              </a:lnSpc>
              <a:buFont typeface="Arial" panose="020B0604020202020204" pitchFamily="34" charset="0"/>
              <a:buChar char="•"/>
            </a:pPr>
            <a:r>
              <a:rPr lang="en-US" sz="2400" dirty="0"/>
              <a:t>An allergy is the response of the body's immune system to normally harmless substances such as pollen and food. </a:t>
            </a:r>
            <a:endParaRPr lang="en-US" sz="2400" dirty="0" smtClean="0"/>
          </a:p>
          <a:p>
            <a:pPr marL="342900" indent="-342900" algn="l">
              <a:lnSpc>
                <a:spcPts val="3500"/>
              </a:lnSpc>
              <a:buFont typeface="Arial" panose="020B0604020202020204" pitchFamily="34" charset="0"/>
              <a:buChar char="•"/>
            </a:pPr>
            <a:r>
              <a:rPr lang="en-US" sz="2400" dirty="0"/>
              <a:t>While in most people these substances pose no problems, in allergic individuals their immune system sees this as a’ threat’ and produces a response</a:t>
            </a:r>
            <a:r>
              <a:rPr lang="en-US" sz="2400" dirty="0" smtClean="0"/>
              <a:t>.</a:t>
            </a:r>
          </a:p>
          <a:p>
            <a:pPr marL="342900" indent="-342900" algn="l">
              <a:lnSpc>
                <a:spcPts val="3500"/>
              </a:lnSpc>
              <a:buFont typeface="Arial" panose="020B0604020202020204" pitchFamily="34" charset="0"/>
              <a:buChar char="•"/>
            </a:pPr>
            <a:r>
              <a:rPr lang="en-US" sz="2400" dirty="0"/>
              <a:t>Most allergy sufferers first reach for over-the-counter antihistamine pills, which work by blocking histamine. </a:t>
            </a:r>
            <a:endParaRPr lang="en-US" sz="2400" dirty="0" smtClean="0"/>
          </a:p>
          <a:p>
            <a:pPr marL="342900" indent="-342900" algn="l">
              <a:lnSpc>
                <a:spcPts val="3500"/>
              </a:lnSpc>
              <a:buFont typeface="Arial" panose="020B0604020202020204" pitchFamily="34" charset="0"/>
              <a:buChar char="•"/>
            </a:pPr>
            <a:r>
              <a:rPr lang="en-US" sz="2400" dirty="0"/>
              <a:t>Histamine is a natural chemical produced by mast cells. When your immune system detects a foreign substance, histamine is released and it binds to H1 receptors in blood vessels, causing them to enlarge. Histamine also binds to other receptors causing redness, swelling, itching, and changes in secretions</a:t>
            </a:r>
            <a:r>
              <a:rPr lang="en-US" sz="2400" dirty="0" smtClean="0"/>
              <a:t>.</a:t>
            </a:r>
          </a:p>
          <a:p>
            <a:pPr marL="342900" indent="-342900" algn="l">
              <a:lnSpc>
                <a:spcPts val="3500"/>
              </a:lnSpc>
              <a:buFont typeface="Arial" panose="020B0604020202020204" pitchFamily="34" charset="0"/>
              <a:buChar char="•"/>
            </a:pPr>
            <a:r>
              <a:rPr lang="en-US" sz="2400" dirty="0"/>
              <a:t>Second generation oral antihistamines block the histamine and keep it from binding to receptors thus preventing those </a:t>
            </a:r>
            <a:r>
              <a:rPr lang="en-US" sz="2400" dirty="0" smtClean="0"/>
              <a:t>symptoms.</a:t>
            </a:r>
          </a:p>
          <a:p>
            <a:pPr algn="l">
              <a:lnSpc>
                <a:spcPts val="3500"/>
              </a:lnSpc>
            </a:pPr>
            <a:r>
              <a:rPr lang="en-US" sz="2400" dirty="0" smtClean="0"/>
              <a:t>		-fexofenadine </a:t>
            </a:r>
            <a:r>
              <a:rPr lang="en-US" sz="2400" dirty="0"/>
              <a:t>(Allegra) </a:t>
            </a:r>
            <a:endParaRPr lang="en-US" sz="2400" dirty="0" smtClean="0"/>
          </a:p>
          <a:p>
            <a:pPr algn="l">
              <a:lnSpc>
                <a:spcPts val="3500"/>
              </a:lnSpc>
            </a:pPr>
            <a:r>
              <a:rPr lang="en-US" sz="2400" dirty="0"/>
              <a:t>	</a:t>
            </a:r>
            <a:r>
              <a:rPr lang="en-US" sz="2400" dirty="0" smtClean="0"/>
              <a:t>	-</a:t>
            </a:r>
            <a:r>
              <a:rPr lang="en-US" sz="2400" dirty="0" err="1"/>
              <a:t>loratadine</a:t>
            </a:r>
            <a:r>
              <a:rPr lang="en-US" sz="2400" dirty="0"/>
              <a:t> (</a:t>
            </a:r>
            <a:r>
              <a:rPr lang="en-US" sz="2400" dirty="0" smtClean="0"/>
              <a:t>Claritin)</a:t>
            </a:r>
          </a:p>
          <a:p>
            <a:pPr marL="342900" indent="-342900" algn="l">
              <a:lnSpc>
                <a:spcPts val="3500"/>
              </a:lnSpc>
              <a:buFont typeface="Arial" panose="020B0604020202020204" pitchFamily="34" charset="0"/>
              <a:buChar char="•"/>
            </a:pPr>
            <a:r>
              <a:rPr lang="en-US" sz="2400" dirty="0" smtClean="0"/>
              <a:t>First </a:t>
            </a:r>
            <a:r>
              <a:rPr lang="en-US" sz="2400" dirty="0"/>
              <a:t>generation oral antihistamines do the same but also contain ingredients that cause drowsiness. </a:t>
            </a:r>
          </a:p>
          <a:p>
            <a:pPr algn="l">
              <a:lnSpc>
                <a:spcPts val="3500"/>
              </a:lnSpc>
            </a:pPr>
            <a:r>
              <a:rPr lang="en-US" sz="2400" dirty="0" smtClean="0"/>
              <a:t>		- </a:t>
            </a:r>
            <a:r>
              <a:rPr lang="en-US" sz="2400" dirty="0"/>
              <a:t>diphenhydramine (Benadryl) </a:t>
            </a:r>
            <a:r>
              <a:rPr lang="en-US" sz="1600" dirty="0"/>
              <a:t>1</a:t>
            </a:r>
          </a:p>
          <a:p>
            <a:pPr algn="l"/>
            <a:endParaRPr kumimoji="0" lang="en-US" sz="2400" b="0" i="0" u="none" strike="noStrike" cap="none" spc="0" normalizeH="0" baseline="0" dirty="0">
              <a:ln>
                <a:noFill/>
              </a:ln>
              <a:solidFill>
                <a:srgbClr val="606060"/>
              </a:solidFill>
              <a:effectLst/>
              <a:uFillTx/>
              <a:sym typeface="Gill Sans"/>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prstGeom prst="rect">
            <a:avLst/>
          </a:prstGeom>
        </p:spPr>
        <p:txBody>
          <a:bodyPr/>
          <a:lstStyle/>
          <a:p>
            <a:endParaRPr/>
          </a:p>
        </p:txBody>
      </p:sp>
      <p:sp>
        <p:nvSpPr>
          <p:cNvPr id="186" name="Shape 186"/>
          <p:cNvSpPr>
            <a:spLocks noGrp="1"/>
          </p:cNvSpPr>
          <p:nvPr>
            <p:ph type="body" idx="1"/>
          </p:nvPr>
        </p:nvSpPr>
        <p:spPr>
          <a:prstGeom prst="rect">
            <a:avLst/>
          </a:prstGeom>
        </p:spPr>
        <p:txBody>
          <a:bodyPr/>
          <a:lstStyle/>
          <a:p>
            <a:pPr>
              <a:buBlip>
                <a:blip r:embed="rId2"/>
              </a:buBlip>
            </a:pPr>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844550"/>
            <a:ext cx="11988800" cy="1905000"/>
          </a:xfrm>
        </p:spPr>
        <p:txBody>
          <a:bodyPr>
            <a:normAutofit fontScale="90000"/>
          </a:bodyPr>
          <a:lstStyle/>
          <a:p>
            <a:pPr algn="ctr"/>
            <a:r>
              <a:rPr lang="en-US" dirty="0"/>
              <a:t>Prescription Anti-Allergy Medications</a:t>
            </a:r>
            <a:br>
              <a:rPr lang="en-US" dirty="0"/>
            </a:br>
            <a:endParaRPr lang="en-US" dirty="0"/>
          </a:p>
        </p:txBody>
      </p:sp>
      <p:sp>
        <p:nvSpPr>
          <p:cNvPr id="4" name="TextBox 3"/>
          <p:cNvSpPr txBox="1"/>
          <p:nvPr/>
        </p:nvSpPr>
        <p:spPr>
          <a:xfrm>
            <a:off x="584200" y="2479813"/>
            <a:ext cx="11836400" cy="69660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lnSpc>
                <a:spcPts val="4100"/>
              </a:lnSpc>
              <a:buFont typeface="Arial" panose="020B0604020202020204" pitchFamily="34" charset="0"/>
              <a:buChar char="•"/>
            </a:pPr>
            <a:r>
              <a:rPr lang="en-US" sz="3200" dirty="0" smtClean="0"/>
              <a:t>Prescribed and OTC drugs are regulated by the FDA to ensure that they're safe and effective.</a:t>
            </a:r>
          </a:p>
          <a:p>
            <a:pPr marL="457200" indent="-457200" algn="l">
              <a:lnSpc>
                <a:spcPts val="4100"/>
              </a:lnSpc>
              <a:buFont typeface="Arial" panose="020B0604020202020204" pitchFamily="34" charset="0"/>
              <a:buChar char="•"/>
            </a:pPr>
            <a:r>
              <a:rPr lang="en-US" sz="3200" dirty="0" smtClean="0"/>
              <a:t>The same drug may be prescribed or OTC, but the potency will be higher for those that require physician scripts.</a:t>
            </a:r>
          </a:p>
          <a:p>
            <a:pPr marL="457200" indent="-457200" algn="l">
              <a:lnSpc>
                <a:spcPts val="4100"/>
              </a:lnSpc>
              <a:buFont typeface="Arial" panose="020B0604020202020204" pitchFamily="34" charset="0"/>
              <a:buChar char="•"/>
            </a:pPr>
            <a:r>
              <a:rPr lang="en-US" sz="3200" dirty="0" smtClean="0"/>
              <a:t>According to the Iodine website there have been a lot more reported side effects with prescription </a:t>
            </a:r>
            <a:r>
              <a:rPr lang="en-US" sz="3200" dirty="0" err="1" smtClean="0"/>
              <a:t>Clarinex</a:t>
            </a:r>
            <a:r>
              <a:rPr lang="en-US" sz="3200" dirty="0" smtClean="0"/>
              <a:t> vs OTC Claritin.</a:t>
            </a:r>
          </a:p>
          <a:p>
            <a:pPr marL="457200" indent="-457200" algn="l">
              <a:lnSpc>
                <a:spcPts val="4100"/>
              </a:lnSpc>
              <a:buFont typeface="Arial" panose="020B0604020202020204" pitchFamily="34" charset="0"/>
              <a:buChar char="•"/>
            </a:pPr>
            <a:r>
              <a:rPr lang="en-US" sz="3200" dirty="0" smtClean="0"/>
              <a:t>There may also be more drug interactions with medications that are prescribed vs OTC.</a:t>
            </a:r>
          </a:p>
          <a:p>
            <a:pPr algn="l">
              <a:lnSpc>
                <a:spcPts val="4100"/>
              </a:lnSpc>
            </a:pPr>
            <a:r>
              <a:rPr lang="en-US" sz="3200" dirty="0" smtClean="0"/>
              <a:t>		-</a:t>
            </a:r>
            <a:r>
              <a:rPr lang="en-US" sz="3200" dirty="0" err="1" smtClean="0"/>
              <a:t>Desloratadine</a:t>
            </a:r>
            <a:r>
              <a:rPr lang="en-US" sz="3200" dirty="0" smtClean="0"/>
              <a:t> (</a:t>
            </a:r>
            <a:r>
              <a:rPr lang="en-US" sz="3200" dirty="0" err="1" smtClean="0"/>
              <a:t>Clarinex</a:t>
            </a:r>
            <a:r>
              <a:rPr lang="en-US" sz="3200" dirty="0" smtClean="0"/>
              <a:t>)</a:t>
            </a:r>
          </a:p>
          <a:p>
            <a:pPr algn="l">
              <a:lnSpc>
                <a:spcPts val="4100"/>
              </a:lnSpc>
            </a:pPr>
            <a:r>
              <a:rPr lang="en-US" sz="3200" dirty="0" smtClean="0"/>
              <a:t>		-</a:t>
            </a:r>
            <a:r>
              <a:rPr lang="en-US" sz="3200" dirty="0" err="1" smtClean="0"/>
              <a:t>Levocetirizine</a:t>
            </a:r>
            <a:r>
              <a:rPr lang="en-US" sz="3200" dirty="0" smtClean="0"/>
              <a:t> (</a:t>
            </a:r>
            <a:r>
              <a:rPr lang="en-US" sz="3200" dirty="0" err="1" smtClean="0"/>
              <a:t>Xyzal</a:t>
            </a:r>
            <a:r>
              <a:rPr lang="en-US" sz="3200" dirty="0" smtClean="0"/>
              <a:t>)</a:t>
            </a:r>
          </a:p>
          <a:p>
            <a:pPr algn="l">
              <a:lnSpc>
                <a:spcPts val="4100"/>
              </a:lnSpc>
            </a:pPr>
            <a:r>
              <a:rPr lang="en-US" sz="3200" dirty="0" smtClean="0"/>
              <a:t>		-</a:t>
            </a:r>
            <a:r>
              <a:rPr lang="en-US" sz="3200" dirty="0" err="1" smtClean="0"/>
              <a:t>Azelastine</a:t>
            </a:r>
            <a:r>
              <a:rPr lang="en-US" sz="3200" dirty="0" smtClean="0"/>
              <a:t> HCL (</a:t>
            </a:r>
            <a:r>
              <a:rPr lang="en-US" sz="3200" dirty="0" err="1" smtClean="0"/>
              <a:t>Astelin</a:t>
            </a:r>
            <a:r>
              <a:rPr lang="en-US" sz="3200" dirty="0" smtClean="0"/>
              <a:t>) </a:t>
            </a:r>
            <a:r>
              <a:rPr lang="en-US" sz="2000" dirty="0" smtClean="0"/>
              <a:t>2</a:t>
            </a:r>
          </a:p>
          <a:p>
            <a:pPr algn="l"/>
            <a:endParaRPr kumimoji="0" lang="en-US" sz="3600" b="0" i="0" u="none" strike="noStrike" cap="none" spc="0" normalizeH="0" baseline="0" dirty="0">
              <a:ln>
                <a:noFill/>
              </a:ln>
              <a:solidFill>
                <a:srgbClr val="606060"/>
              </a:solidFill>
              <a:effectLst/>
              <a:uFillTx/>
              <a:latin typeface="+mn-lt"/>
              <a:ea typeface="+mn-ea"/>
              <a:cs typeface="+mn-cs"/>
              <a:sym typeface="Gill Sans"/>
            </a:endParaRPr>
          </a:p>
        </p:txBody>
      </p:sp>
    </p:spTree>
    <p:extLst>
      <p:ext uri="{BB962C8B-B14F-4D97-AF65-F5344CB8AC3E}">
        <p14:creationId xmlns:p14="http://schemas.microsoft.com/office/powerpoint/2010/main" val="272249354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96900"/>
            <a:ext cx="11988800" cy="1905000"/>
          </a:xfrm>
        </p:spPr>
        <p:txBody>
          <a:bodyPr/>
          <a:lstStyle/>
          <a:p>
            <a:pPr algn="ctr"/>
            <a:r>
              <a:rPr lang="en-US" dirty="0"/>
              <a:t>Combination Anti-Allergy Medications</a:t>
            </a:r>
          </a:p>
        </p:txBody>
      </p:sp>
      <p:sp>
        <p:nvSpPr>
          <p:cNvPr id="4" name="TextBox 3"/>
          <p:cNvSpPr txBox="1"/>
          <p:nvPr/>
        </p:nvSpPr>
        <p:spPr>
          <a:xfrm>
            <a:off x="508000" y="2501900"/>
            <a:ext cx="11988800" cy="52732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lnSpc>
                <a:spcPts val="4500"/>
              </a:lnSpc>
              <a:buFont typeface="Arial" panose="020B0604020202020204" pitchFamily="34" charset="0"/>
              <a:buChar char="•"/>
            </a:pPr>
            <a:r>
              <a:rPr lang="en-US" sz="3200" dirty="0"/>
              <a:t>Some allergy medications contain an antihistamine and a decongestant to relieve multiple allergy symptoms. </a:t>
            </a:r>
            <a:endParaRPr lang="en-US" sz="3200" dirty="0" smtClean="0"/>
          </a:p>
          <a:p>
            <a:pPr marL="571500" indent="-571500" algn="l">
              <a:lnSpc>
                <a:spcPts val="4500"/>
              </a:lnSpc>
              <a:buFont typeface="Arial" panose="020B0604020202020204" pitchFamily="34" charset="0"/>
              <a:buChar char="•"/>
            </a:pPr>
            <a:r>
              <a:rPr lang="en-US" sz="3200" dirty="0"/>
              <a:t>Pseudoephedrine is often added as the decongestant. It is a sympathomimetic drug of the phenethylamine and amphetamine class. It shrinks blood vessels in the nasal passages, which is the main cause of nasal congestion. </a:t>
            </a:r>
            <a:endParaRPr lang="en-US" sz="3200" dirty="0" smtClean="0"/>
          </a:p>
          <a:p>
            <a:pPr>
              <a:lnSpc>
                <a:spcPts val="4500"/>
              </a:lnSpc>
            </a:pPr>
            <a:r>
              <a:rPr lang="en-US" sz="3200" dirty="0"/>
              <a:t>- </a:t>
            </a:r>
            <a:r>
              <a:rPr lang="en-US" sz="3200" dirty="0" err="1"/>
              <a:t>loratadine</a:t>
            </a:r>
            <a:r>
              <a:rPr lang="en-US" sz="3200" dirty="0"/>
              <a:t> and pseudoephedrine (Claritin-D)</a:t>
            </a:r>
          </a:p>
          <a:p>
            <a:pPr>
              <a:lnSpc>
                <a:spcPts val="4500"/>
              </a:lnSpc>
            </a:pPr>
            <a:r>
              <a:rPr lang="en-US" sz="3200" dirty="0" smtClean="0"/>
              <a:t>	  - </a:t>
            </a:r>
            <a:r>
              <a:rPr lang="en-US" sz="3200" dirty="0" err="1"/>
              <a:t>acrivastine</a:t>
            </a:r>
            <a:r>
              <a:rPr lang="en-US" sz="3200" dirty="0"/>
              <a:t> and pseudoephedrine (</a:t>
            </a:r>
            <a:r>
              <a:rPr lang="en-US" sz="3200" dirty="0" err="1"/>
              <a:t>Semprex</a:t>
            </a:r>
            <a:r>
              <a:rPr lang="en-US" sz="3200" dirty="0"/>
              <a:t>-D) </a:t>
            </a:r>
            <a:r>
              <a:rPr lang="en-US" sz="2000" dirty="0" smtClean="0"/>
              <a:t>3</a:t>
            </a:r>
            <a:endParaRPr lang="en-US" sz="2000" dirty="0"/>
          </a:p>
          <a:p>
            <a:pPr algn="l"/>
            <a:endParaRPr kumimoji="0" lang="en-US" sz="3600" b="0" i="0" u="none" strike="noStrike" cap="none" spc="0" normalizeH="0" baseline="0" dirty="0">
              <a:ln>
                <a:noFill/>
              </a:ln>
              <a:solidFill>
                <a:srgbClr val="606060"/>
              </a:solidFill>
              <a:effectLst/>
              <a:uFillTx/>
              <a:latin typeface="+mn-lt"/>
              <a:ea typeface="+mn-ea"/>
              <a:cs typeface="+mn-cs"/>
              <a:sym typeface="Gill San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8441" y="7260788"/>
            <a:ext cx="2450909" cy="211390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949" y="7260788"/>
            <a:ext cx="2740030" cy="1913454"/>
          </a:xfrm>
          <a:prstGeom prst="rect">
            <a:avLst/>
          </a:prstGeom>
        </p:spPr>
      </p:pic>
    </p:spTree>
    <p:extLst>
      <p:ext uri="{BB962C8B-B14F-4D97-AF65-F5344CB8AC3E}">
        <p14:creationId xmlns:p14="http://schemas.microsoft.com/office/powerpoint/2010/main" val="59359974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allergic reactions</a:t>
            </a:r>
            <a:endParaRPr lang="en-US" dirty="0"/>
          </a:p>
        </p:txBody>
      </p:sp>
      <p:sp>
        <p:nvSpPr>
          <p:cNvPr id="4" name="TextBox 3"/>
          <p:cNvSpPr txBox="1"/>
          <p:nvPr/>
        </p:nvSpPr>
        <p:spPr>
          <a:xfrm>
            <a:off x="545228" y="2464425"/>
            <a:ext cx="11914344"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600" b="1" dirty="0"/>
              <a:t>Type I- Immediate or anaphylactic-type</a:t>
            </a:r>
            <a:endParaRPr lang="en-US" sz="2600" dirty="0"/>
          </a:p>
          <a:p>
            <a:pPr marL="457200" indent="-457200" algn="l">
              <a:buFont typeface="Arial" panose="020B0604020202020204" pitchFamily="34" charset="0"/>
              <a:buChar char="•"/>
            </a:pPr>
            <a:r>
              <a:rPr lang="en-US" sz="2600" dirty="0" smtClean="0"/>
              <a:t>A </a:t>
            </a:r>
            <a:r>
              <a:rPr lang="en-US" sz="2600" dirty="0"/>
              <a:t>mild form would include Allergic Rhinitis (seasonal allergies) that cause things like coughing, sneezing, watery eyes and nasal congestion.</a:t>
            </a:r>
          </a:p>
          <a:p>
            <a:pPr marL="457200" indent="-457200" algn="l">
              <a:buFont typeface="Arial" panose="020B0604020202020204" pitchFamily="34" charset="0"/>
              <a:buChar char="•"/>
            </a:pPr>
            <a:r>
              <a:rPr lang="en-US" sz="2600" dirty="0" smtClean="0"/>
              <a:t>This </a:t>
            </a:r>
            <a:r>
              <a:rPr lang="en-US" sz="2600" dirty="0"/>
              <a:t>type is also responsible for peanut or bee sting allergies that can lead to swelling of the lips, tongue, throat, shortness of breath and anaphylactic shock.</a:t>
            </a:r>
          </a:p>
          <a:p>
            <a:pPr marL="457200" indent="-457200" algn="l">
              <a:buFont typeface="Arial" panose="020B0604020202020204" pitchFamily="34" charset="0"/>
              <a:buChar char="•"/>
            </a:pPr>
            <a:r>
              <a:rPr lang="en-US" sz="2600" dirty="0" smtClean="0"/>
              <a:t>It </a:t>
            </a:r>
            <a:r>
              <a:rPr lang="en-US" sz="2600" dirty="0"/>
              <a:t>is treated with epinephrine, (</a:t>
            </a:r>
            <a:r>
              <a:rPr lang="en-US" sz="2600" dirty="0" err="1"/>
              <a:t>EpiPen</a:t>
            </a:r>
            <a:r>
              <a:rPr lang="en-US" sz="2600" dirty="0"/>
              <a:t>), which acts on Alpha-1 adrenergic receptors to raise blood pressure through vasoconstriction.</a:t>
            </a:r>
          </a:p>
          <a:p>
            <a:pPr marL="457200" indent="-457200" algn="l">
              <a:buFont typeface="Arial" panose="020B0604020202020204" pitchFamily="34" charset="0"/>
              <a:buChar char="•"/>
            </a:pPr>
            <a:r>
              <a:rPr lang="en-US" sz="2600" dirty="0" smtClean="0"/>
              <a:t>This </a:t>
            </a:r>
            <a:r>
              <a:rPr lang="en-US" sz="2600" dirty="0"/>
              <a:t>is the most common type of allergy and also one of the most dangerous if reaches anaphylactic shock</a:t>
            </a:r>
            <a:r>
              <a:rPr lang="en-US" sz="2600" dirty="0" smtClean="0"/>
              <a:t>.</a:t>
            </a:r>
          </a:p>
          <a:p>
            <a:pPr marL="457200" indent="-457200" algn="l">
              <a:buFont typeface="Arial" panose="020B0604020202020204" pitchFamily="34" charset="0"/>
              <a:buChar char="•"/>
            </a:pPr>
            <a:endParaRPr lang="en-US" sz="2600" dirty="0" smtClean="0"/>
          </a:p>
          <a:p>
            <a:pPr algn="l"/>
            <a:r>
              <a:rPr lang="en-US" sz="2600" b="1" dirty="0"/>
              <a:t>Type II- Antibody</a:t>
            </a:r>
            <a:endParaRPr lang="en-US" sz="2600" dirty="0"/>
          </a:p>
          <a:p>
            <a:pPr marL="457200" indent="-457200" algn="l">
              <a:buFont typeface="Arial" panose="020B0604020202020204" pitchFamily="34" charset="0"/>
              <a:buChar char="•"/>
            </a:pPr>
            <a:r>
              <a:rPr lang="en-US" sz="2600" b="1" dirty="0"/>
              <a:t> </a:t>
            </a:r>
            <a:r>
              <a:rPr lang="en-US" sz="2600" dirty="0" smtClean="0"/>
              <a:t>Involves </a:t>
            </a:r>
            <a:r>
              <a:rPr lang="en-US" sz="2600" dirty="0"/>
              <a:t>specific antibodies called the Immunoglobulin G (IgG) and IgM.</a:t>
            </a:r>
          </a:p>
          <a:p>
            <a:pPr marL="457200" indent="-457200" algn="l">
              <a:buFont typeface="Arial" panose="020B0604020202020204" pitchFamily="34" charset="0"/>
              <a:buChar char="•"/>
            </a:pPr>
            <a:r>
              <a:rPr lang="en-US" sz="2600" dirty="0" smtClean="0"/>
              <a:t>Often </a:t>
            </a:r>
            <a:r>
              <a:rPr lang="en-US" sz="2600" dirty="0"/>
              <a:t>occurs after an organ transplant when the body doesn’t recognize the new organ.</a:t>
            </a:r>
          </a:p>
          <a:p>
            <a:pPr algn="l"/>
            <a:r>
              <a:rPr lang="en-US" sz="2600" dirty="0"/>
              <a:t>                -Examples: Rheumatic Fever, Hemolytic Disease of Newborns</a:t>
            </a:r>
          </a:p>
          <a:p>
            <a:pPr algn="l"/>
            <a:endParaRPr lang="en-US" sz="2800" dirty="0"/>
          </a:p>
          <a:p>
            <a:pPr marL="0" marR="0" indent="0" algn="l"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606060"/>
              </a:solidFill>
              <a:effectLst/>
              <a:uFillTx/>
              <a:latin typeface="+mn-lt"/>
              <a:ea typeface="+mn-ea"/>
              <a:cs typeface="+mn-cs"/>
              <a:sym typeface="Gill Sans"/>
            </a:endParaRPr>
          </a:p>
        </p:txBody>
      </p:sp>
    </p:spTree>
    <p:extLst>
      <p:ext uri="{BB962C8B-B14F-4D97-AF65-F5344CB8AC3E}">
        <p14:creationId xmlns:p14="http://schemas.microsoft.com/office/powerpoint/2010/main" val="84612805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96324"/>
            <a:ext cx="12115799" cy="41036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b="1" dirty="0"/>
              <a:t>Type III-</a:t>
            </a:r>
            <a:r>
              <a:rPr lang="en-US" sz="3200" dirty="0"/>
              <a:t> </a:t>
            </a:r>
            <a:r>
              <a:rPr lang="en-US" sz="3200" b="1" dirty="0"/>
              <a:t>Immune complex-mediated</a:t>
            </a:r>
            <a:endParaRPr lang="en-US" sz="3200" dirty="0"/>
          </a:p>
          <a:p>
            <a:pPr marL="571500" indent="-571500" algn="l">
              <a:buFont typeface="Arial" panose="020B0604020202020204" pitchFamily="34" charset="0"/>
              <a:buChar char="•"/>
            </a:pPr>
            <a:r>
              <a:rPr lang="en-US" sz="3200" dirty="0"/>
              <a:t> I</a:t>
            </a:r>
            <a:r>
              <a:rPr lang="en-US" sz="3200" dirty="0" smtClean="0"/>
              <a:t>mmune </a:t>
            </a:r>
            <a:r>
              <a:rPr lang="en-US" sz="3200" dirty="0"/>
              <a:t>complexes are the bound form of an antibody and an antigen.</a:t>
            </a:r>
          </a:p>
          <a:p>
            <a:pPr marL="571500" indent="-571500" algn="l">
              <a:buFont typeface="Arial" panose="020B0604020202020204" pitchFamily="34" charset="0"/>
              <a:buChar char="•"/>
            </a:pPr>
            <a:r>
              <a:rPr lang="en-US" sz="3200" dirty="0" smtClean="0"/>
              <a:t>Occurs </a:t>
            </a:r>
            <a:r>
              <a:rPr lang="en-US" sz="3200" dirty="0"/>
              <a:t>when there are more antigens then antibodies. Thus the antibodies bind to multiple antigens causing clumps.</a:t>
            </a:r>
          </a:p>
          <a:p>
            <a:pPr algn="l"/>
            <a:r>
              <a:rPr lang="en-US" sz="3200" dirty="0"/>
              <a:t>             </a:t>
            </a:r>
            <a:r>
              <a:rPr lang="en-US" sz="3200" dirty="0" smtClean="0"/>
              <a:t>-</a:t>
            </a:r>
            <a:r>
              <a:rPr lang="en-US" sz="3200" dirty="0"/>
              <a:t>Examples: Lupus, Rheumatoid </a:t>
            </a:r>
            <a:r>
              <a:rPr lang="en-US" sz="3200" dirty="0" smtClean="0"/>
              <a:t>Arthritis</a:t>
            </a:r>
          </a:p>
          <a:p>
            <a:pPr algn="l"/>
            <a:endParaRPr lang="en-US" sz="3200" dirty="0"/>
          </a:p>
          <a:p>
            <a:pPr marL="0" marR="0" indent="0" algn="l"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606060"/>
              </a:solidFill>
              <a:effectLst/>
              <a:uFillTx/>
              <a:latin typeface="+mn-lt"/>
              <a:ea typeface="+mn-ea"/>
              <a:cs typeface="+mn-cs"/>
              <a:sym typeface="Gill San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4598" y="4034949"/>
            <a:ext cx="4502953" cy="3737451"/>
          </a:xfrm>
          <a:prstGeom prst="rect">
            <a:avLst/>
          </a:prstGeom>
        </p:spPr>
      </p:pic>
      <p:sp>
        <p:nvSpPr>
          <p:cNvPr id="6" name="TextBox 5"/>
          <p:cNvSpPr txBox="1"/>
          <p:nvPr/>
        </p:nvSpPr>
        <p:spPr>
          <a:xfrm>
            <a:off x="381000" y="4034949"/>
            <a:ext cx="8134350" cy="41036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b="1" dirty="0"/>
              <a:t>Type IV- Delayed or cell-mediated</a:t>
            </a:r>
            <a:endParaRPr lang="en-US" sz="3200" dirty="0"/>
          </a:p>
          <a:p>
            <a:pPr marL="571500" indent="-571500" algn="l">
              <a:buFont typeface="Arial" panose="020B0604020202020204" pitchFamily="34" charset="0"/>
              <a:buChar char="•"/>
            </a:pPr>
            <a:r>
              <a:rPr lang="en-US" sz="3200" dirty="0"/>
              <a:t> Involves T1 cells attracting and activating macrophages.</a:t>
            </a:r>
          </a:p>
          <a:p>
            <a:pPr marL="571500" indent="-571500" algn="l">
              <a:buFont typeface="Arial" panose="020B0604020202020204" pitchFamily="34" charset="0"/>
              <a:buChar char="•"/>
            </a:pPr>
            <a:r>
              <a:rPr lang="en-US" sz="3200" dirty="0"/>
              <a:t>It is cell-mediated and antibody dependent.</a:t>
            </a:r>
          </a:p>
          <a:p>
            <a:pPr algn="l"/>
            <a:r>
              <a:rPr lang="en-US" sz="3200" dirty="0"/>
              <a:t>             -Examples: Contact Dermatitis, Multiple </a:t>
            </a:r>
            <a:r>
              <a:rPr lang="en-US" sz="3200" dirty="0" smtClean="0"/>
              <a:t>Sclerosis </a:t>
            </a:r>
            <a:r>
              <a:rPr lang="en-US" sz="2400" dirty="0" smtClean="0"/>
              <a:t>4</a:t>
            </a:r>
            <a:endParaRPr lang="en-US" sz="2400" dirty="0"/>
          </a:p>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606060"/>
              </a:solidFill>
              <a:effectLst/>
              <a:uFillTx/>
              <a:latin typeface="+mn-lt"/>
              <a:ea typeface="+mn-ea"/>
              <a:cs typeface="+mn-cs"/>
              <a:sym typeface="Gill Sans"/>
            </a:endParaRPr>
          </a:p>
        </p:txBody>
      </p:sp>
    </p:spTree>
    <p:extLst>
      <p:ext uri="{BB962C8B-B14F-4D97-AF65-F5344CB8AC3E}">
        <p14:creationId xmlns:p14="http://schemas.microsoft.com/office/powerpoint/2010/main" val="130276095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prstGeom prst="rect">
            <a:avLst/>
          </a:prstGeom>
        </p:spPr>
        <p:txBody>
          <a:bodyPr/>
          <a:lstStyle/>
          <a:p>
            <a:pPr defTabSz="310895">
              <a:lnSpc>
                <a:spcPct val="100000"/>
              </a:lnSpc>
              <a:defRPr sz="3060" b="1" cap="none">
                <a:solidFill>
                  <a:srgbClr val="000000"/>
                </a:solidFill>
                <a:latin typeface="Times New Roman"/>
                <a:ea typeface="Times New Roman"/>
                <a:cs typeface="Times New Roman"/>
                <a:sym typeface="Times New Roman"/>
              </a:defRPr>
            </a:pPr>
            <a:r>
              <a:t>Diseases and conditions they are intended to treat</a:t>
            </a:r>
          </a:p>
          <a:p>
            <a:pPr defTabSz="310895">
              <a:lnSpc>
                <a:spcPct val="100000"/>
              </a:lnSpc>
              <a:defRPr sz="3060" b="1" u="sng" cap="none">
                <a:solidFill>
                  <a:srgbClr val="000000"/>
                </a:solidFill>
                <a:latin typeface="Times New Roman"/>
                <a:ea typeface="Times New Roman"/>
                <a:cs typeface="Times New Roman"/>
                <a:sym typeface="Times New Roman"/>
              </a:defRPr>
            </a:pPr>
            <a:endParaRPr/>
          </a:p>
          <a:p>
            <a:pPr defTabSz="310895">
              <a:lnSpc>
                <a:spcPct val="100000"/>
              </a:lnSpc>
              <a:defRPr sz="3060" b="1" u="sng" cap="none">
                <a:solidFill>
                  <a:srgbClr val="000000"/>
                </a:solidFill>
                <a:latin typeface="Times New Roman"/>
                <a:ea typeface="Times New Roman"/>
                <a:cs typeface="Times New Roman"/>
                <a:sym typeface="Times New Roman"/>
              </a:defRPr>
            </a:pPr>
            <a:r>
              <a:t>OTC</a:t>
            </a:r>
          </a:p>
        </p:txBody>
      </p:sp>
      <p:sp>
        <p:nvSpPr>
          <p:cNvPr id="138" name="Shape 138"/>
          <p:cNvSpPr>
            <a:spLocks noGrp="1"/>
          </p:cNvSpPr>
          <p:nvPr>
            <p:ph type="body" idx="1"/>
          </p:nvPr>
        </p:nvSpPr>
        <p:spPr>
          <a:xfrm>
            <a:off x="508000" y="2666999"/>
            <a:ext cx="11988800" cy="5727701"/>
          </a:xfrm>
          <a:prstGeom prst="rect">
            <a:avLst/>
          </a:prstGeom>
        </p:spPr>
        <p:txBody>
          <a:bodyPr>
            <a:normAutofit lnSpcReduction="10000"/>
          </a:bodyPr>
          <a:lstStyle/>
          <a:p>
            <a:pPr marL="0" indent="0" defTabSz="246888">
              <a:spcBef>
                <a:spcPts val="0"/>
              </a:spcBef>
              <a:buSzTx/>
              <a:buNone/>
              <a:defRPr sz="1620" b="1">
                <a:solidFill>
                  <a:srgbClr val="000000"/>
                </a:solidFill>
                <a:latin typeface="Times New Roman"/>
                <a:ea typeface="Times New Roman"/>
                <a:cs typeface="Times New Roman"/>
                <a:sym typeface="Times New Roman"/>
              </a:defRPr>
            </a:pPr>
            <a:r>
              <a:t>diphenhydramine ( Benadryl )</a:t>
            </a:r>
          </a:p>
          <a:p>
            <a:pPr marL="0" indent="0" defTabSz="246888">
              <a:spcBef>
                <a:spcPts val="0"/>
              </a:spcBef>
              <a:buSzTx/>
              <a:buNone/>
              <a:defRPr sz="1620" b="1">
                <a:solidFill>
                  <a:srgbClr val="000000"/>
                </a:solidFill>
                <a:latin typeface="Times New Roman"/>
                <a:ea typeface="Times New Roman"/>
                <a:cs typeface="Times New Roman"/>
                <a:sym typeface="Times New Roman"/>
              </a:defRPr>
            </a:pPr>
            <a:endParaRPr/>
          </a:p>
          <a:p>
            <a:pPr marL="75437" indent="-75437" defTabSz="246888">
              <a:spcBef>
                <a:spcPts val="0"/>
              </a:spcBef>
              <a:buSzPct val="120000"/>
              <a:buChar char="-"/>
              <a:defRPr sz="1620">
                <a:solidFill>
                  <a:srgbClr val="000000"/>
                </a:solidFill>
                <a:latin typeface="Times New Roman"/>
                <a:ea typeface="Times New Roman"/>
                <a:cs typeface="Times New Roman"/>
                <a:sym typeface="Times New Roman"/>
              </a:defRPr>
            </a:pPr>
            <a:r>
              <a:t>It is indicated for the relief of allergy associated symptoms such as sneezing, runny nose, itchy throat, and itchy and watery eyes.</a:t>
            </a:r>
          </a:p>
          <a:p>
            <a:pPr marL="75437" indent="-75437" defTabSz="246888">
              <a:spcBef>
                <a:spcPts val="0"/>
              </a:spcBef>
              <a:buSzPct val="120000"/>
              <a:buChar char="-"/>
              <a:defRPr sz="1620">
                <a:solidFill>
                  <a:srgbClr val="000000"/>
                </a:solidFill>
                <a:latin typeface="Times New Roman"/>
                <a:ea typeface="Times New Roman"/>
                <a:cs typeface="Times New Roman"/>
                <a:sym typeface="Times New Roman"/>
              </a:defRPr>
            </a:pPr>
            <a:r>
              <a:t>It used to neutralized the action of histamine in many directions, and it is recommended for the relief of allergic symptoms. Benadryl is to be taken 4 times daily by patients with acute or chronic urticaria and by those with hay fever. </a:t>
            </a:r>
          </a:p>
          <a:p>
            <a:pPr marL="75437" indent="-75437" defTabSz="246888">
              <a:spcBef>
                <a:spcPts val="0"/>
              </a:spcBef>
              <a:buSzPct val="120000"/>
              <a:buChar char="-"/>
              <a:defRPr sz="1620">
                <a:solidFill>
                  <a:srgbClr val="000000"/>
                </a:solidFill>
                <a:latin typeface="Times New Roman"/>
                <a:ea typeface="Times New Roman"/>
                <a:cs typeface="Times New Roman"/>
                <a:sym typeface="Times New Roman"/>
              </a:defRPr>
            </a:pPr>
            <a:r>
              <a:t>Urticaria are red welts on the skin that itch intensely, sometimes with dangerous swelling, caused by an allergic reaction, typically to specific foods.</a:t>
            </a:r>
          </a:p>
          <a:p>
            <a:pPr marL="79875" indent="-79875" defTabSz="246888">
              <a:spcBef>
                <a:spcPts val="0"/>
              </a:spcBef>
              <a:buBlip>
                <a:blip r:embed="rId2"/>
              </a:buBlip>
              <a:defRPr sz="1620">
                <a:solidFill>
                  <a:srgbClr val="000000"/>
                </a:solidFill>
                <a:latin typeface="Times New Roman"/>
                <a:ea typeface="Times New Roman"/>
                <a:cs typeface="Times New Roman"/>
                <a:sym typeface="Times New Roman"/>
              </a:defRPr>
            </a:pPr>
            <a:endParaRPr/>
          </a:p>
          <a:p>
            <a:pPr marL="0" indent="0" defTabSz="246888">
              <a:spcBef>
                <a:spcPts val="0"/>
              </a:spcBef>
              <a:buSzTx/>
              <a:buNone/>
              <a:defRPr sz="1620" b="1">
                <a:solidFill>
                  <a:srgbClr val="000000"/>
                </a:solidFill>
                <a:latin typeface="Times New Roman"/>
                <a:ea typeface="Times New Roman"/>
                <a:cs typeface="Times New Roman"/>
                <a:sym typeface="Times New Roman"/>
              </a:defRPr>
            </a:pPr>
            <a:r>
              <a:t>fexofenadine ( Allegra )</a:t>
            </a:r>
          </a:p>
          <a:p>
            <a:pPr marL="0" indent="0" defTabSz="246888">
              <a:spcBef>
                <a:spcPts val="0"/>
              </a:spcBef>
              <a:buSzTx/>
              <a:buNone/>
              <a:defRPr sz="1620">
                <a:solidFill>
                  <a:srgbClr val="000000"/>
                </a:solidFill>
                <a:latin typeface="Times New Roman"/>
                <a:ea typeface="Times New Roman"/>
                <a:cs typeface="Times New Roman"/>
                <a:sym typeface="Times New Roman"/>
              </a:defRPr>
            </a:pPr>
            <a:endParaRPr/>
          </a:p>
          <a:p>
            <a:pPr marL="75437" indent="-75437" defTabSz="246888">
              <a:spcBef>
                <a:spcPts val="0"/>
              </a:spcBef>
              <a:buSzPct val="120000"/>
              <a:buChar char="-"/>
              <a:defRPr sz="1620">
                <a:solidFill>
                  <a:srgbClr val="000000"/>
                </a:solidFill>
                <a:latin typeface="Times New Roman"/>
                <a:ea typeface="Times New Roman"/>
                <a:cs typeface="Times New Roman"/>
                <a:sym typeface="Times New Roman"/>
              </a:defRPr>
            </a:pPr>
            <a:r>
              <a:t>This drug can be used in adults and children 2 years of age and older. Allegra is an antihistamine indicated for the treatment of symptoms of seasonal allergic rhinitis, itchy nose, watery eyes and chronic idiopathic urticaria (CIU).</a:t>
            </a:r>
          </a:p>
          <a:p>
            <a:pPr marL="75437" indent="-75437" defTabSz="246888">
              <a:spcBef>
                <a:spcPts val="0"/>
              </a:spcBef>
              <a:buSzPct val="120000"/>
              <a:buChar char="-"/>
              <a:defRPr sz="1620">
                <a:solidFill>
                  <a:srgbClr val="000000"/>
                </a:solidFill>
                <a:latin typeface="Times New Roman"/>
                <a:ea typeface="Times New Roman"/>
                <a:cs typeface="Times New Roman"/>
                <a:sym typeface="Times New Roman"/>
              </a:defRPr>
            </a:pPr>
            <a:r>
              <a:t>According to Medscape, Chronic idiopathic urticaria (CIU), is defined as the occurrence of daily, or almost daily, wheals and itching for at least 6 weeks, with no obvious cause, has not been the subject of detailed epidemiological studies. </a:t>
            </a:r>
          </a:p>
          <a:p>
            <a:pPr marL="75437" indent="-75437" defTabSz="246888">
              <a:spcBef>
                <a:spcPts val="0"/>
              </a:spcBef>
              <a:buSzPct val="120000"/>
              <a:buChar char="-"/>
              <a:defRPr sz="1620">
                <a:solidFill>
                  <a:srgbClr val="000000"/>
                </a:solidFill>
                <a:latin typeface="Times New Roman"/>
                <a:ea typeface="Times New Roman"/>
                <a:cs typeface="Times New Roman"/>
                <a:sym typeface="Times New Roman"/>
              </a:defRPr>
            </a:pPr>
            <a:r>
              <a:t>Also, It is often used as a potential treatment for mild to moderate allergic asthma. According to a long-term Brown University study published in the Annals of Allergy, Asthma and Immunology (Vol. 84 No. 5, 2000), individuals with allergic rhinitis are about three times more likely to develop asthma.</a:t>
            </a:r>
          </a:p>
          <a:p>
            <a:pPr marL="79875" indent="-79875" defTabSz="246888">
              <a:spcBef>
                <a:spcPts val="0"/>
              </a:spcBef>
              <a:buBlip>
                <a:blip r:embed="rId2"/>
              </a:buBlip>
              <a:defRPr sz="1620">
                <a:solidFill>
                  <a:srgbClr val="000000"/>
                </a:solidFill>
                <a:latin typeface="Times New Roman"/>
                <a:ea typeface="Times New Roman"/>
                <a:cs typeface="Times New Roman"/>
                <a:sym typeface="Times New Roman"/>
              </a:defRPr>
            </a:pPr>
            <a:endParaRPr/>
          </a:p>
          <a:p>
            <a:pPr marL="0" indent="0" defTabSz="246888">
              <a:spcBef>
                <a:spcPts val="0"/>
              </a:spcBef>
              <a:buSzTx/>
              <a:buNone/>
              <a:defRPr sz="1620" b="1">
                <a:solidFill>
                  <a:srgbClr val="000000"/>
                </a:solidFill>
                <a:latin typeface="Times New Roman"/>
                <a:ea typeface="Times New Roman"/>
                <a:cs typeface="Times New Roman"/>
                <a:sym typeface="Times New Roman"/>
              </a:defRPr>
            </a:pPr>
            <a:r>
              <a:t>loratadine ( Claritin )</a:t>
            </a:r>
          </a:p>
          <a:p>
            <a:pPr marL="0" indent="0" defTabSz="246888">
              <a:spcBef>
                <a:spcPts val="0"/>
              </a:spcBef>
              <a:buSzTx/>
              <a:buNone/>
              <a:defRPr sz="1620" b="1">
                <a:solidFill>
                  <a:srgbClr val="000000"/>
                </a:solidFill>
                <a:latin typeface="Times New Roman"/>
                <a:ea typeface="Times New Roman"/>
                <a:cs typeface="Times New Roman"/>
                <a:sym typeface="Times New Roman"/>
              </a:defRPr>
            </a:pPr>
            <a:endParaRPr/>
          </a:p>
          <a:p>
            <a:pPr marL="75437" indent="-75437" defTabSz="246888">
              <a:spcBef>
                <a:spcPts val="0"/>
              </a:spcBef>
              <a:buSzPct val="120000"/>
              <a:buChar char="-"/>
              <a:defRPr sz="1620">
                <a:solidFill>
                  <a:srgbClr val="000000"/>
                </a:solidFill>
                <a:latin typeface="Times New Roman"/>
                <a:ea typeface="Times New Roman"/>
                <a:cs typeface="Times New Roman"/>
                <a:sym typeface="Times New Roman"/>
              </a:defRPr>
            </a:pPr>
            <a:r>
              <a:t>Claritin is a heavily advertised drug that is safe and effective for chronic hives, seasonal nasal allergies. Also created to treat outdoor allergens such as pollen and molds.</a:t>
            </a:r>
          </a:p>
          <a:p>
            <a:pPr marL="75437" indent="-75437" defTabSz="246888">
              <a:spcBef>
                <a:spcPts val="0"/>
              </a:spcBef>
              <a:buSzPct val="120000"/>
              <a:buChar char="-"/>
              <a:defRPr sz="1620">
                <a:solidFill>
                  <a:srgbClr val="000000"/>
                </a:solidFill>
                <a:latin typeface="Times New Roman"/>
                <a:ea typeface="Times New Roman"/>
                <a:cs typeface="Times New Roman"/>
                <a:sym typeface="Times New Roman"/>
              </a:defRPr>
            </a:pPr>
            <a:r>
              <a:t>Claritin is used to treat seasonal allergic rhinitis commonly called hay fever.</a:t>
            </a:r>
          </a:p>
        </p:txBody>
      </p:sp>
      <p:grpSp>
        <p:nvGrpSpPr>
          <p:cNvPr id="141" name="Group 141"/>
          <p:cNvGrpSpPr/>
          <p:nvPr/>
        </p:nvGrpSpPr>
        <p:grpSpPr>
          <a:xfrm>
            <a:off x="8965342" y="596900"/>
            <a:ext cx="3761301" cy="2240063"/>
            <a:chOff x="0" y="0"/>
            <a:chExt cx="3761300" cy="2240061"/>
          </a:xfrm>
        </p:grpSpPr>
        <p:pic>
          <p:nvPicPr>
            <p:cNvPr id="140" name="sore throat.png"/>
            <p:cNvPicPr>
              <a:picLocks noChangeAspect="1"/>
            </p:cNvPicPr>
            <p:nvPr/>
          </p:nvPicPr>
          <p:blipFill>
            <a:blip r:embed="rId3">
              <a:extLst/>
            </a:blip>
            <a:stretch>
              <a:fillRect/>
            </a:stretch>
          </p:blipFill>
          <p:spPr>
            <a:xfrm>
              <a:off x="127000" y="127000"/>
              <a:ext cx="3507301" cy="1986062"/>
            </a:xfrm>
            <a:prstGeom prst="rect">
              <a:avLst/>
            </a:prstGeom>
            <a:ln>
              <a:noFill/>
            </a:ln>
            <a:effectLst/>
          </p:spPr>
        </p:pic>
        <p:pic>
          <p:nvPicPr>
            <p:cNvPr id="139" name="Picture 138"/>
            <p:cNvPicPr>
              <a:picLocks/>
            </p:cNvPicPr>
            <p:nvPr/>
          </p:nvPicPr>
          <p:blipFill>
            <a:blip r:embed="rId4">
              <a:extLst/>
            </a:blip>
            <a:stretch>
              <a:fillRect/>
            </a:stretch>
          </p:blipFill>
          <p:spPr>
            <a:xfrm>
              <a:off x="0" y="0"/>
              <a:ext cx="3761301" cy="2240062"/>
            </a:xfrm>
            <a:prstGeom prst="rect">
              <a:avLst/>
            </a:prstGeom>
            <a:effectLst/>
          </p:spPr>
        </p:pic>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xfrm>
            <a:off x="508000" y="954186"/>
            <a:ext cx="11988800" cy="1190428"/>
          </a:xfrm>
          <a:prstGeom prst="rect">
            <a:avLst/>
          </a:prstGeom>
        </p:spPr>
        <p:txBody>
          <a:bodyPr/>
          <a:lstStyle>
            <a:lvl1pPr defTabSz="379475">
              <a:lnSpc>
                <a:spcPct val="100000"/>
              </a:lnSpc>
              <a:defRPr sz="3734" b="1" u="sng" cap="none">
                <a:solidFill>
                  <a:srgbClr val="000000"/>
                </a:solidFill>
                <a:latin typeface="Times New Roman"/>
                <a:ea typeface="Times New Roman"/>
                <a:cs typeface="Times New Roman"/>
                <a:sym typeface="Times New Roman"/>
              </a:defRPr>
            </a:lvl1pPr>
          </a:lstStyle>
          <a:p>
            <a:r>
              <a:t>PRESCRIPTION</a:t>
            </a:r>
          </a:p>
        </p:txBody>
      </p:sp>
      <p:sp>
        <p:nvSpPr>
          <p:cNvPr id="144" name="Shape 144"/>
          <p:cNvSpPr>
            <a:spLocks noGrp="1"/>
          </p:cNvSpPr>
          <p:nvPr>
            <p:ph type="body" idx="1"/>
          </p:nvPr>
        </p:nvSpPr>
        <p:spPr>
          <a:xfrm>
            <a:off x="508000" y="2684362"/>
            <a:ext cx="11988800" cy="5727701"/>
          </a:xfrm>
          <a:prstGeom prst="rect">
            <a:avLst/>
          </a:prstGeom>
        </p:spPr>
        <p:txBody>
          <a:bodyPr/>
          <a:lstStyle/>
          <a:p>
            <a:pPr marL="0" indent="0" defTabSz="242315">
              <a:spcBef>
                <a:spcPts val="0"/>
              </a:spcBef>
              <a:buSzTx/>
              <a:buNone/>
              <a:defRPr sz="1590" b="1">
                <a:solidFill>
                  <a:srgbClr val="000000"/>
                </a:solidFill>
                <a:latin typeface="Times New Roman"/>
                <a:ea typeface="Times New Roman"/>
                <a:cs typeface="Times New Roman"/>
                <a:sym typeface="Times New Roman"/>
              </a:defRPr>
            </a:pPr>
            <a:r>
              <a:t>desloratadine ( Clarinex )</a:t>
            </a:r>
          </a:p>
          <a:p>
            <a:pPr marL="0" indent="0" defTabSz="242315">
              <a:spcBef>
                <a:spcPts val="0"/>
              </a:spcBef>
              <a:buSzTx/>
              <a:buNone/>
              <a:defRPr sz="1590">
                <a:solidFill>
                  <a:srgbClr val="000000"/>
                </a:solidFill>
                <a:latin typeface="Times New Roman"/>
                <a:ea typeface="Times New Roman"/>
                <a:cs typeface="Times New Roman"/>
                <a:sym typeface="Times New Roman"/>
              </a:defRPr>
            </a:pPr>
            <a:endParaRPr/>
          </a:p>
          <a:p>
            <a:pPr marL="74040" indent="-74040" defTabSz="242315">
              <a:spcBef>
                <a:spcPts val="0"/>
              </a:spcBef>
              <a:buSzPct val="120000"/>
              <a:buChar char="-"/>
              <a:defRPr sz="1590">
                <a:solidFill>
                  <a:srgbClr val="000000"/>
                </a:solidFill>
                <a:latin typeface="Times New Roman"/>
                <a:ea typeface="Times New Roman"/>
                <a:cs typeface="Times New Roman"/>
                <a:sym typeface="Times New Roman"/>
              </a:defRPr>
            </a:pPr>
            <a:r>
              <a:t>Clarinex is the successor to its enormously popular allergy drug Claritin.</a:t>
            </a:r>
          </a:p>
          <a:p>
            <a:pPr marL="74040" indent="-74040" defTabSz="242315">
              <a:spcBef>
                <a:spcPts val="0"/>
              </a:spcBef>
              <a:buSzPct val="120000"/>
              <a:buChar char="-"/>
              <a:defRPr sz="1590">
                <a:solidFill>
                  <a:srgbClr val="000000"/>
                </a:solidFill>
                <a:latin typeface="Times New Roman"/>
                <a:ea typeface="Times New Roman"/>
                <a:cs typeface="Times New Roman"/>
                <a:sym typeface="Times New Roman"/>
              </a:defRPr>
            </a:pPr>
            <a:r>
              <a:t>Clarinex is often used against hives and indoor allergies.</a:t>
            </a:r>
          </a:p>
          <a:p>
            <a:pPr marL="74040" indent="-74040" defTabSz="242315">
              <a:spcBef>
                <a:spcPts val="0"/>
              </a:spcBef>
              <a:buSzPct val="120000"/>
              <a:buChar char="-"/>
              <a:defRPr sz="1590">
                <a:solidFill>
                  <a:srgbClr val="000000"/>
                </a:solidFill>
                <a:latin typeface="Times New Roman"/>
                <a:ea typeface="Times New Roman"/>
                <a:cs typeface="Times New Roman"/>
                <a:sym typeface="Times New Roman"/>
              </a:defRPr>
            </a:pPr>
            <a:r>
              <a:t>Clarinex allergy drug is used for treatment of hives and reactions to dust and animal dander which are often produced by pets, mice or cockroaches. Animal dander is composed of tiny, even microscopic, flecks of skin shed by cats, dogs, rodents, birds and other animals with fur or feathers and this can cause an allergic reaction to certain people.</a:t>
            </a:r>
          </a:p>
          <a:p>
            <a:pPr marL="74040" indent="-74040" defTabSz="242315">
              <a:spcBef>
                <a:spcPts val="0"/>
              </a:spcBef>
              <a:buSzPct val="120000"/>
              <a:buChar char="-"/>
              <a:defRPr sz="1590">
                <a:solidFill>
                  <a:srgbClr val="000000"/>
                </a:solidFill>
                <a:latin typeface="Times New Roman"/>
                <a:ea typeface="Times New Roman"/>
                <a:cs typeface="Times New Roman"/>
                <a:sym typeface="Times New Roman"/>
              </a:defRPr>
            </a:pPr>
            <a:r>
              <a:t>Clarinex new labeling states that patients can drink grapefruit juice without fearing that it will affect bioavailability of the drug. In addition, broadened labeling states that the drug can be used for patients with both seasonal allergies and mild to moderate asthma.</a:t>
            </a:r>
          </a:p>
          <a:p>
            <a:pPr marL="0" indent="0" defTabSz="242315">
              <a:spcBef>
                <a:spcPts val="0"/>
              </a:spcBef>
              <a:buSzTx/>
              <a:buNone/>
              <a:defRPr sz="1590">
                <a:solidFill>
                  <a:srgbClr val="000000"/>
                </a:solidFill>
                <a:latin typeface="Times New Roman"/>
                <a:ea typeface="Times New Roman"/>
                <a:cs typeface="Times New Roman"/>
                <a:sym typeface="Times New Roman"/>
              </a:defRPr>
            </a:pPr>
            <a:endParaRPr/>
          </a:p>
          <a:p>
            <a:pPr marL="0" indent="0" defTabSz="242315">
              <a:spcBef>
                <a:spcPts val="0"/>
              </a:spcBef>
              <a:buSzTx/>
              <a:buNone/>
              <a:defRPr sz="1590" b="1">
                <a:solidFill>
                  <a:srgbClr val="000000"/>
                </a:solidFill>
                <a:latin typeface="Times New Roman"/>
                <a:ea typeface="Times New Roman"/>
                <a:cs typeface="Times New Roman"/>
                <a:sym typeface="Times New Roman"/>
              </a:defRPr>
            </a:pPr>
            <a:r>
              <a:t>azelastine ( Astelin )</a:t>
            </a:r>
          </a:p>
          <a:p>
            <a:pPr marL="0" indent="0" defTabSz="242315">
              <a:spcBef>
                <a:spcPts val="0"/>
              </a:spcBef>
              <a:buSzTx/>
              <a:buNone/>
              <a:defRPr sz="1590">
                <a:solidFill>
                  <a:srgbClr val="000000"/>
                </a:solidFill>
                <a:latin typeface="Times New Roman"/>
                <a:ea typeface="Times New Roman"/>
                <a:cs typeface="Times New Roman"/>
                <a:sym typeface="Times New Roman"/>
              </a:defRPr>
            </a:pPr>
            <a:endParaRPr/>
          </a:p>
          <a:p>
            <a:pPr marL="74040" indent="-74040" defTabSz="242315">
              <a:spcBef>
                <a:spcPts val="0"/>
              </a:spcBef>
              <a:buSzPct val="120000"/>
              <a:buChar char="-"/>
              <a:defRPr sz="1590">
                <a:solidFill>
                  <a:srgbClr val="000000"/>
                </a:solidFill>
                <a:latin typeface="Times New Roman"/>
                <a:ea typeface="Times New Roman"/>
                <a:cs typeface="Times New Roman"/>
                <a:sym typeface="Times New Roman"/>
              </a:defRPr>
            </a:pPr>
            <a:r>
              <a:t>Azelastine is an antihistamine; oral antihistamines are effective in treating most symptoms of seasonal allergic rhinitis, but are generally marginally effective in relieving nasal congestion, the number-one complaint of allergy sufferers.</a:t>
            </a:r>
          </a:p>
          <a:p>
            <a:pPr marL="74040" indent="-74040" defTabSz="242315">
              <a:spcBef>
                <a:spcPts val="0"/>
              </a:spcBef>
              <a:buSzPct val="120000"/>
              <a:buChar char="-"/>
              <a:defRPr sz="1590">
                <a:solidFill>
                  <a:srgbClr val="000000"/>
                </a:solidFill>
                <a:latin typeface="Times New Roman"/>
                <a:ea typeface="Times New Roman"/>
                <a:cs typeface="Times New Roman"/>
                <a:sym typeface="Times New Roman"/>
              </a:defRPr>
            </a:pPr>
            <a:r>
              <a:t>Azelastine hydrochloride (ASTELIN Nasal Spray) may improve nasal congestion in patients with symptomatic seasonal allergic rhinitis.</a:t>
            </a:r>
          </a:p>
          <a:p>
            <a:pPr marL="74040" indent="-74040" defTabSz="242315">
              <a:spcBef>
                <a:spcPts val="0"/>
              </a:spcBef>
              <a:buSzPct val="120000"/>
              <a:buChar char="-"/>
              <a:defRPr sz="1590">
                <a:solidFill>
                  <a:srgbClr val="000000"/>
                </a:solidFill>
                <a:latin typeface="Times New Roman"/>
                <a:ea typeface="Times New Roman"/>
                <a:cs typeface="Times New Roman"/>
                <a:sym typeface="Times New Roman"/>
              </a:defRPr>
            </a:pPr>
            <a:r>
              <a:t>Astelin is indicated for the treatment of the symptoms of seasonal allergic rhinitis (patients 5 years of age and older) and nonallergic vasomotor rhinitis (patients 12 years of age and older).</a:t>
            </a:r>
          </a:p>
          <a:p>
            <a:pPr marL="0" indent="0" defTabSz="242315">
              <a:spcBef>
                <a:spcPts val="0"/>
              </a:spcBef>
              <a:buSzTx/>
              <a:buNone/>
              <a:defRPr sz="1590">
                <a:solidFill>
                  <a:srgbClr val="000000"/>
                </a:solidFill>
                <a:latin typeface="Times New Roman"/>
                <a:ea typeface="Times New Roman"/>
                <a:cs typeface="Times New Roman"/>
                <a:sym typeface="Times New Roman"/>
              </a:defRPr>
            </a:pPr>
            <a:endParaRPr/>
          </a:p>
          <a:p>
            <a:pPr marL="0" indent="0" defTabSz="242315">
              <a:spcBef>
                <a:spcPts val="0"/>
              </a:spcBef>
              <a:buSzTx/>
              <a:buNone/>
              <a:defRPr sz="1590" b="1">
                <a:solidFill>
                  <a:srgbClr val="000000"/>
                </a:solidFill>
                <a:latin typeface="Times New Roman"/>
                <a:ea typeface="Times New Roman"/>
                <a:cs typeface="Times New Roman"/>
                <a:sym typeface="Times New Roman"/>
              </a:defRPr>
            </a:pPr>
            <a:r>
              <a:t>levocetirizine ( Xyzal )</a:t>
            </a:r>
          </a:p>
          <a:p>
            <a:pPr marL="0" indent="0" defTabSz="242315">
              <a:spcBef>
                <a:spcPts val="0"/>
              </a:spcBef>
              <a:buSzTx/>
              <a:buNone/>
              <a:defRPr sz="1590">
                <a:solidFill>
                  <a:srgbClr val="000000"/>
                </a:solidFill>
                <a:latin typeface="Times New Roman"/>
                <a:ea typeface="Times New Roman"/>
                <a:cs typeface="Times New Roman"/>
                <a:sym typeface="Times New Roman"/>
              </a:defRPr>
            </a:pPr>
            <a:endParaRPr/>
          </a:p>
          <a:p>
            <a:pPr marL="74040" indent="-74040" defTabSz="242315">
              <a:spcBef>
                <a:spcPts val="0"/>
              </a:spcBef>
              <a:buSzPct val="120000"/>
              <a:buChar char="-"/>
              <a:defRPr sz="1590">
                <a:solidFill>
                  <a:srgbClr val="000000"/>
                </a:solidFill>
                <a:latin typeface="Times New Roman"/>
                <a:ea typeface="Times New Roman"/>
                <a:cs typeface="Times New Roman"/>
                <a:sym typeface="Times New Roman"/>
              </a:defRPr>
            </a:pPr>
            <a:r>
              <a:t>Xyzal is indicated for treating nasal allergies in young children.</a:t>
            </a:r>
          </a:p>
          <a:p>
            <a:pPr marL="74040" indent="-74040" defTabSz="242315">
              <a:spcBef>
                <a:spcPts val="0"/>
              </a:spcBef>
              <a:buSzPct val="120000"/>
              <a:buChar char="-"/>
              <a:defRPr sz="1590">
                <a:solidFill>
                  <a:srgbClr val="000000"/>
                </a:solidFill>
                <a:latin typeface="Times New Roman"/>
                <a:ea typeface="Times New Roman"/>
                <a:cs typeface="Times New Roman"/>
                <a:sym typeface="Times New Roman"/>
              </a:defRPr>
            </a:pPr>
            <a:r>
              <a:t>Xyzal is used for children age six months and older for the relief of symptoms of perennial allergic rhinitis (indoor allergies) and chronic idiopathic urticaria (chronic hives); for children age two years and older is indicated for symptoms of seasonal allergic rhinitis (outdoor allergies). </a:t>
            </a:r>
          </a:p>
        </p:txBody>
      </p:sp>
      <p:grpSp>
        <p:nvGrpSpPr>
          <p:cNvPr id="147" name="Group 147"/>
          <p:cNvGrpSpPr/>
          <p:nvPr/>
        </p:nvGrpSpPr>
        <p:grpSpPr>
          <a:xfrm>
            <a:off x="4972778" y="92711"/>
            <a:ext cx="4833285" cy="3298110"/>
            <a:chOff x="0" y="0"/>
            <a:chExt cx="4833284" cy="3298108"/>
          </a:xfrm>
        </p:grpSpPr>
        <p:pic>
          <p:nvPicPr>
            <p:cNvPr id="146" name="running nose.jpg"/>
            <p:cNvPicPr>
              <a:picLocks noChangeAspect="1"/>
            </p:cNvPicPr>
            <p:nvPr/>
          </p:nvPicPr>
          <p:blipFill>
            <a:blip r:embed="rId2">
              <a:extLst/>
            </a:blip>
            <a:stretch>
              <a:fillRect/>
            </a:stretch>
          </p:blipFill>
          <p:spPr>
            <a:xfrm>
              <a:off x="127000" y="127000"/>
              <a:ext cx="4579285" cy="3044109"/>
            </a:xfrm>
            <a:prstGeom prst="rect">
              <a:avLst/>
            </a:prstGeom>
            <a:ln>
              <a:noFill/>
            </a:ln>
            <a:effectLst/>
          </p:spPr>
        </p:pic>
        <p:pic>
          <p:nvPicPr>
            <p:cNvPr id="145" name="Picture 144"/>
            <p:cNvPicPr>
              <a:picLocks/>
            </p:cNvPicPr>
            <p:nvPr/>
          </p:nvPicPr>
          <p:blipFill>
            <a:blip r:embed="rId3">
              <a:extLst/>
            </a:blip>
            <a:stretch>
              <a:fillRect/>
            </a:stretch>
          </p:blipFill>
          <p:spPr>
            <a:xfrm>
              <a:off x="0" y="0"/>
              <a:ext cx="4833285" cy="3298109"/>
            </a:xfrm>
            <a:prstGeom prst="rect">
              <a:avLst/>
            </a:prstGeom>
            <a:effectLst/>
          </p:spPr>
        </p:pic>
      </p:gr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title"/>
          </p:nvPr>
        </p:nvSpPr>
        <p:spPr>
          <a:prstGeom prst="rect">
            <a:avLst/>
          </a:prstGeom>
        </p:spPr>
        <p:txBody>
          <a:bodyPr/>
          <a:lstStyle>
            <a:lvl1pPr defTabSz="457200">
              <a:lnSpc>
                <a:spcPct val="100000"/>
              </a:lnSpc>
              <a:defRPr sz="4500" b="1" u="sng" cap="none">
                <a:solidFill>
                  <a:srgbClr val="000000"/>
                </a:solidFill>
                <a:latin typeface="Times New Roman"/>
                <a:ea typeface="Times New Roman"/>
                <a:cs typeface="Times New Roman"/>
                <a:sym typeface="Times New Roman"/>
              </a:defRPr>
            </a:lvl1pPr>
          </a:lstStyle>
          <a:p>
            <a:r>
              <a:t>Combined anti-allergy medications</a:t>
            </a:r>
          </a:p>
        </p:txBody>
      </p:sp>
      <p:sp>
        <p:nvSpPr>
          <p:cNvPr id="150" name="Shape 150"/>
          <p:cNvSpPr>
            <a:spLocks noGrp="1"/>
          </p:cNvSpPr>
          <p:nvPr>
            <p:ph type="body" idx="1"/>
          </p:nvPr>
        </p:nvSpPr>
        <p:spPr>
          <a:xfrm>
            <a:off x="508000" y="2666999"/>
            <a:ext cx="11988800" cy="5727701"/>
          </a:xfrm>
          <a:prstGeom prst="rect">
            <a:avLst/>
          </a:prstGeom>
        </p:spPr>
        <p:txBody>
          <a:bodyPr/>
          <a:lstStyle/>
          <a:p>
            <a:pPr marL="0" indent="0" defTabSz="320039">
              <a:spcBef>
                <a:spcPts val="0"/>
              </a:spcBef>
              <a:buSzTx/>
              <a:buNone/>
              <a:defRPr sz="2100" b="1">
                <a:solidFill>
                  <a:srgbClr val="000000"/>
                </a:solidFill>
                <a:latin typeface="Times New Roman"/>
                <a:ea typeface="Times New Roman"/>
                <a:cs typeface="Times New Roman"/>
                <a:sym typeface="Times New Roman"/>
              </a:defRPr>
            </a:pPr>
            <a:r>
              <a:t>OTC</a:t>
            </a:r>
          </a:p>
          <a:p>
            <a:pPr marL="0" indent="0" defTabSz="320039">
              <a:spcBef>
                <a:spcPts val="0"/>
              </a:spcBef>
              <a:buSzTx/>
              <a:buNone/>
              <a:defRPr sz="2100" b="1">
                <a:solidFill>
                  <a:srgbClr val="000000"/>
                </a:solidFill>
                <a:latin typeface="Times New Roman"/>
                <a:ea typeface="Times New Roman"/>
                <a:cs typeface="Times New Roman"/>
                <a:sym typeface="Times New Roman"/>
              </a:defRPr>
            </a:pPr>
            <a:r>
              <a:t>loratadine and pseudoephedrine (Claritin -D ) </a:t>
            </a:r>
          </a:p>
          <a:p>
            <a:pPr marL="0" indent="0" defTabSz="320039">
              <a:spcBef>
                <a:spcPts val="0"/>
              </a:spcBef>
              <a:buSzTx/>
              <a:buNone/>
              <a:defRPr sz="2100">
                <a:solidFill>
                  <a:srgbClr val="000000"/>
                </a:solidFill>
                <a:latin typeface="Times New Roman"/>
                <a:ea typeface="Times New Roman"/>
                <a:cs typeface="Times New Roman"/>
                <a:sym typeface="Times New Roman"/>
              </a:defRPr>
            </a:pPr>
            <a:endParaRPr/>
          </a:p>
          <a:p>
            <a:pPr marL="97789" indent="-97789" defTabSz="320039">
              <a:spcBef>
                <a:spcPts val="0"/>
              </a:spcBef>
              <a:buSzPct val="120000"/>
              <a:buChar char="-"/>
              <a:defRPr sz="2100">
                <a:solidFill>
                  <a:srgbClr val="000000"/>
                </a:solidFill>
                <a:latin typeface="Times New Roman"/>
                <a:ea typeface="Times New Roman"/>
                <a:cs typeface="Times New Roman"/>
                <a:sym typeface="Times New Roman"/>
              </a:defRPr>
            </a:pPr>
            <a:r>
              <a:t>Claritin-D was approved by the FDA for the treatment of symptoms associated with seasonal allergic rhinitis.</a:t>
            </a:r>
          </a:p>
          <a:p>
            <a:pPr marL="97789" indent="-97789" defTabSz="320039">
              <a:spcBef>
                <a:spcPts val="0"/>
              </a:spcBef>
              <a:buSzPct val="120000"/>
              <a:buChar char="-"/>
              <a:defRPr sz="2100">
                <a:solidFill>
                  <a:srgbClr val="000000"/>
                </a:solidFill>
                <a:latin typeface="Times New Roman"/>
                <a:ea typeface="Times New Roman"/>
                <a:cs typeface="Times New Roman"/>
                <a:sym typeface="Times New Roman"/>
              </a:defRPr>
            </a:pPr>
            <a:r>
              <a:t>Recent studies have demonstrated that loratadine plus pseudoephedrine significantly reduces nasal congestion and relieves symptoms of rhinitis more effectively than either loratadine or pseudoephedrine alone.</a:t>
            </a:r>
          </a:p>
          <a:p>
            <a:pPr marL="0" indent="0" defTabSz="320039">
              <a:spcBef>
                <a:spcPts val="0"/>
              </a:spcBef>
              <a:buSzTx/>
              <a:buNone/>
              <a:defRPr sz="2100">
                <a:solidFill>
                  <a:srgbClr val="000000"/>
                </a:solidFill>
                <a:latin typeface="Times New Roman"/>
                <a:ea typeface="Times New Roman"/>
                <a:cs typeface="Times New Roman"/>
                <a:sym typeface="Times New Roman"/>
              </a:defRPr>
            </a:pPr>
            <a:endParaRPr/>
          </a:p>
          <a:p>
            <a:pPr marL="0" indent="0" defTabSz="320039">
              <a:spcBef>
                <a:spcPts val="0"/>
              </a:spcBef>
              <a:buSzTx/>
              <a:buNone/>
              <a:defRPr sz="2100" b="1">
                <a:solidFill>
                  <a:srgbClr val="000000"/>
                </a:solidFill>
                <a:latin typeface="Times New Roman"/>
                <a:ea typeface="Times New Roman"/>
                <a:cs typeface="Times New Roman"/>
                <a:sym typeface="Times New Roman"/>
              </a:defRPr>
            </a:pPr>
            <a:r>
              <a:t>Prescription</a:t>
            </a:r>
          </a:p>
          <a:p>
            <a:pPr marL="0" indent="0" defTabSz="320039">
              <a:spcBef>
                <a:spcPts val="0"/>
              </a:spcBef>
              <a:buSzTx/>
              <a:buNone/>
              <a:defRPr sz="2100" b="1">
                <a:solidFill>
                  <a:srgbClr val="000000"/>
                </a:solidFill>
                <a:latin typeface="Times New Roman"/>
                <a:ea typeface="Times New Roman"/>
                <a:cs typeface="Times New Roman"/>
                <a:sym typeface="Times New Roman"/>
              </a:defRPr>
            </a:pPr>
            <a:r>
              <a:t>pseudoephedrine and acrivastine ( Semprex - D ) </a:t>
            </a:r>
          </a:p>
          <a:p>
            <a:pPr marL="0" indent="0" defTabSz="320039">
              <a:spcBef>
                <a:spcPts val="0"/>
              </a:spcBef>
              <a:buSzTx/>
              <a:buNone/>
              <a:defRPr sz="2100">
                <a:solidFill>
                  <a:srgbClr val="000000"/>
                </a:solidFill>
                <a:latin typeface="Times New Roman"/>
                <a:ea typeface="Times New Roman"/>
                <a:cs typeface="Times New Roman"/>
                <a:sym typeface="Times New Roman"/>
              </a:defRPr>
            </a:pPr>
            <a:endParaRPr/>
          </a:p>
          <a:p>
            <a:pPr marL="97789" indent="-97789" defTabSz="320039">
              <a:spcBef>
                <a:spcPts val="0"/>
              </a:spcBef>
              <a:buSzPct val="120000"/>
              <a:buChar char="-"/>
              <a:defRPr sz="2100">
                <a:solidFill>
                  <a:srgbClr val="000000"/>
                </a:solidFill>
                <a:latin typeface="Times New Roman"/>
                <a:ea typeface="Times New Roman"/>
                <a:cs typeface="Times New Roman"/>
                <a:sym typeface="Times New Roman"/>
              </a:defRPr>
            </a:pPr>
            <a:r>
              <a:t>Semprex-D has been shown to be effective in treating manifestations of seasonal allergies including runny nose, itchy and watery eyes, sneezing and nasal congestion, with many patients experiencing relief within one hour.</a:t>
            </a:r>
          </a:p>
          <a:p>
            <a:pPr marL="97789" indent="-97789" defTabSz="320039">
              <a:spcBef>
                <a:spcPts val="0"/>
              </a:spcBef>
              <a:buSzPct val="120000"/>
              <a:buChar char="-"/>
              <a:defRPr sz="2100">
                <a:solidFill>
                  <a:srgbClr val="000000"/>
                </a:solidFill>
                <a:latin typeface="Times New Roman"/>
                <a:ea typeface="Times New Roman"/>
                <a:cs typeface="Times New Roman"/>
                <a:sym typeface="Times New Roman"/>
              </a:defRPr>
            </a:pPr>
            <a:r>
              <a:t>Semprex-D reduced the intensity of sneezing, runny nose, itching and watery eyes more than pseudoephedrine alone, and reduced the intensity of nasal congestion more than acrivastine alone, demonstrating a therapeutic contribution of each of the components.</a:t>
            </a:r>
          </a:p>
        </p:txBody>
      </p:sp>
      <p:grpSp>
        <p:nvGrpSpPr>
          <p:cNvPr id="153" name="Group 153"/>
          <p:cNvGrpSpPr/>
          <p:nvPr/>
        </p:nvGrpSpPr>
        <p:grpSpPr>
          <a:xfrm>
            <a:off x="9777168" y="629557"/>
            <a:ext cx="2422108" cy="2418458"/>
            <a:chOff x="0" y="0"/>
            <a:chExt cx="2422107" cy="2418457"/>
          </a:xfrm>
        </p:grpSpPr>
        <p:pic>
          <p:nvPicPr>
            <p:cNvPr id="152" name="watery eyes.jpg"/>
            <p:cNvPicPr>
              <a:picLocks noChangeAspect="1"/>
            </p:cNvPicPr>
            <p:nvPr/>
          </p:nvPicPr>
          <p:blipFill>
            <a:blip r:embed="rId2">
              <a:extLst/>
            </a:blip>
            <a:stretch>
              <a:fillRect/>
            </a:stretch>
          </p:blipFill>
          <p:spPr>
            <a:xfrm>
              <a:off x="127000" y="127000"/>
              <a:ext cx="2168108" cy="2164458"/>
            </a:xfrm>
            <a:prstGeom prst="rect">
              <a:avLst/>
            </a:prstGeom>
            <a:ln>
              <a:noFill/>
            </a:ln>
            <a:effectLst/>
          </p:spPr>
        </p:pic>
        <p:pic>
          <p:nvPicPr>
            <p:cNvPr id="151" name="Picture 150"/>
            <p:cNvPicPr>
              <a:picLocks/>
            </p:cNvPicPr>
            <p:nvPr/>
          </p:nvPicPr>
          <p:blipFill>
            <a:blip r:embed="rId3">
              <a:extLst/>
            </a:blip>
            <a:stretch>
              <a:fillRect/>
            </a:stretch>
          </p:blipFill>
          <p:spPr>
            <a:xfrm>
              <a:off x="0" y="0"/>
              <a:ext cx="2422108" cy="2418458"/>
            </a:xfrm>
            <a:prstGeom prst="rect">
              <a:avLst/>
            </a:prstGeom>
            <a:effectLst/>
          </p:spPr>
        </p:pic>
      </p:gr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5400000" rotWithShape="0">
              <a:srgbClr val="000000">
                <a:alpha val="60000"/>
              </a:srgbClr>
            </a:outerShdw>
          </a:effectLst>
        </a:effectStyle>
        <a:effectStyle>
          <a:effectLst>
            <a:outerShdw blurRad="50800" dist="25400" dir="5400000" rotWithShape="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45</TotalTime>
  <Words>1401</Words>
  <Application>Microsoft Office PowerPoint</Application>
  <PresentationFormat>Custom</PresentationFormat>
  <Paragraphs>123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Gill Sans</vt:lpstr>
      <vt:lpstr>Gill Sans Light</vt:lpstr>
      <vt:lpstr>Helvetica</vt:lpstr>
      <vt:lpstr>Helvetica Neue</vt:lpstr>
      <vt:lpstr>Times New Roman</vt:lpstr>
      <vt:lpstr>New_Template3</vt:lpstr>
      <vt:lpstr>PowerPoint Presentation</vt:lpstr>
      <vt:lpstr>Over the Counter Anti-Allergy Medications</vt:lpstr>
      <vt:lpstr>Prescription Anti-Allergy Medications </vt:lpstr>
      <vt:lpstr>Combination Anti-Allergy Medications</vt:lpstr>
      <vt:lpstr>Types of allergic reactions</vt:lpstr>
      <vt:lpstr>PowerPoint Presentation</vt:lpstr>
      <vt:lpstr>Diseases and conditions they are intended to treat  OTC</vt:lpstr>
      <vt:lpstr>PRESCRIPTION</vt:lpstr>
      <vt:lpstr>Combined anti-allergy medications</vt:lpstr>
      <vt:lpstr>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abt</dc:creator>
  <cp:lastModifiedBy>michael abt</cp:lastModifiedBy>
  <cp:revision>12</cp:revision>
  <dcterms:modified xsi:type="dcterms:W3CDTF">2017-05-12T21:34:56Z</dcterms:modified>
</cp:coreProperties>
</file>