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Comfortaa" panose="020B0604020202020204" charset="0"/>
      <p:regular r:id="rId9"/>
      <p:bold r:id="rId10"/>
    </p:embeddedFont>
    <p:embeddedFont>
      <p:font typeface="Titillium Web" panose="020B0604020202020204" charset="0"/>
      <p:regular r:id="rId11"/>
      <p:bold r:id="rId12"/>
      <p:italic r:id="rId13"/>
      <p:boldItalic r:id="rId14"/>
    </p:embeddedFont>
    <p:embeddedFont>
      <p:font typeface="Verdana" panose="020B060403050404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2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77c1173c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77c1173c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77c1173c6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77c1173c6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77c1173c6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77c1173c6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77c1173c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77c1173c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77c1173c6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77c1173c6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AUTOLAYOUT_6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ctrTitle"/>
          </p:nvPr>
        </p:nvSpPr>
        <p:spPr>
          <a:xfrm>
            <a:off x="1375600" y="939000"/>
            <a:ext cx="6369600" cy="254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1387200" y="3637200"/>
            <a:ext cx="6369600" cy="567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AUTOLAYOUT_12">
    <p:bg>
      <p:bgPr>
        <a:solidFill>
          <a:srgbClr val="FFFFF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7" name="Google Shape;57;p14"/>
          <p:cNvCxnSpPr/>
          <p:nvPr/>
        </p:nvCxnSpPr>
        <p:spPr>
          <a:xfrm>
            <a:off x="311700" y="312013"/>
            <a:ext cx="670500" cy="670200"/>
          </a:xfrm>
          <a:prstGeom prst="straightConnector1">
            <a:avLst/>
          </a:prstGeom>
          <a:noFill/>
          <a:ln w="9525" cap="flat" cmpd="sng">
            <a:solidFill>
              <a:srgbClr val="F6F2D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311700" y="1153900"/>
            <a:ext cx="2655000" cy="85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311700" y="2022050"/>
            <a:ext cx="2655000" cy="292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marL="45720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2D2"/>
              </a:buClr>
              <a:buSzPts val="1000"/>
              <a:buChar char="●"/>
              <a:defRPr sz="1000">
                <a:solidFill>
                  <a:srgbClr val="F6F2D2"/>
                </a:solidFill>
              </a:defRPr>
            </a:lvl1pPr>
            <a:lvl2pPr marL="914400" lvl="1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6F2D2"/>
              </a:buClr>
              <a:buSzPts val="1000"/>
              <a:buChar char="○"/>
              <a:defRPr sz="1000">
                <a:solidFill>
                  <a:srgbClr val="F6F2D2"/>
                </a:solidFill>
              </a:defRPr>
            </a:lvl2pPr>
            <a:lvl3pPr marL="1371600" lvl="2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6F2D2"/>
              </a:buClr>
              <a:buSzPts val="1000"/>
              <a:buChar char="■"/>
              <a:defRPr sz="1000">
                <a:solidFill>
                  <a:srgbClr val="F6F2D2"/>
                </a:solidFill>
              </a:defRPr>
            </a:lvl3pPr>
            <a:lvl4pPr marL="1828800" lvl="3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6F2D2"/>
              </a:buClr>
              <a:buSzPts val="1000"/>
              <a:buChar char="●"/>
              <a:defRPr sz="1000">
                <a:solidFill>
                  <a:srgbClr val="F6F2D2"/>
                </a:solidFill>
              </a:defRPr>
            </a:lvl4pPr>
            <a:lvl5pPr marL="2286000" lvl="4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6F2D2"/>
              </a:buClr>
              <a:buSzPts val="1000"/>
              <a:buChar char="○"/>
              <a:defRPr sz="1000">
                <a:solidFill>
                  <a:srgbClr val="F6F2D2"/>
                </a:solidFill>
              </a:defRPr>
            </a:lvl5pPr>
            <a:lvl6pPr marL="2743200" lvl="5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6F2D2"/>
              </a:buClr>
              <a:buSzPts val="1000"/>
              <a:buChar char="■"/>
              <a:defRPr sz="1000">
                <a:solidFill>
                  <a:srgbClr val="F6F2D2"/>
                </a:solidFill>
              </a:defRPr>
            </a:lvl6pPr>
            <a:lvl7pPr marL="3200400" lvl="6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6F2D2"/>
              </a:buClr>
              <a:buSzPts val="1000"/>
              <a:buChar char="●"/>
              <a:defRPr sz="1000">
                <a:solidFill>
                  <a:srgbClr val="F6F2D2"/>
                </a:solidFill>
              </a:defRPr>
            </a:lvl7pPr>
            <a:lvl8pPr marL="3657600" lvl="7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6F2D2"/>
              </a:buClr>
              <a:buSzPts val="1000"/>
              <a:buChar char="○"/>
              <a:defRPr sz="1000">
                <a:solidFill>
                  <a:srgbClr val="F6F2D2"/>
                </a:solidFill>
              </a:defRPr>
            </a:lvl8pPr>
            <a:lvl9pPr marL="4114800" lvl="8" indent="-2921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6F2D2"/>
              </a:buClr>
              <a:buSzPts val="1000"/>
              <a:buChar char="■"/>
              <a:defRPr sz="1000">
                <a:solidFill>
                  <a:srgbClr val="F6F2D2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AUTOLAYOUT_16">
    <p:bg>
      <p:bgPr>
        <a:solidFill>
          <a:srgbClr val="FFFFF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4049113" y="307825"/>
            <a:ext cx="4779300" cy="14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4054888" y="1808125"/>
            <a:ext cx="4779300" cy="276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">
  <p:cSld name="AUTOLAYOUT_17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oogle Shape;73;p17"/>
          <p:cNvGrpSpPr/>
          <p:nvPr/>
        </p:nvGrpSpPr>
        <p:grpSpPr>
          <a:xfrm>
            <a:off x="311112" y="4512638"/>
            <a:ext cx="2812694" cy="150575"/>
            <a:chOff x="0" y="3797750"/>
            <a:chExt cx="9144000" cy="150575"/>
          </a:xfrm>
        </p:grpSpPr>
        <p:cxnSp>
          <p:nvCxnSpPr>
            <p:cNvPr id="74" name="Google Shape;74;p17"/>
            <p:cNvCxnSpPr/>
            <p:nvPr/>
          </p:nvCxnSpPr>
          <p:spPr>
            <a:xfrm>
              <a:off x="0" y="37977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90A4AE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" name="Google Shape;75;p17"/>
            <p:cNvCxnSpPr/>
            <p:nvPr/>
          </p:nvCxnSpPr>
          <p:spPr>
            <a:xfrm>
              <a:off x="0" y="3948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90A4AE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6" name="Google Shape;76;p17"/>
            <p:cNvCxnSpPr/>
            <p:nvPr/>
          </p:nvCxnSpPr>
          <p:spPr>
            <a:xfrm>
              <a:off x="0" y="3873038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90A4AE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288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AUTOLAYOUT_18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18"/>
          <p:cNvGrpSpPr/>
          <p:nvPr/>
        </p:nvGrpSpPr>
        <p:grpSpPr>
          <a:xfrm>
            <a:off x="311112" y="4512638"/>
            <a:ext cx="2812694" cy="150575"/>
            <a:chOff x="0" y="3797750"/>
            <a:chExt cx="9144000" cy="150575"/>
          </a:xfrm>
        </p:grpSpPr>
        <p:cxnSp>
          <p:nvCxnSpPr>
            <p:cNvPr id="83" name="Google Shape;83;p18"/>
            <p:cNvCxnSpPr/>
            <p:nvPr/>
          </p:nvCxnSpPr>
          <p:spPr>
            <a:xfrm>
              <a:off x="0" y="37977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90A4AE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4" name="Google Shape;84;p18"/>
            <p:cNvCxnSpPr/>
            <p:nvPr/>
          </p:nvCxnSpPr>
          <p:spPr>
            <a:xfrm>
              <a:off x="0" y="3948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90A4AE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5" name="Google Shape;85;p18"/>
            <p:cNvCxnSpPr/>
            <p:nvPr/>
          </p:nvCxnSpPr>
          <p:spPr>
            <a:xfrm>
              <a:off x="0" y="3873038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90A4AE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288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slow" p14:dur="39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0"/>
          <p:cNvPicPr preferRelativeResize="0"/>
          <p:nvPr/>
        </p:nvPicPr>
        <p:blipFill rotWithShape="1">
          <a:blip r:embed="rId3">
            <a:alphaModFix amt="50000"/>
          </a:blip>
          <a:srcRect t="49" b="49"/>
          <a:stretch/>
        </p:blipFill>
        <p:spPr>
          <a:xfrm>
            <a:off x="0" y="0"/>
            <a:ext cx="9144005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0"/>
          <p:cNvSpPr txBox="1">
            <a:spLocks noGrp="1"/>
          </p:cNvSpPr>
          <p:nvPr>
            <p:ph type="ctrTitle"/>
          </p:nvPr>
        </p:nvSpPr>
        <p:spPr>
          <a:xfrm>
            <a:off x="1375600" y="939000"/>
            <a:ext cx="6369600" cy="25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FLAMMABLE MATERIALS</a:t>
            </a:r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subTitle" idx="1"/>
          </p:nvPr>
        </p:nvSpPr>
        <p:spPr>
          <a:xfrm>
            <a:off x="1387200" y="3637200"/>
            <a:ext cx="6369600" cy="5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1"/>
          <p:cNvPicPr preferRelativeResize="0"/>
          <p:nvPr/>
        </p:nvPicPr>
        <p:blipFill rotWithShape="1">
          <a:blip r:embed="rId3">
            <a:alphaModFix/>
          </a:blip>
          <a:srcRect t="4470" b="4470"/>
          <a:stretch/>
        </p:blipFill>
        <p:spPr>
          <a:xfrm>
            <a:off x="3278400" y="0"/>
            <a:ext cx="5865605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254800" y="1074250"/>
            <a:ext cx="2655000" cy="8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Flammable and combustible </a:t>
            </a:r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1"/>
          </p:nvPr>
        </p:nvSpPr>
        <p:spPr>
          <a:xfrm>
            <a:off x="311700" y="1869650"/>
            <a:ext cx="2655000" cy="29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Flammable: easily set on fire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Combustible: able to catch and burn easily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These two have similar definitions, but what is the difference between the two?</a:t>
            </a:r>
            <a:endParaRPr sz="1200"/>
          </a:p>
          <a:p>
            <a:pPr marL="457200" lvl="0" indent="-304800" algn="l" rtl="0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They are categorized based on their flash points.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Flammable flash point-100.4F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Combustible flashpoint-  100.4-199.94F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2"/>
          <p:cNvPicPr preferRelativeResize="0"/>
          <p:nvPr/>
        </p:nvPicPr>
        <p:blipFill rotWithShape="1">
          <a:blip r:embed="rId3">
            <a:alphaModFix/>
          </a:blip>
          <a:srcRect t="20204" b="20210"/>
          <a:stretch/>
        </p:blipFill>
        <p:spPr>
          <a:xfrm>
            <a:off x="3412700" y="0"/>
            <a:ext cx="5731300" cy="514302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311700" y="260475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Wood </a:t>
            </a:r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>
            <a:off x="311700" y="1128600"/>
            <a:ext cx="2808000" cy="288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The most commonly used material in construction since it has a higher insulation rating than either plastic or steel this means that it takes less energy to heat up and cool down</a:t>
            </a:r>
            <a:endParaRPr sz="13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/>
              <a:t>It is a common misconception that wood is in fact flammable however it has been confirmed by the NFPA that this material is a combustible since it will burn but it takes a significant and prolonged heat source. </a:t>
            </a:r>
            <a:endParaRPr sz="13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ctrTitle"/>
          </p:nvPr>
        </p:nvSpPr>
        <p:spPr>
          <a:xfrm>
            <a:off x="0" y="-154000"/>
            <a:ext cx="5245200" cy="8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Light Fixtures</a:t>
            </a:r>
            <a:endParaRPr sz="3000" u="sng"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0" name="Google Shape;120;p23"/>
          <p:cNvSpPr txBox="1"/>
          <p:nvPr/>
        </p:nvSpPr>
        <p:spPr>
          <a:xfrm>
            <a:off x="212525" y="1009713"/>
            <a:ext cx="6159900" cy="16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light fixtures that are flammable are those with a high wattage which will lead to a electrical fire. It’s recommended to always pay attention to the maximum wattage in a bulb or any lighting fixture and don’t go over the recommended amount.</a:t>
            </a:r>
            <a:endParaRPr sz="1900"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1" name="Google Shape;121;p23"/>
          <p:cNvSpPr txBox="1"/>
          <p:nvPr/>
        </p:nvSpPr>
        <p:spPr>
          <a:xfrm>
            <a:off x="212525" y="3243300"/>
            <a:ext cx="6052200" cy="16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Another cause of fire is placing materials like cloth or paper over a lampshade. The material heats up and ignites, causing a fire. Faulty lamps and light fixtures also frequently result in fires.</a:t>
            </a:r>
            <a:endParaRPr sz="19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2" name="Google Shape;122;p23"/>
          <p:cNvSpPr txBox="1"/>
          <p:nvPr/>
        </p:nvSpPr>
        <p:spPr>
          <a:xfrm>
            <a:off x="212525" y="723200"/>
            <a:ext cx="73425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Light fixtures is often one of the reasons for a fire.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4"/>
          <p:cNvPicPr preferRelativeResize="0"/>
          <p:nvPr/>
        </p:nvPicPr>
        <p:blipFill rotWithShape="1">
          <a:blip r:embed="rId3">
            <a:alphaModFix/>
          </a:blip>
          <a:srcRect l="12218" r="12218"/>
          <a:stretch/>
        </p:blipFill>
        <p:spPr>
          <a:xfrm>
            <a:off x="3" y="0"/>
            <a:ext cx="3445528" cy="2571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4" descr="Image result for oil based paint gif"/>
          <p:cNvPicPr preferRelativeResize="0"/>
          <p:nvPr/>
        </p:nvPicPr>
        <p:blipFill rotWithShape="1">
          <a:blip r:embed="rId4">
            <a:alphaModFix/>
          </a:blip>
          <a:srcRect l="17340" r="17347"/>
          <a:stretch/>
        </p:blipFill>
        <p:spPr>
          <a:xfrm>
            <a:off x="0" y="2571750"/>
            <a:ext cx="3445526" cy="257175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5268313" y="307825"/>
            <a:ext cx="4779300" cy="14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>
                <a:solidFill>
                  <a:schemeClr val="dk2"/>
                </a:solidFill>
              </a:rPr>
              <a:t>Paint</a:t>
            </a:r>
            <a:endParaRPr sz="3600" u="sng">
              <a:solidFill>
                <a:schemeClr val="dk2"/>
              </a:solidFill>
            </a:endParaRPr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4054888" y="1808125"/>
            <a:ext cx="4779300" cy="27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</a:t>
            </a:r>
            <a:r>
              <a:rPr lang="en" sz="1800" b="1"/>
              <a:t>Oil-based</a:t>
            </a:r>
            <a:r>
              <a:rPr lang="en" sz="1800"/>
              <a:t> paints contain flammable components such as methanol,ketones &amp; toluene.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-They also contain petroleum &amp; gas making the paint thinner causing a disadvantage to the owners because it takes 6-8 hours to dry.</a:t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5"/>
          <p:cNvPicPr preferRelativeResize="0"/>
          <p:nvPr/>
        </p:nvPicPr>
        <p:blipFill rotWithShape="1">
          <a:blip r:embed="rId3">
            <a:alphaModFix/>
          </a:blip>
          <a:srcRect t="5132" b="5132"/>
          <a:stretch/>
        </p:blipFill>
        <p:spPr>
          <a:xfrm>
            <a:off x="3412700" y="0"/>
            <a:ext cx="5731301" cy="5143023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Aerosols</a:t>
            </a:r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288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A flammable aerosol is any non-refillable receptacle designed to eject components at least one of which is a flammable gas, liquid, or solid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Flammable liquids in pressurized containers may rupture and aerosolized when exposed to heat, creating a highly flammable vapor cloud. 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As with flammable liquids, these should be stored in a flammable storage cabinet.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</Words>
  <Application>Microsoft Office PowerPoint</Application>
  <PresentationFormat>On-screen Show (16:9)</PresentationFormat>
  <Paragraphs>23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Comfortaa</vt:lpstr>
      <vt:lpstr>Titillium Web</vt:lpstr>
      <vt:lpstr>Verdana</vt:lpstr>
      <vt:lpstr>Simple Light</vt:lpstr>
      <vt:lpstr>FLAMMABLE MATERIALS</vt:lpstr>
      <vt:lpstr>Flammable and combustible </vt:lpstr>
      <vt:lpstr>Wood </vt:lpstr>
      <vt:lpstr>Light Fixtures</vt:lpstr>
      <vt:lpstr>Paint</vt:lpstr>
      <vt:lpstr>Aerosols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FLAMMABLE MATERIALS</dc:title>
  <cp:lastModifiedBy>Percia Gomez</cp:lastModifiedBy>
  <cp:revision>1</cp:revision>
  <dcterms:modified xsi:type="dcterms:W3CDTF">2019-05-18T01:32:25Z</dcterms:modified>
</cp:coreProperties>
</file>