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erriweather" panose="020B060402020202020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2"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a1ba870a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a1ba870a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a1ba870a6_0_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a1ba870a6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a1ba870a6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a1ba870a6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a1ba870a6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a1ba870a6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a1ba870a6_5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a1ba870a6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a1ba870a6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a1ba870a6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a1ba870a6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a1ba870a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1ba870a6_0_1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a1ba870a6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a1ba870a6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a1ba870a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60"/>
        <p:cNvGrpSpPr/>
        <p:nvPr/>
      </p:nvGrpSpPr>
      <p:grpSpPr>
        <a:xfrm>
          <a:off x="0" y="0"/>
          <a:ext cx="0" cy="0"/>
          <a:chOff x="0" y="0"/>
          <a:chExt cx="0" cy="0"/>
        </a:xfrm>
      </p:grpSpPr>
      <p:sp>
        <p:nvSpPr>
          <p:cNvPr id="61" name="Google Shape;61;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a:spLocks noGrp="1"/>
          </p:cNvSpPr>
          <p:nvPr>
            <p:ph type="ctrTitle"/>
          </p:nvPr>
        </p:nvSpPr>
        <p:spPr>
          <a:xfrm>
            <a:off x="3562350" y="1163525"/>
            <a:ext cx="4781700" cy="25074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dk1"/>
              </a:buClr>
              <a:buSzPts val="3600"/>
              <a:buNone/>
              <a:defRPr sz="3600">
                <a:solidFill>
                  <a:schemeClr val="accent3"/>
                </a:solidFill>
              </a:defRPr>
            </a:lvl1pPr>
            <a:lvl2pPr lvl="1" algn="l">
              <a:lnSpc>
                <a:spcPct val="100000"/>
              </a:lnSpc>
              <a:spcBef>
                <a:spcPts val="0"/>
              </a:spcBef>
              <a:spcAft>
                <a:spcPts val="0"/>
              </a:spcAft>
              <a:buClr>
                <a:schemeClr val="dk1"/>
              </a:buClr>
              <a:buSzPts val="3600"/>
              <a:buNone/>
              <a:defRPr sz="3600">
                <a:solidFill>
                  <a:schemeClr val="accent3"/>
                </a:solidFill>
              </a:defRPr>
            </a:lvl2pPr>
            <a:lvl3pPr lvl="2" algn="l">
              <a:lnSpc>
                <a:spcPct val="100000"/>
              </a:lnSpc>
              <a:spcBef>
                <a:spcPts val="0"/>
              </a:spcBef>
              <a:spcAft>
                <a:spcPts val="0"/>
              </a:spcAft>
              <a:buClr>
                <a:schemeClr val="dk1"/>
              </a:buClr>
              <a:buSzPts val="3600"/>
              <a:buNone/>
              <a:defRPr sz="3600">
                <a:solidFill>
                  <a:schemeClr val="accent3"/>
                </a:solidFill>
              </a:defRPr>
            </a:lvl3pPr>
            <a:lvl4pPr lvl="3" algn="l">
              <a:lnSpc>
                <a:spcPct val="100000"/>
              </a:lnSpc>
              <a:spcBef>
                <a:spcPts val="0"/>
              </a:spcBef>
              <a:spcAft>
                <a:spcPts val="0"/>
              </a:spcAft>
              <a:buClr>
                <a:schemeClr val="dk1"/>
              </a:buClr>
              <a:buSzPts val="3600"/>
              <a:buNone/>
              <a:defRPr sz="3600">
                <a:solidFill>
                  <a:schemeClr val="accent3"/>
                </a:solidFill>
              </a:defRPr>
            </a:lvl4pPr>
            <a:lvl5pPr lvl="4" algn="l">
              <a:lnSpc>
                <a:spcPct val="100000"/>
              </a:lnSpc>
              <a:spcBef>
                <a:spcPts val="0"/>
              </a:spcBef>
              <a:spcAft>
                <a:spcPts val="0"/>
              </a:spcAft>
              <a:buClr>
                <a:schemeClr val="dk1"/>
              </a:buClr>
              <a:buSzPts val="3600"/>
              <a:buNone/>
              <a:defRPr sz="3600">
                <a:solidFill>
                  <a:schemeClr val="accent3"/>
                </a:solidFill>
              </a:defRPr>
            </a:lvl5pPr>
            <a:lvl6pPr lvl="5" algn="l">
              <a:lnSpc>
                <a:spcPct val="100000"/>
              </a:lnSpc>
              <a:spcBef>
                <a:spcPts val="0"/>
              </a:spcBef>
              <a:spcAft>
                <a:spcPts val="0"/>
              </a:spcAft>
              <a:buClr>
                <a:schemeClr val="dk1"/>
              </a:buClr>
              <a:buSzPts val="3600"/>
              <a:buNone/>
              <a:defRPr sz="3600">
                <a:solidFill>
                  <a:schemeClr val="accent3"/>
                </a:solidFill>
              </a:defRPr>
            </a:lvl6pPr>
            <a:lvl7pPr lvl="6" algn="l">
              <a:lnSpc>
                <a:spcPct val="100000"/>
              </a:lnSpc>
              <a:spcBef>
                <a:spcPts val="0"/>
              </a:spcBef>
              <a:spcAft>
                <a:spcPts val="0"/>
              </a:spcAft>
              <a:buClr>
                <a:schemeClr val="dk1"/>
              </a:buClr>
              <a:buSzPts val="3600"/>
              <a:buNone/>
              <a:defRPr sz="3600">
                <a:solidFill>
                  <a:schemeClr val="accent3"/>
                </a:solidFill>
              </a:defRPr>
            </a:lvl7pPr>
            <a:lvl8pPr lvl="7" algn="l">
              <a:lnSpc>
                <a:spcPct val="100000"/>
              </a:lnSpc>
              <a:spcBef>
                <a:spcPts val="0"/>
              </a:spcBef>
              <a:spcAft>
                <a:spcPts val="0"/>
              </a:spcAft>
              <a:buClr>
                <a:schemeClr val="dk1"/>
              </a:buClr>
              <a:buSzPts val="3600"/>
              <a:buNone/>
              <a:defRPr sz="3600">
                <a:solidFill>
                  <a:schemeClr val="accent3"/>
                </a:solidFill>
              </a:defRPr>
            </a:lvl8pPr>
            <a:lvl9pPr lvl="8" algn="l">
              <a:lnSpc>
                <a:spcPct val="100000"/>
              </a:lnSpc>
              <a:spcBef>
                <a:spcPts val="0"/>
              </a:spcBef>
              <a:spcAft>
                <a:spcPts val="0"/>
              </a:spcAft>
              <a:buClr>
                <a:schemeClr val="dk1"/>
              </a:buClr>
              <a:buSzPts val="3600"/>
              <a:buNone/>
              <a:defRPr sz="3600">
                <a:solidFill>
                  <a:schemeClr val="accent3"/>
                </a:solidFill>
              </a:defRPr>
            </a:lvl9pPr>
          </a:lstStyle>
          <a:p>
            <a:endParaRPr/>
          </a:p>
        </p:txBody>
      </p:sp>
      <p:sp>
        <p:nvSpPr>
          <p:cNvPr id="63" name="Google Shape;63;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3">
  <p:cSld name="AUTOLAYOUT_4">
    <p:bg>
      <p:bgPr>
        <a:solidFill>
          <a:srgbClr val="FFFFFF"/>
        </a:solidFill>
        <a:effectLst/>
      </p:bgPr>
    </p:bg>
    <p:spTree>
      <p:nvGrpSpPr>
        <p:cNvPr id="1" name="Shape 64"/>
        <p:cNvGrpSpPr/>
        <p:nvPr/>
      </p:nvGrpSpPr>
      <p:grpSpPr>
        <a:xfrm>
          <a:off x="0" y="0"/>
          <a:ext cx="0" cy="0"/>
          <a:chOff x="0" y="0"/>
          <a:chExt cx="0" cy="0"/>
        </a:xfrm>
      </p:grpSpPr>
      <p:sp>
        <p:nvSpPr>
          <p:cNvPr id="65" name="Google Shape;65;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14"/>
          <p:cNvGrpSpPr/>
          <p:nvPr/>
        </p:nvGrpSpPr>
        <p:grpSpPr>
          <a:xfrm>
            <a:off x="2" y="4713898"/>
            <a:ext cx="3047923" cy="429600"/>
            <a:chOff x="-73" y="4713898"/>
            <a:chExt cx="3047923" cy="429600"/>
          </a:xfrm>
        </p:grpSpPr>
        <p:sp>
          <p:nvSpPr>
            <p:cNvPr id="67" name="Google Shape;67;p14"/>
            <p:cNvSpPr/>
            <p:nvPr/>
          </p:nvSpPr>
          <p:spPr>
            <a:xfrm rot="-5400000">
              <a:off x="2452050" y="4547698"/>
              <a:ext cx="429600" cy="7620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rot="-5400000">
              <a:off x="928119" y="45476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rot="5400000" flipH="1">
              <a:off x="1689952"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rot="5400000" flipH="1">
              <a:off x="166127"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4"/>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a:spLocks noGrp="1"/>
          </p:cNvSpPr>
          <p:nvPr>
            <p:ph type="title"/>
          </p:nvPr>
        </p:nvSpPr>
        <p:spPr>
          <a:xfrm>
            <a:off x="185350" y="352000"/>
            <a:ext cx="2683200" cy="40788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None/>
              <a:defRPr sz="3000" b="1">
                <a:solidFill>
                  <a:srgbClr val="212121"/>
                </a:solidFill>
              </a:defRPr>
            </a:lvl1pPr>
            <a:lvl2pPr lvl="1" algn="l">
              <a:lnSpc>
                <a:spcPct val="100000"/>
              </a:lnSpc>
              <a:spcBef>
                <a:spcPts val="0"/>
              </a:spcBef>
              <a:spcAft>
                <a:spcPts val="0"/>
              </a:spcAft>
              <a:buNone/>
              <a:defRPr sz="3000" b="1">
                <a:solidFill>
                  <a:srgbClr val="212121"/>
                </a:solidFill>
              </a:defRPr>
            </a:lvl2pPr>
            <a:lvl3pPr lvl="2" algn="l">
              <a:lnSpc>
                <a:spcPct val="100000"/>
              </a:lnSpc>
              <a:spcBef>
                <a:spcPts val="0"/>
              </a:spcBef>
              <a:spcAft>
                <a:spcPts val="0"/>
              </a:spcAft>
              <a:buNone/>
              <a:defRPr sz="3000" b="1">
                <a:solidFill>
                  <a:srgbClr val="212121"/>
                </a:solidFill>
              </a:defRPr>
            </a:lvl3pPr>
            <a:lvl4pPr lvl="3" algn="l">
              <a:lnSpc>
                <a:spcPct val="100000"/>
              </a:lnSpc>
              <a:spcBef>
                <a:spcPts val="0"/>
              </a:spcBef>
              <a:spcAft>
                <a:spcPts val="0"/>
              </a:spcAft>
              <a:buNone/>
              <a:defRPr sz="3000" b="1">
                <a:solidFill>
                  <a:srgbClr val="212121"/>
                </a:solidFill>
              </a:defRPr>
            </a:lvl4pPr>
            <a:lvl5pPr lvl="4" algn="l">
              <a:lnSpc>
                <a:spcPct val="100000"/>
              </a:lnSpc>
              <a:spcBef>
                <a:spcPts val="0"/>
              </a:spcBef>
              <a:spcAft>
                <a:spcPts val="0"/>
              </a:spcAft>
              <a:buNone/>
              <a:defRPr sz="3000" b="1">
                <a:solidFill>
                  <a:srgbClr val="212121"/>
                </a:solidFill>
              </a:defRPr>
            </a:lvl5pPr>
            <a:lvl6pPr lvl="5" algn="l">
              <a:lnSpc>
                <a:spcPct val="100000"/>
              </a:lnSpc>
              <a:spcBef>
                <a:spcPts val="0"/>
              </a:spcBef>
              <a:spcAft>
                <a:spcPts val="0"/>
              </a:spcAft>
              <a:buNone/>
              <a:defRPr sz="3000" b="1">
                <a:solidFill>
                  <a:srgbClr val="212121"/>
                </a:solidFill>
              </a:defRPr>
            </a:lvl6pPr>
            <a:lvl7pPr lvl="6" algn="l">
              <a:lnSpc>
                <a:spcPct val="100000"/>
              </a:lnSpc>
              <a:spcBef>
                <a:spcPts val="0"/>
              </a:spcBef>
              <a:spcAft>
                <a:spcPts val="0"/>
              </a:spcAft>
              <a:buNone/>
              <a:defRPr sz="3000" b="1">
                <a:solidFill>
                  <a:srgbClr val="212121"/>
                </a:solidFill>
              </a:defRPr>
            </a:lvl7pPr>
            <a:lvl8pPr lvl="7" algn="l">
              <a:lnSpc>
                <a:spcPct val="100000"/>
              </a:lnSpc>
              <a:spcBef>
                <a:spcPts val="0"/>
              </a:spcBef>
              <a:spcAft>
                <a:spcPts val="0"/>
              </a:spcAft>
              <a:buNone/>
              <a:defRPr sz="3000" b="1">
                <a:solidFill>
                  <a:srgbClr val="212121"/>
                </a:solidFill>
              </a:defRPr>
            </a:lvl8pPr>
            <a:lvl9pPr lvl="8" algn="l">
              <a:lnSpc>
                <a:spcPct val="100000"/>
              </a:lnSpc>
              <a:spcBef>
                <a:spcPts val="0"/>
              </a:spcBef>
              <a:spcAft>
                <a:spcPts val="0"/>
              </a:spcAft>
              <a:buNone/>
              <a:defRPr sz="3000" b="1">
                <a:solidFill>
                  <a:srgbClr val="212121"/>
                </a:solidFill>
              </a:defRPr>
            </a:lvl9pPr>
          </a:lstStyle>
          <a:p>
            <a:endParaRPr/>
          </a:p>
        </p:txBody>
      </p:sp>
      <p:sp>
        <p:nvSpPr>
          <p:cNvPr id="73" name="Google Shape;73;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AUTOLAYOUT_5">
    <p:bg>
      <p:bgPr>
        <a:solidFill>
          <a:srgbClr val="FFFFFF"/>
        </a:solidFill>
        <a:effectLst/>
      </p:bgPr>
    </p:bg>
    <p:spTree>
      <p:nvGrpSpPr>
        <p:cNvPr id="1" name="Shape 74"/>
        <p:cNvGrpSpPr/>
        <p:nvPr/>
      </p:nvGrpSpPr>
      <p:grpSpPr>
        <a:xfrm>
          <a:off x="0" y="0"/>
          <a:ext cx="0" cy="0"/>
          <a:chOff x="0" y="0"/>
          <a:chExt cx="0" cy="0"/>
        </a:xfrm>
      </p:grpSpPr>
      <p:sp>
        <p:nvSpPr>
          <p:cNvPr id="75" name="Google Shape;75;p1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rot="10800000">
            <a:off x="348325" y="150"/>
            <a:ext cx="7153800" cy="5143500"/>
          </a:xfrm>
          <a:prstGeom prst="parallelogram">
            <a:avLst>
              <a:gd name="adj" fmla="val 25000"/>
            </a:avLst>
          </a:prstGeom>
          <a:solidFill>
            <a:srgbClr val="E7E6E6"/>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7" name="Google Shape;77;p15"/>
          <p:cNvSpPr/>
          <p:nvPr/>
        </p:nvSpPr>
        <p:spPr>
          <a:xfrm rot="10800000">
            <a:off x="11" y="25"/>
            <a:ext cx="7153800" cy="51435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8" name="Google Shape;78;p15"/>
          <p:cNvSpPr/>
          <p:nvPr/>
        </p:nvSpPr>
        <p:spPr>
          <a:xfrm rot="10800000" flipH="1">
            <a:off x="0" y="25"/>
            <a:ext cx="23496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595774" y="2577426"/>
            <a:ext cx="27600" cy="1961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a:spLocks noGrp="1"/>
          </p:cNvSpPr>
          <p:nvPr>
            <p:ph type="ctrTitle"/>
          </p:nvPr>
        </p:nvSpPr>
        <p:spPr>
          <a:xfrm>
            <a:off x="751200" y="2577425"/>
            <a:ext cx="5053500" cy="13464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Clr>
                <a:srgbClr val="FFFFFF"/>
              </a:buClr>
              <a:buSzPts val="3600"/>
              <a:buNone/>
              <a:defRPr sz="3600" b="1">
                <a:solidFill>
                  <a:srgbClr val="FFFFFF"/>
                </a:solidFill>
              </a:defRPr>
            </a:lvl2pPr>
            <a:lvl3pPr lvl="2" algn="l">
              <a:lnSpc>
                <a:spcPct val="100000"/>
              </a:lnSpc>
              <a:spcBef>
                <a:spcPts val="0"/>
              </a:spcBef>
              <a:spcAft>
                <a:spcPts val="0"/>
              </a:spcAft>
              <a:buClr>
                <a:srgbClr val="FFFFFF"/>
              </a:buClr>
              <a:buSzPts val="3600"/>
              <a:buNone/>
              <a:defRPr sz="3600" b="1">
                <a:solidFill>
                  <a:srgbClr val="FFFFFF"/>
                </a:solidFill>
              </a:defRPr>
            </a:lvl3pPr>
            <a:lvl4pPr lvl="3" algn="l">
              <a:lnSpc>
                <a:spcPct val="100000"/>
              </a:lnSpc>
              <a:spcBef>
                <a:spcPts val="0"/>
              </a:spcBef>
              <a:spcAft>
                <a:spcPts val="0"/>
              </a:spcAft>
              <a:buClr>
                <a:srgbClr val="FFFFFF"/>
              </a:buClr>
              <a:buSzPts val="3600"/>
              <a:buNone/>
              <a:defRPr sz="3600" b="1">
                <a:solidFill>
                  <a:srgbClr val="FFFFFF"/>
                </a:solidFill>
              </a:defRPr>
            </a:lvl4pPr>
            <a:lvl5pPr lvl="4" algn="l">
              <a:lnSpc>
                <a:spcPct val="100000"/>
              </a:lnSpc>
              <a:spcBef>
                <a:spcPts val="0"/>
              </a:spcBef>
              <a:spcAft>
                <a:spcPts val="0"/>
              </a:spcAft>
              <a:buClr>
                <a:srgbClr val="FFFFFF"/>
              </a:buClr>
              <a:buSzPts val="3600"/>
              <a:buNone/>
              <a:defRPr sz="3600" b="1">
                <a:solidFill>
                  <a:srgbClr val="FFFFFF"/>
                </a:solidFill>
              </a:defRPr>
            </a:lvl5pPr>
            <a:lvl6pPr lvl="5" algn="l">
              <a:lnSpc>
                <a:spcPct val="100000"/>
              </a:lnSpc>
              <a:spcBef>
                <a:spcPts val="0"/>
              </a:spcBef>
              <a:spcAft>
                <a:spcPts val="0"/>
              </a:spcAft>
              <a:buClr>
                <a:srgbClr val="FFFFFF"/>
              </a:buClr>
              <a:buSzPts val="3600"/>
              <a:buNone/>
              <a:defRPr sz="3600" b="1">
                <a:solidFill>
                  <a:srgbClr val="FFFFFF"/>
                </a:solidFill>
              </a:defRPr>
            </a:lvl6pPr>
            <a:lvl7pPr lvl="6" algn="l">
              <a:lnSpc>
                <a:spcPct val="100000"/>
              </a:lnSpc>
              <a:spcBef>
                <a:spcPts val="0"/>
              </a:spcBef>
              <a:spcAft>
                <a:spcPts val="0"/>
              </a:spcAft>
              <a:buClr>
                <a:srgbClr val="FFFFFF"/>
              </a:buClr>
              <a:buSzPts val="3600"/>
              <a:buNone/>
              <a:defRPr sz="3600" b="1">
                <a:solidFill>
                  <a:srgbClr val="FFFFFF"/>
                </a:solidFill>
              </a:defRPr>
            </a:lvl7pPr>
            <a:lvl8pPr lvl="7" algn="l">
              <a:lnSpc>
                <a:spcPct val="100000"/>
              </a:lnSpc>
              <a:spcBef>
                <a:spcPts val="0"/>
              </a:spcBef>
              <a:spcAft>
                <a:spcPts val="0"/>
              </a:spcAft>
              <a:buClr>
                <a:srgbClr val="FFFFFF"/>
              </a:buClr>
              <a:buSzPts val="3600"/>
              <a:buNone/>
              <a:defRPr sz="3600" b="1">
                <a:solidFill>
                  <a:srgbClr val="FFFFFF"/>
                </a:solidFill>
              </a:defRPr>
            </a:lvl8pPr>
            <a:lvl9pPr lvl="8" algn="l">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81" name="Google Shape;81;p15"/>
          <p:cNvSpPr txBox="1">
            <a:spLocks noGrp="1"/>
          </p:cNvSpPr>
          <p:nvPr>
            <p:ph type="subTitle" idx="1"/>
          </p:nvPr>
        </p:nvSpPr>
        <p:spPr>
          <a:xfrm>
            <a:off x="751200" y="3988525"/>
            <a:ext cx="5053500" cy="5502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1800"/>
              <a:buNone/>
              <a:defRPr sz="1800">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82" name="Google Shape;82;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434343"/>
                </a:solidFill>
              </a:defRPr>
            </a:lvl1pPr>
            <a:lvl2pPr lvl="1" algn="r">
              <a:lnSpc>
                <a:spcPct val="100000"/>
              </a:lnSpc>
              <a:spcAft>
                <a:spcPts val="0"/>
              </a:spcAft>
              <a:buNone/>
              <a:defRPr sz="1000">
                <a:solidFill>
                  <a:srgbClr val="434343"/>
                </a:solidFill>
              </a:defRPr>
            </a:lvl2pPr>
            <a:lvl3pPr lvl="2" algn="r">
              <a:lnSpc>
                <a:spcPct val="100000"/>
              </a:lnSpc>
              <a:spcAft>
                <a:spcPts val="0"/>
              </a:spcAft>
              <a:buNone/>
              <a:defRPr sz="1000">
                <a:solidFill>
                  <a:srgbClr val="434343"/>
                </a:solidFill>
              </a:defRPr>
            </a:lvl3pPr>
            <a:lvl4pPr lvl="3" algn="r">
              <a:lnSpc>
                <a:spcPct val="100000"/>
              </a:lnSpc>
              <a:spcAft>
                <a:spcPts val="0"/>
              </a:spcAft>
              <a:buNone/>
              <a:defRPr sz="1000">
                <a:solidFill>
                  <a:srgbClr val="434343"/>
                </a:solidFill>
              </a:defRPr>
            </a:lvl4pPr>
            <a:lvl5pPr lvl="4" algn="r">
              <a:lnSpc>
                <a:spcPct val="100000"/>
              </a:lnSpc>
              <a:spcAft>
                <a:spcPts val="0"/>
              </a:spcAft>
              <a:buNone/>
              <a:defRPr sz="1000">
                <a:solidFill>
                  <a:srgbClr val="434343"/>
                </a:solidFill>
              </a:defRPr>
            </a:lvl5pPr>
            <a:lvl6pPr lvl="5" algn="r">
              <a:lnSpc>
                <a:spcPct val="100000"/>
              </a:lnSpc>
              <a:spcAft>
                <a:spcPts val="0"/>
              </a:spcAft>
              <a:buNone/>
              <a:defRPr sz="1000">
                <a:solidFill>
                  <a:srgbClr val="434343"/>
                </a:solidFill>
              </a:defRPr>
            </a:lvl6pPr>
            <a:lvl7pPr lvl="6" algn="r">
              <a:lnSpc>
                <a:spcPct val="100000"/>
              </a:lnSpc>
              <a:spcAft>
                <a:spcPts val="0"/>
              </a:spcAft>
              <a:buNone/>
              <a:defRPr sz="1000">
                <a:solidFill>
                  <a:srgbClr val="434343"/>
                </a:solidFill>
              </a:defRPr>
            </a:lvl7pPr>
            <a:lvl8pPr lvl="7" algn="r">
              <a:lnSpc>
                <a:spcPct val="100000"/>
              </a:lnSpc>
              <a:spcAft>
                <a:spcPts val="0"/>
              </a:spcAft>
              <a:buNone/>
              <a:defRPr sz="1000">
                <a:solidFill>
                  <a:srgbClr val="434343"/>
                </a:solidFill>
              </a:defRPr>
            </a:lvl8pPr>
            <a:lvl9pPr lvl="8" algn="r">
              <a:lnSpc>
                <a:spcPct val="100000"/>
              </a:lnSpc>
              <a:spcAft>
                <a:spcPts val="0"/>
              </a:spcAft>
              <a:buNone/>
              <a:defRPr sz="1000">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p:cSld name="AUTOLAYOUT_6">
    <p:bg>
      <p:bgPr>
        <a:solidFill>
          <a:srgbClr val="FFFFFF"/>
        </a:solidFill>
        <a:effectLst/>
      </p:bgPr>
    </p:bg>
    <p:spTree>
      <p:nvGrpSpPr>
        <p:cNvPr id="1" name="Shape 83"/>
        <p:cNvGrpSpPr/>
        <p:nvPr/>
      </p:nvGrpSpPr>
      <p:grpSpPr>
        <a:xfrm>
          <a:off x="0" y="0"/>
          <a:ext cx="0" cy="0"/>
          <a:chOff x="0" y="0"/>
          <a:chExt cx="0" cy="0"/>
        </a:xfrm>
      </p:grpSpPr>
      <p:sp>
        <p:nvSpPr>
          <p:cNvPr id="84" name="Google Shape;84;p16"/>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6"/>
          <p:cNvSpPr txBox="1">
            <a:spLocks noGrp="1"/>
          </p:cNvSpPr>
          <p:nvPr>
            <p:ph type="title"/>
          </p:nvPr>
        </p:nvSpPr>
        <p:spPr>
          <a:xfrm>
            <a:off x="329350" y="1108375"/>
            <a:ext cx="3997500" cy="10242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None/>
              <a:defRPr sz="2800" b="1">
                <a:solidFill>
                  <a:srgbClr val="212121"/>
                </a:solidFill>
              </a:defRPr>
            </a:lvl1pPr>
            <a:lvl2pPr lvl="1" algn="l">
              <a:lnSpc>
                <a:spcPct val="100000"/>
              </a:lnSpc>
              <a:spcBef>
                <a:spcPts val="0"/>
              </a:spcBef>
              <a:spcAft>
                <a:spcPts val="0"/>
              </a:spcAft>
              <a:buNone/>
              <a:defRPr sz="2800" b="1">
                <a:solidFill>
                  <a:srgbClr val="212121"/>
                </a:solidFill>
              </a:defRPr>
            </a:lvl2pPr>
            <a:lvl3pPr lvl="2" algn="l">
              <a:lnSpc>
                <a:spcPct val="100000"/>
              </a:lnSpc>
              <a:spcBef>
                <a:spcPts val="0"/>
              </a:spcBef>
              <a:spcAft>
                <a:spcPts val="0"/>
              </a:spcAft>
              <a:buNone/>
              <a:defRPr sz="2800" b="1">
                <a:solidFill>
                  <a:srgbClr val="212121"/>
                </a:solidFill>
              </a:defRPr>
            </a:lvl3pPr>
            <a:lvl4pPr lvl="3" algn="l">
              <a:lnSpc>
                <a:spcPct val="100000"/>
              </a:lnSpc>
              <a:spcBef>
                <a:spcPts val="0"/>
              </a:spcBef>
              <a:spcAft>
                <a:spcPts val="0"/>
              </a:spcAft>
              <a:buNone/>
              <a:defRPr sz="2800" b="1">
                <a:solidFill>
                  <a:srgbClr val="212121"/>
                </a:solidFill>
              </a:defRPr>
            </a:lvl4pPr>
            <a:lvl5pPr lvl="4" algn="l">
              <a:lnSpc>
                <a:spcPct val="100000"/>
              </a:lnSpc>
              <a:spcBef>
                <a:spcPts val="0"/>
              </a:spcBef>
              <a:spcAft>
                <a:spcPts val="0"/>
              </a:spcAft>
              <a:buNone/>
              <a:defRPr sz="2800" b="1">
                <a:solidFill>
                  <a:srgbClr val="212121"/>
                </a:solidFill>
              </a:defRPr>
            </a:lvl5pPr>
            <a:lvl6pPr lvl="5" algn="l">
              <a:lnSpc>
                <a:spcPct val="100000"/>
              </a:lnSpc>
              <a:spcBef>
                <a:spcPts val="0"/>
              </a:spcBef>
              <a:spcAft>
                <a:spcPts val="0"/>
              </a:spcAft>
              <a:buNone/>
              <a:defRPr sz="2800" b="1">
                <a:solidFill>
                  <a:srgbClr val="212121"/>
                </a:solidFill>
              </a:defRPr>
            </a:lvl6pPr>
            <a:lvl7pPr lvl="6" algn="l">
              <a:lnSpc>
                <a:spcPct val="100000"/>
              </a:lnSpc>
              <a:spcBef>
                <a:spcPts val="0"/>
              </a:spcBef>
              <a:spcAft>
                <a:spcPts val="0"/>
              </a:spcAft>
              <a:buNone/>
              <a:defRPr sz="2800" b="1">
                <a:solidFill>
                  <a:srgbClr val="212121"/>
                </a:solidFill>
              </a:defRPr>
            </a:lvl7pPr>
            <a:lvl8pPr lvl="7" algn="l">
              <a:lnSpc>
                <a:spcPct val="100000"/>
              </a:lnSpc>
              <a:spcBef>
                <a:spcPts val="0"/>
              </a:spcBef>
              <a:spcAft>
                <a:spcPts val="0"/>
              </a:spcAft>
              <a:buNone/>
              <a:defRPr sz="2800" b="1">
                <a:solidFill>
                  <a:srgbClr val="212121"/>
                </a:solidFill>
              </a:defRPr>
            </a:lvl8pPr>
            <a:lvl9pPr lvl="8" algn="l">
              <a:lnSpc>
                <a:spcPct val="100000"/>
              </a:lnSpc>
              <a:spcBef>
                <a:spcPts val="0"/>
              </a:spcBef>
              <a:spcAft>
                <a:spcPts val="0"/>
              </a:spcAft>
              <a:buNone/>
              <a:defRPr sz="2800" b="1">
                <a:solidFill>
                  <a:srgbClr val="212121"/>
                </a:solidFill>
              </a:defRPr>
            </a:lvl9pPr>
          </a:lstStyle>
          <a:p>
            <a:endParaRPr/>
          </a:p>
        </p:txBody>
      </p:sp>
      <p:sp>
        <p:nvSpPr>
          <p:cNvPr id="87" name="Google Shape;87;p16"/>
          <p:cNvSpPr txBox="1">
            <a:spLocks noGrp="1"/>
          </p:cNvSpPr>
          <p:nvPr>
            <p:ph type="body" idx="1"/>
          </p:nvPr>
        </p:nvSpPr>
        <p:spPr>
          <a:xfrm>
            <a:off x="329350" y="2195100"/>
            <a:ext cx="3997500" cy="18351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rgbClr val="616161"/>
              </a:buClr>
              <a:buSzPts val="1600"/>
              <a:buChar char="●"/>
              <a:defRPr sz="1600">
                <a:solidFill>
                  <a:srgbClr val="616161"/>
                </a:solidFill>
              </a:defRPr>
            </a:lvl1pPr>
            <a:lvl2pPr marL="914400" lvl="1" indent="-298450" algn="l">
              <a:lnSpc>
                <a:spcPct val="115000"/>
              </a:lnSpc>
              <a:spcBef>
                <a:spcPts val="1600"/>
              </a:spcBef>
              <a:spcAft>
                <a:spcPts val="0"/>
              </a:spcAft>
              <a:buClr>
                <a:srgbClr val="616161"/>
              </a:buClr>
              <a:buSzPts val="1100"/>
              <a:buChar char="○"/>
              <a:defRPr sz="1400">
                <a:solidFill>
                  <a:srgbClr val="616161"/>
                </a:solidFill>
              </a:defRPr>
            </a:lvl2pPr>
            <a:lvl3pPr marL="1371600" lvl="2" indent="-298450" algn="l">
              <a:lnSpc>
                <a:spcPct val="115000"/>
              </a:lnSpc>
              <a:spcBef>
                <a:spcPts val="1600"/>
              </a:spcBef>
              <a:spcAft>
                <a:spcPts val="0"/>
              </a:spcAft>
              <a:buClr>
                <a:srgbClr val="616161"/>
              </a:buClr>
              <a:buSzPts val="1100"/>
              <a:buChar char="■"/>
              <a:defRPr sz="1400">
                <a:solidFill>
                  <a:srgbClr val="616161"/>
                </a:solidFill>
              </a:defRPr>
            </a:lvl3pPr>
            <a:lvl4pPr marL="1828800" lvl="3" indent="-298450" algn="l">
              <a:lnSpc>
                <a:spcPct val="115000"/>
              </a:lnSpc>
              <a:spcBef>
                <a:spcPts val="1600"/>
              </a:spcBef>
              <a:spcAft>
                <a:spcPts val="0"/>
              </a:spcAft>
              <a:buClr>
                <a:srgbClr val="616161"/>
              </a:buClr>
              <a:buSzPts val="1100"/>
              <a:buChar char="●"/>
              <a:defRPr sz="1400">
                <a:solidFill>
                  <a:srgbClr val="616161"/>
                </a:solidFill>
              </a:defRPr>
            </a:lvl4pPr>
            <a:lvl5pPr marL="2286000" lvl="4" indent="-298450" algn="l">
              <a:lnSpc>
                <a:spcPct val="115000"/>
              </a:lnSpc>
              <a:spcBef>
                <a:spcPts val="1600"/>
              </a:spcBef>
              <a:spcAft>
                <a:spcPts val="0"/>
              </a:spcAft>
              <a:buClr>
                <a:srgbClr val="616161"/>
              </a:buClr>
              <a:buSzPts val="1100"/>
              <a:buChar char="○"/>
              <a:defRPr sz="1400">
                <a:solidFill>
                  <a:srgbClr val="616161"/>
                </a:solidFill>
              </a:defRPr>
            </a:lvl5pPr>
            <a:lvl6pPr marL="2743200" lvl="5" indent="-298450" algn="l">
              <a:lnSpc>
                <a:spcPct val="115000"/>
              </a:lnSpc>
              <a:spcBef>
                <a:spcPts val="1600"/>
              </a:spcBef>
              <a:spcAft>
                <a:spcPts val="0"/>
              </a:spcAft>
              <a:buClr>
                <a:srgbClr val="616161"/>
              </a:buClr>
              <a:buSzPts val="1100"/>
              <a:buChar char="■"/>
              <a:defRPr sz="1400">
                <a:solidFill>
                  <a:srgbClr val="616161"/>
                </a:solidFill>
              </a:defRPr>
            </a:lvl6pPr>
            <a:lvl7pPr marL="3200400" lvl="6" indent="-298450" algn="l">
              <a:lnSpc>
                <a:spcPct val="115000"/>
              </a:lnSpc>
              <a:spcBef>
                <a:spcPts val="1600"/>
              </a:spcBef>
              <a:spcAft>
                <a:spcPts val="0"/>
              </a:spcAft>
              <a:buClr>
                <a:srgbClr val="616161"/>
              </a:buClr>
              <a:buSzPts val="1100"/>
              <a:buChar char="●"/>
              <a:defRPr sz="1400">
                <a:solidFill>
                  <a:srgbClr val="616161"/>
                </a:solidFill>
              </a:defRPr>
            </a:lvl7pPr>
            <a:lvl8pPr marL="3657600" lvl="7" indent="-298450" algn="l">
              <a:lnSpc>
                <a:spcPct val="115000"/>
              </a:lnSpc>
              <a:spcBef>
                <a:spcPts val="1600"/>
              </a:spcBef>
              <a:spcAft>
                <a:spcPts val="0"/>
              </a:spcAft>
              <a:buClr>
                <a:srgbClr val="616161"/>
              </a:buClr>
              <a:buSzPts val="1100"/>
              <a:buChar char="○"/>
              <a:defRPr sz="1400">
                <a:solidFill>
                  <a:srgbClr val="616161"/>
                </a:solidFill>
              </a:defRPr>
            </a:lvl8pPr>
            <a:lvl9pPr marL="4114800" lvl="8" indent="-298450" algn="l">
              <a:lnSpc>
                <a:spcPct val="115000"/>
              </a:lnSpc>
              <a:spcBef>
                <a:spcPts val="1600"/>
              </a:spcBef>
              <a:spcAft>
                <a:spcPts val="1600"/>
              </a:spcAft>
              <a:buClr>
                <a:srgbClr val="616161"/>
              </a:buClr>
              <a:buSzPts val="1100"/>
              <a:buChar char="■"/>
              <a:defRPr sz="1400">
                <a:solidFill>
                  <a:srgbClr val="61616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eaufort.marines.mil/News/News-View/Article/657760/arff-hones-firefighting-and-rescue-skill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hyperlink" Target="http://www.schundler.com/fireprotection.htm" TargetMode="External"/><Relationship Id="rId3" Type="http://schemas.openxmlformats.org/officeDocument/2006/relationships/hyperlink" Target="https://www.interstatebrick.com/faq/what-fire-resistance-rating-brick-wall-assembly" TargetMode="External"/><Relationship Id="rId7" Type="http://schemas.openxmlformats.org/officeDocument/2006/relationships/hyperlink" Target="https://www.mugnaini.com/2016/07/what-is-perlit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ypsum.org/press-room/media-guide/" TargetMode="External"/><Relationship Id="rId5" Type="http://schemas.openxmlformats.org/officeDocument/2006/relationships/hyperlink" Target="https://www.aboutcivil.org/bricks-advantages-disadvantages-uses.html" TargetMode="External"/><Relationship Id="rId4" Type="http://schemas.openxmlformats.org/officeDocument/2006/relationships/hyperlink" Target="https://www.hunker.com/12276642/is-perlite-toxic" TargetMode="External"/><Relationship Id="rId9" Type="http://schemas.openxmlformats.org/officeDocument/2006/relationships/hyperlink" Target="http://objects.eanixter.com/PD368686.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7">
            <a:hlinkClick r:id="rId3"/>
          </p:cNvPr>
          <p:cNvPicPr preferRelativeResize="0"/>
          <p:nvPr/>
        </p:nvPicPr>
        <p:blipFill rotWithShape="1">
          <a:blip r:embed="rId4">
            <a:alphaModFix/>
          </a:blip>
          <a:srcRect t="7798" b="7806"/>
          <a:stretch/>
        </p:blipFill>
        <p:spPr>
          <a:xfrm>
            <a:off x="1" y="0"/>
            <a:ext cx="9144003" cy="5143497"/>
          </a:xfrm>
          <a:prstGeom prst="rect">
            <a:avLst/>
          </a:prstGeom>
          <a:noFill/>
          <a:ln>
            <a:noFill/>
          </a:ln>
        </p:spPr>
      </p:pic>
      <p:sp>
        <p:nvSpPr>
          <p:cNvPr id="93" name="Google Shape;93;p17"/>
          <p:cNvSpPr/>
          <p:nvPr/>
        </p:nvSpPr>
        <p:spPr>
          <a:xfrm>
            <a:off x="0" y="861175"/>
            <a:ext cx="4568400" cy="34278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title"/>
          </p:nvPr>
        </p:nvSpPr>
        <p:spPr>
          <a:xfrm>
            <a:off x="329350" y="1108375"/>
            <a:ext cx="3997500" cy="102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FIRE RESISTANT MATERIALS</a:t>
            </a:r>
            <a:endParaRPr b="1"/>
          </a:p>
        </p:txBody>
      </p:sp>
      <p:sp>
        <p:nvSpPr>
          <p:cNvPr id="95" name="Google Shape;95;p17"/>
          <p:cNvSpPr txBox="1">
            <a:spLocks noGrp="1"/>
          </p:cNvSpPr>
          <p:nvPr>
            <p:ph type="body" idx="1"/>
          </p:nvPr>
        </p:nvSpPr>
        <p:spPr>
          <a:xfrm>
            <a:off x="329350" y="2195100"/>
            <a:ext cx="3997500" cy="1835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CITATION </a:t>
            </a:r>
            <a:endParaRPr/>
          </a:p>
        </p:txBody>
      </p:sp>
      <p:sp>
        <p:nvSpPr>
          <p:cNvPr id="155" name="Google Shape;155;p26"/>
          <p:cNvSpPr txBox="1"/>
          <p:nvPr/>
        </p:nvSpPr>
        <p:spPr>
          <a:xfrm>
            <a:off x="324000" y="1822225"/>
            <a:ext cx="8496000" cy="284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u="sng">
                <a:solidFill>
                  <a:schemeClr val="hlink"/>
                </a:solidFill>
                <a:hlinkClick r:id="rId3"/>
              </a:rPr>
              <a:t>https://www.interstatebrick.com/faq/what-fire-resistance-rating-brick-wall-assembly</a:t>
            </a:r>
            <a:endParaRPr sz="2000"/>
          </a:p>
          <a:p>
            <a:pPr marL="0" lvl="0" indent="0" algn="l" rtl="0">
              <a:spcBef>
                <a:spcPts val="0"/>
              </a:spcBef>
              <a:spcAft>
                <a:spcPts val="0"/>
              </a:spcAft>
              <a:buNone/>
            </a:pPr>
            <a:r>
              <a:rPr lang="en" sz="2000" u="sng">
                <a:solidFill>
                  <a:schemeClr val="hlink"/>
                </a:solidFill>
                <a:hlinkClick r:id="rId4"/>
              </a:rPr>
              <a:t>https://www.hunker.com/12276642/is-perlite-toxic</a:t>
            </a:r>
            <a:endParaRPr sz="2000"/>
          </a:p>
          <a:p>
            <a:pPr marL="0" lvl="0" indent="0" algn="l" rtl="0">
              <a:spcBef>
                <a:spcPts val="0"/>
              </a:spcBef>
              <a:spcAft>
                <a:spcPts val="0"/>
              </a:spcAft>
              <a:buNone/>
            </a:pPr>
            <a:r>
              <a:rPr lang="en" sz="1800" u="sng">
                <a:solidFill>
                  <a:schemeClr val="hlink"/>
                </a:solidFill>
                <a:hlinkClick r:id="rId5"/>
              </a:rPr>
              <a:t>https://www.aboutcivil.org/bricks-advantages-disadvantages-uses.html</a:t>
            </a:r>
            <a:endParaRPr sz="1800"/>
          </a:p>
          <a:p>
            <a:pPr marL="0" lvl="0" indent="0" algn="l" rtl="0">
              <a:spcBef>
                <a:spcPts val="0"/>
              </a:spcBef>
              <a:spcAft>
                <a:spcPts val="0"/>
              </a:spcAft>
              <a:buNone/>
            </a:pPr>
            <a:r>
              <a:rPr lang="en" sz="2000" u="sng">
                <a:solidFill>
                  <a:schemeClr val="hlink"/>
                </a:solidFill>
                <a:hlinkClick r:id="rId6"/>
              </a:rPr>
              <a:t>https://www.gypsum.org/press-room/media-guide/</a:t>
            </a:r>
            <a:endParaRPr sz="2000"/>
          </a:p>
          <a:p>
            <a:pPr marL="0" lvl="0" indent="0" algn="l" rtl="0">
              <a:spcBef>
                <a:spcPts val="0"/>
              </a:spcBef>
              <a:spcAft>
                <a:spcPts val="0"/>
              </a:spcAft>
              <a:buNone/>
            </a:pPr>
            <a:r>
              <a:rPr lang="en" sz="2000" u="sng">
                <a:solidFill>
                  <a:schemeClr val="hlink"/>
                </a:solidFill>
                <a:hlinkClick r:id="rId7"/>
              </a:rPr>
              <a:t>https://www.mugnaini.com/2016/07/what-is-perlite/</a:t>
            </a:r>
            <a:endParaRPr sz="2000"/>
          </a:p>
          <a:p>
            <a:pPr marL="0" lvl="0" indent="0" algn="l" rtl="0">
              <a:spcBef>
                <a:spcPts val="0"/>
              </a:spcBef>
              <a:spcAft>
                <a:spcPts val="0"/>
              </a:spcAft>
              <a:buNone/>
            </a:pPr>
            <a:r>
              <a:rPr lang="en" sz="2000" u="sng">
                <a:solidFill>
                  <a:schemeClr val="hlink"/>
                </a:solidFill>
                <a:hlinkClick r:id="rId8"/>
              </a:rPr>
              <a:t>http://www.schundler.com/fireprotection.htm</a:t>
            </a:r>
            <a:endParaRPr sz="2000"/>
          </a:p>
          <a:p>
            <a:pPr marL="0" lvl="0" indent="0" algn="l" rtl="0">
              <a:spcBef>
                <a:spcPts val="0"/>
              </a:spcBef>
              <a:spcAft>
                <a:spcPts val="0"/>
              </a:spcAft>
              <a:buNone/>
            </a:pPr>
            <a:r>
              <a:rPr lang="en" sz="1800" u="sng">
                <a:solidFill>
                  <a:schemeClr val="hlink"/>
                </a:solidFill>
                <a:hlinkClick r:id="rId9"/>
              </a:rPr>
              <a:t>http://objects.eanixter.com/PD368686.PDF</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rgbClr val="222222"/>
                </a:solidFill>
                <a:latin typeface="Roboto"/>
                <a:ea typeface="Roboto"/>
                <a:cs typeface="Roboto"/>
                <a:sym typeface="Roboto"/>
              </a:rPr>
              <a:t>Special wood(mineral and fire retardant wood)</a:t>
            </a:r>
            <a:endParaRPr sz="3000">
              <a:solidFill>
                <a:srgbClr val="222222"/>
              </a:solidFill>
              <a:latin typeface="Roboto"/>
              <a:ea typeface="Roboto"/>
              <a:cs typeface="Roboto"/>
              <a:sym typeface="Roboto"/>
            </a:endParaRPr>
          </a:p>
          <a:p>
            <a:pPr marL="0" lvl="0" indent="0" algn="l" rtl="0">
              <a:spcBef>
                <a:spcPts val="300"/>
              </a:spcBef>
              <a:spcAft>
                <a:spcPts val="0"/>
              </a:spcAft>
              <a:buNone/>
            </a:pPr>
            <a:endParaRPr/>
          </a:p>
        </p:txBody>
      </p:sp>
      <p:sp>
        <p:nvSpPr>
          <p:cNvPr id="101" name="Google Shape;101;p18"/>
          <p:cNvSpPr txBox="1"/>
          <p:nvPr/>
        </p:nvSpPr>
        <p:spPr>
          <a:xfrm>
            <a:off x="376025" y="1369800"/>
            <a:ext cx="8326200" cy="3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2" name="Google Shape;102;p18"/>
          <p:cNvSpPr txBox="1"/>
          <p:nvPr/>
        </p:nvSpPr>
        <p:spPr>
          <a:xfrm>
            <a:off x="469350" y="1517550"/>
            <a:ext cx="8205300" cy="31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Wood is usually a material that burns </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But there are wood materials that can be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more fire resistant than regular wood</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Mineral wood is a specific type of fire </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Retardant wood, fire retardant means </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A material which is resistant to fire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How wood can be made fire retardant, using chemicals in order to to make the wood fire resistant the wood itself does not become fire resistant but the chemical helps the wood resist the fire, the chemical interacts with the carbon fire treating a piece wood makes the wood non combustible meaning it will not suddenly light up or suddenly catch fire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The pros of fire treated wood is that the wood is cost effective, still looks good but is fire resistance and is good for lowering insurance cost</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 </a:t>
            </a:r>
            <a:endParaRPr b="1">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pic>
        <p:nvPicPr>
          <p:cNvPr id="103" name="Google Shape;103;p18"/>
          <p:cNvPicPr preferRelativeResize="0"/>
          <p:nvPr/>
        </p:nvPicPr>
        <p:blipFill>
          <a:blip r:embed="rId3">
            <a:alphaModFix/>
          </a:blip>
          <a:stretch>
            <a:fillRect/>
          </a:stretch>
        </p:blipFill>
        <p:spPr>
          <a:xfrm>
            <a:off x="3807571" y="1591250"/>
            <a:ext cx="3014500" cy="1171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t="5004" b="4995"/>
          <a:stretch/>
        </p:blipFill>
        <p:spPr>
          <a:xfrm>
            <a:off x="0" y="1315925"/>
            <a:ext cx="3343279" cy="2507478"/>
          </a:xfrm>
          <a:prstGeom prst="rect">
            <a:avLst/>
          </a:prstGeom>
          <a:noFill/>
          <a:ln>
            <a:noFill/>
          </a:ln>
        </p:spPr>
      </p:pic>
      <p:sp>
        <p:nvSpPr>
          <p:cNvPr id="109" name="Google Shape;109;p19"/>
          <p:cNvSpPr txBox="1">
            <a:spLocks noGrp="1"/>
          </p:cNvSpPr>
          <p:nvPr>
            <p:ph type="ctrTitle"/>
          </p:nvPr>
        </p:nvSpPr>
        <p:spPr>
          <a:xfrm>
            <a:off x="3439150" y="1194325"/>
            <a:ext cx="4781700" cy="25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PERLITE  BOARDS</a:t>
            </a:r>
            <a:endParaRPr>
              <a:solidFill>
                <a:srgbClr val="000000"/>
              </a:solidFill>
            </a:endParaRPr>
          </a:p>
          <a:p>
            <a:pPr marL="0" lvl="0" indent="0" algn="l" rtl="0">
              <a:spcBef>
                <a:spcPts val="0"/>
              </a:spcBef>
              <a:spcAft>
                <a:spcPts val="0"/>
              </a:spcAft>
              <a:buNone/>
            </a:pPr>
            <a:r>
              <a:rPr lang="en" sz="1600">
                <a:solidFill>
                  <a:srgbClr val="222222"/>
                </a:solidFill>
                <a:highlight>
                  <a:srgbClr val="FFFFFF"/>
                </a:highlight>
                <a:latin typeface="Arial"/>
                <a:ea typeface="Arial"/>
                <a:cs typeface="Arial"/>
                <a:sym typeface="Arial"/>
              </a:rPr>
              <a:t>energyGuard™ Perlite roof insulation is a homogeneous board composed of expanded perlite particles, selected binders and cellulose fibers, which give EnergyGuard™ Perlite roof insulation its insulating efficiency. The surface is treated to reduce bitumen absorption assuring proper adhesion of roof membranes.</a:t>
            </a:r>
            <a:endParaRPr sz="1600">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ctrTitle"/>
          </p:nvPr>
        </p:nvSpPr>
        <p:spPr>
          <a:xfrm>
            <a:off x="138600" y="723775"/>
            <a:ext cx="8205300" cy="425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highlight>
                  <a:srgbClr val="FFFFFF"/>
                </a:highlight>
                <a:latin typeface="Arial"/>
                <a:ea typeface="Arial"/>
                <a:cs typeface="Arial"/>
                <a:sym typeface="Arial"/>
              </a:rPr>
              <a:t> Disadvantaged :</a:t>
            </a:r>
            <a:endParaRPr sz="18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800">
                <a:solidFill>
                  <a:srgbClr val="000000"/>
                </a:solidFill>
                <a:highlight>
                  <a:srgbClr val="FFFFFF"/>
                </a:highlight>
                <a:latin typeface="Arial"/>
                <a:ea typeface="Arial"/>
                <a:cs typeface="Arial"/>
                <a:sym typeface="Arial"/>
              </a:rPr>
              <a:t>Perlite is a naturally occurring siliceous rock and as such, is not toxic. Perlite is used in horticultural, construction and industrial applications. Ingesting the products that incorporate perlite may cause illness and, in excessive amounts, permanent harm or death.</a:t>
            </a:r>
            <a:endParaRPr sz="18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8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800">
                <a:solidFill>
                  <a:srgbClr val="000000"/>
                </a:solidFill>
                <a:highlight>
                  <a:srgbClr val="FFFFFF"/>
                </a:highlight>
                <a:latin typeface="Arial"/>
                <a:ea typeface="Arial"/>
                <a:cs typeface="Arial"/>
                <a:sym typeface="Arial"/>
              </a:rPr>
              <a:t>Advantage:</a:t>
            </a:r>
            <a:endParaRPr sz="18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800">
                <a:solidFill>
                  <a:srgbClr val="000000"/>
                </a:solidFill>
                <a:highlight>
                  <a:srgbClr val="FFFFFF"/>
                </a:highlight>
                <a:latin typeface="Arial"/>
                <a:ea typeface="Arial"/>
                <a:cs typeface="Arial"/>
                <a:sym typeface="Arial"/>
              </a:rPr>
              <a:t>Perlite is non-combustible with a service temperature of 1800F. Perlite is a common insulating material with low thermal conductivity. Perlite is very light. Perlite will absorb water but retain 100% of its insulating qualities once dry</a:t>
            </a:r>
            <a:endParaRPr sz="1800">
              <a:solidFill>
                <a:srgbClr val="000000"/>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ctrTitle"/>
          </p:nvPr>
        </p:nvSpPr>
        <p:spPr>
          <a:xfrm>
            <a:off x="246400" y="785375"/>
            <a:ext cx="8036100" cy="408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latin typeface="Arial"/>
                <a:ea typeface="Arial"/>
                <a:cs typeface="Arial"/>
                <a:sym typeface="Arial"/>
              </a:rPr>
              <a:t>How does it work in a fire:</a:t>
            </a:r>
            <a:endParaRPr sz="1800">
              <a:solidFill>
                <a:srgbClr val="000000"/>
              </a:solidFill>
              <a:latin typeface="Arial"/>
              <a:ea typeface="Arial"/>
              <a:cs typeface="Arial"/>
              <a:sym typeface="Arial"/>
            </a:endParaRPr>
          </a:p>
          <a:p>
            <a:pPr marL="0" lvl="0" indent="0" algn="l" rtl="0">
              <a:spcBef>
                <a:spcPts val="0"/>
              </a:spcBef>
              <a:spcAft>
                <a:spcPts val="0"/>
              </a:spcAft>
              <a:buNone/>
            </a:pPr>
            <a:r>
              <a:rPr lang="en" sz="1800">
                <a:solidFill>
                  <a:srgbClr val="000000"/>
                </a:solidFill>
                <a:latin typeface="Arial"/>
                <a:ea typeface="Arial"/>
                <a:cs typeface="Arial"/>
                <a:sym typeface="Arial"/>
              </a:rPr>
              <a:t>This expansion is due to the presence of two to six percent combined water in the crude perlite rock. When quickly heated to above 1600° F (8700 C) </a:t>
            </a:r>
            <a:endParaRPr sz="1800">
              <a:solidFill>
                <a:srgbClr val="000000"/>
              </a:solidFill>
              <a:latin typeface="Arial"/>
              <a:ea typeface="Arial"/>
              <a:cs typeface="Arial"/>
              <a:sym typeface="Arial"/>
            </a:endParaRPr>
          </a:p>
          <a:p>
            <a:pPr marL="0" lvl="0" indent="0" algn="l" rtl="0">
              <a:spcBef>
                <a:spcPts val="0"/>
              </a:spcBef>
              <a:spcAft>
                <a:spcPts val="0"/>
              </a:spcAft>
              <a:buNone/>
            </a:pPr>
            <a:r>
              <a:rPr lang="en" sz="1800">
                <a:solidFill>
                  <a:srgbClr val="000000"/>
                </a:solidFill>
                <a:latin typeface="Arial"/>
                <a:ea typeface="Arial"/>
                <a:cs typeface="Arial"/>
                <a:sym typeface="Arial"/>
              </a:rPr>
              <a:t>Expanded perlite can be manufactured to weigh from 2 lb/ft</a:t>
            </a:r>
            <a:r>
              <a:rPr lang="en" sz="1800" baseline="30000">
                <a:solidFill>
                  <a:srgbClr val="000000"/>
                </a:solidFill>
                <a:latin typeface="Arial"/>
                <a:ea typeface="Arial"/>
                <a:cs typeface="Arial"/>
                <a:sym typeface="Arial"/>
              </a:rPr>
              <a:t>3</a:t>
            </a:r>
            <a:r>
              <a:rPr lang="en" sz="1800">
                <a:solidFill>
                  <a:srgbClr val="000000"/>
                </a:solidFill>
                <a:latin typeface="Arial"/>
                <a:ea typeface="Arial"/>
                <a:cs typeface="Arial"/>
                <a:sym typeface="Arial"/>
              </a:rPr>
              <a:t> (32 kg/m</a:t>
            </a:r>
            <a:r>
              <a:rPr lang="en" sz="1800" baseline="30000">
                <a:solidFill>
                  <a:srgbClr val="000000"/>
                </a:solidFill>
                <a:latin typeface="Arial"/>
                <a:ea typeface="Arial"/>
                <a:cs typeface="Arial"/>
                <a:sym typeface="Arial"/>
              </a:rPr>
              <a:t>3</a:t>
            </a:r>
            <a:r>
              <a:rPr lang="en" sz="1800">
                <a:solidFill>
                  <a:srgbClr val="000000"/>
                </a:solidFill>
                <a:latin typeface="Arial"/>
                <a:ea typeface="Arial"/>
                <a:cs typeface="Arial"/>
                <a:sym typeface="Arial"/>
              </a:rPr>
              <a:t>) to 15 lb/ft</a:t>
            </a:r>
            <a:r>
              <a:rPr lang="en" sz="1800" baseline="30000">
                <a:solidFill>
                  <a:srgbClr val="000000"/>
                </a:solidFill>
                <a:latin typeface="Arial"/>
                <a:ea typeface="Arial"/>
                <a:cs typeface="Arial"/>
                <a:sym typeface="Arial"/>
              </a:rPr>
              <a:t>3</a:t>
            </a:r>
            <a:r>
              <a:rPr lang="en" sz="1800">
                <a:solidFill>
                  <a:srgbClr val="000000"/>
                </a:solidFill>
                <a:latin typeface="Arial"/>
                <a:ea typeface="Arial"/>
                <a:cs typeface="Arial"/>
                <a:sym typeface="Arial"/>
              </a:rPr>
              <a:t> (240 kg/m</a:t>
            </a:r>
            <a:r>
              <a:rPr lang="en" sz="1800" baseline="30000">
                <a:solidFill>
                  <a:srgbClr val="000000"/>
                </a:solidFill>
                <a:latin typeface="Arial"/>
                <a:ea typeface="Arial"/>
                <a:cs typeface="Arial"/>
                <a:sym typeface="Arial"/>
              </a:rPr>
              <a:t>3</a:t>
            </a:r>
            <a:r>
              <a:rPr lang="en" sz="1800">
                <a:solidFill>
                  <a:srgbClr val="000000"/>
                </a:solidFill>
                <a:latin typeface="Arial"/>
                <a:ea typeface="Arial"/>
                <a:cs typeface="Arial"/>
                <a:sym typeface="Arial"/>
              </a:rPr>
              <a:t>) making it especially suitable for use in insulation </a:t>
            </a:r>
            <a:endParaRPr sz="1800">
              <a:solidFill>
                <a:srgbClr val="000000"/>
              </a:solidFill>
              <a:latin typeface="Arial"/>
              <a:ea typeface="Arial"/>
              <a:cs typeface="Arial"/>
              <a:sym typeface="Arial"/>
            </a:endParaRPr>
          </a:p>
          <a:p>
            <a:pPr marL="0" lvl="0" indent="0" algn="l" rtl="0">
              <a:spcBef>
                <a:spcPts val="0"/>
              </a:spcBef>
              <a:spcAft>
                <a:spcPts val="0"/>
              </a:spcAft>
              <a:buNone/>
            </a:pPr>
            <a:r>
              <a:rPr lang="en" sz="1800">
                <a:solidFill>
                  <a:srgbClr val="000000"/>
                </a:solidFill>
                <a:highlight>
                  <a:srgbClr val="FFFFFF"/>
                </a:highlight>
                <a:latin typeface="Arial"/>
                <a:ea typeface="Arial"/>
                <a:cs typeface="Arial"/>
                <a:sym typeface="Arial"/>
              </a:rPr>
              <a:t>In the U.L. Fire Resistance Directory, for instance, there are many ratings of up to four hours for basic mixes of gypsum plaster and either perlite or vermiculite for use around steel beams and columns, or under metal decks. Here is a sampling of these:</a:t>
            </a:r>
            <a:endParaRPr sz="1800">
              <a:solidFill>
                <a:srgbClr val="000000"/>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03175"/>
            <a:ext cx="8520600" cy="46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Gypsum Board</a:t>
            </a:r>
            <a:endParaRPr sz="2400">
              <a:latin typeface="Times New Roman"/>
              <a:ea typeface="Times New Roman"/>
              <a:cs typeface="Times New Roman"/>
              <a:sym typeface="Times New Roman"/>
            </a:endParaRPr>
          </a:p>
          <a:p>
            <a:pPr marL="0" lvl="0" indent="0" algn="ctr" rtl="0">
              <a:spcBef>
                <a:spcPts val="0"/>
              </a:spcBef>
              <a:spcAft>
                <a:spcPts val="0"/>
              </a:spcAft>
              <a:buNone/>
            </a:pPr>
            <a:endParaRPr/>
          </a:p>
        </p:txBody>
      </p:sp>
      <p:sp>
        <p:nvSpPr>
          <p:cNvPr id="125" name="Google Shape;125;p22"/>
          <p:cNvSpPr txBox="1"/>
          <p:nvPr/>
        </p:nvSpPr>
        <p:spPr>
          <a:xfrm>
            <a:off x="83400" y="865775"/>
            <a:ext cx="8748900" cy="218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accent3"/>
                </a:highlight>
                <a:latin typeface="Times New Roman"/>
                <a:ea typeface="Times New Roman"/>
                <a:cs typeface="Times New Roman"/>
                <a:sym typeface="Times New Roman"/>
              </a:rPr>
              <a:t>Gypsum Board is a excellent fire resistive material, and the most commonly used interior finish where fire resistance classifications are required. The long that this material take is that can receive crushed rock that ground into a fine powder and heated about 350 degrees F.</a:t>
            </a:r>
            <a:endParaRPr>
              <a:highlight>
                <a:schemeClr val="accent3"/>
              </a:highlight>
              <a:latin typeface="Times New Roman"/>
              <a:ea typeface="Times New Roman"/>
              <a:cs typeface="Times New Roman"/>
              <a:sym typeface="Times New Roman"/>
            </a:endParaRPr>
          </a:p>
          <a:p>
            <a:pPr marL="0" lvl="0" indent="0" algn="l" rtl="0">
              <a:spcBef>
                <a:spcPts val="0"/>
              </a:spcBef>
              <a:spcAft>
                <a:spcPts val="0"/>
              </a:spcAft>
              <a:buNone/>
            </a:pPr>
            <a:r>
              <a:rPr lang="en">
                <a:highlight>
                  <a:schemeClr val="accent3"/>
                </a:highlight>
                <a:latin typeface="Times New Roman"/>
                <a:ea typeface="Times New Roman"/>
                <a:cs typeface="Times New Roman"/>
                <a:sym typeface="Times New Roman"/>
              </a:rPr>
              <a:t>       </a:t>
            </a:r>
            <a:r>
              <a:rPr lang="en" b="1">
                <a:highlight>
                  <a:schemeClr val="accent3"/>
                </a:highlight>
                <a:latin typeface="Times New Roman"/>
                <a:ea typeface="Times New Roman"/>
                <a:cs typeface="Times New Roman"/>
                <a:sym typeface="Times New Roman"/>
              </a:rPr>
              <a:t>   Advantages                  </a:t>
            </a:r>
            <a:endParaRPr b="1">
              <a:highlight>
                <a:schemeClr val="accent3"/>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Fire Resistive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Sound Attenuating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Durable                   </a:t>
            </a:r>
            <a:r>
              <a:rPr lang="en" sz="1200">
                <a:highlight>
                  <a:schemeClr val="accent3"/>
                </a:highlight>
                <a:latin typeface="Times New Roman"/>
                <a:ea typeface="Times New Roman"/>
                <a:cs typeface="Times New Roman"/>
                <a:sym typeface="Times New Roman"/>
              </a:rPr>
              <a:t> </a:t>
            </a:r>
            <a:endParaRPr sz="1200">
              <a:highlight>
                <a:schemeClr val="accent3"/>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Economical</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Versatile</a:t>
            </a:r>
            <a:endParaRPr sz="1200">
              <a:latin typeface="Times New Roman"/>
              <a:ea typeface="Times New Roman"/>
              <a:cs typeface="Times New Roman"/>
              <a:sym typeface="Times New Roman"/>
            </a:endParaRPr>
          </a:p>
          <a:p>
            <a:pPr marL="457200" lvl="0" indent="0" algn="l" rtl="0">
              <a:lnSpc>
                <a:spcPct val="115000"/>
              </a:lnSpc>
              <a:spcBef>
                <a:spcPts val="800"/>
              </a:spcBef>
              <a:spcAft>
                <a:spcPts val="0"/>
              </a:spcAft>
              <a:buNone/>
            </a:pPr>
            <a:r>
              <a:rPr lang="en" b="1">
                <a:highlight>
                  <a:schemeClr val="accent3"/>
                </a:highlight>
                <a:latin typeface="Times New Roman"/>
                <a:ea typeface="Times New Roman"/>
                <a:cs typeface="Times New Roman"/>
                <a:sym typeface="Times New Roman"/>
              </a:rPr>
              <a:t> Disadvantages </a:t>
            </a:r>
            <a:endParaRPr b="1">
              <a:highlight>
                <a:schemeClr val="accent3"/>
              </a:highlight>
              <a:latin typeface="Times New Roman"/>
              <a:ea typeface="Times New Roman"/>
              <a:cs typeface="Times New Roman"/>
              <a:sym typeface="Times New Roman"/>
            </a:endParaRPr>
          </a:p>
          <a:p>
            <a:pPr marL="457200" lvl="0" indent="-304800" algn="l" rtl="0">
              <a:spcBef>
                <a:spcPts val="800"/>
              </a:spcBef>
              <a:spcAft>
                <a:spcPts val="0"/>
              </a:spcAft>
              <a:buSzPts val="1200"/>
              <a:buFont typeface="Times New Roman"/>
              <a:buChar char="➔"/>
            </a:pPr>
            <a:r>
              <a:rPr lang="en" sz="1200">
                <a:latin typeface="Times New Roman"/>
                <a:ea typeface="Times New Roman"/>
                <a:cs typeface="Times New Roman"/>
                <a:sym typeface="Times New Roman"/>
              </a:rPr>
              <a:t>Difficulty in curved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highlight>
                  <a:schemeClr val="accent3"/>
                </a:highlight>
                <a:latin typeface="Times New Roman"/>
                <a:ea typeface="Times New Roman"/>
                <a:cs typeface="Times New Roman"/>
                <a:sym typeface="Times New Roman"/>
              </a:rPr>
              <a:t>Low durability</a:t>
            </a:r>
            <a:r>
              <a:rPr lang="en" sz="1200">
                <a:latin typeface="Times New Roman"/>
                <a:ea typeface="Times New Roman"/>
                <a:cs typeface="Times New Roman"/>
                <a:sym typeface="Times New Roman"/>
              </a:rPr>
              <a:t>   </a:t>
            </a:r>
            <a:r>
              <a:rPr lang="en" sz="1200">
                <a:highlight>
                  <a:schemeClr val="accent3"/>
                </a:highlight>
                <a:latin typeface="Times New Roman"/>
                <a:ea typeface="Times New Roman"/>
                <a:cs typeface="Times New Roman"/>
                <a:sym typeface="Times New Roman"/>
              </a:rPr>
              <a:t> </a:t>
            </a:r>
            <a:endParaRPr sz="1200">
              <a:highlight>
                <a:schemeClr val="accent3"/>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highlight>
                  <a:schemeClr val="accent3"/>
                </a:highlight>
                <a:latin typeface="Times New Roman"/>
                <a:ea typeface="Times New Roman"/>
                <a:cs typeface="Times New Roman"/>
                <a:sym typeface="Times New Roman"/>
              </a:rPr>
              <a:t>Damage from impact </a:t>
            </a:r>
            <a:endParaRPr sz="1200">
              <a:solidFill>
                <a:srgbClr val="222222"/>
              </a:solidFill>
              <a:highlight>
                <a:schemeClr val="accent3"/>
              </a:highlight>
              <a:latin typeface="Times New Roman"/>
              <a:ea typeface="Times New Roman"/>
              <a:cs typeface="Times New Roman"/>
              <a:sym typeface="Times New Roman"/>
            </a:endParaRPr>
          </a:p>
          <a:p>
            <a:pPr marL="457200" lvl="0" indent="0" algn="l" rtl="0">
              <a:spcBef>
                <a:spcPts val="800"/>
              </a:spcBef>
              <a:spcAft>
                <a:spcPts val="0"/>
              </a:spcAft>
              <a:buNone/>
            </a:pPr>
            <a:endParaRPr>
              <a:solidFill>
                <a:srgbClr val="222222"/>
              </a:solidFill>
              <a:highlight>
                <a:schemeClr val="accent3"/>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3"/>
          <p:cNvPicPr preferRelativeResize="0"/>
          <p:nvPr/>
        </p:nvPicPr>
        <p:blipFill rotWithShape="1">
          <a:blip r:embed="rId3">
            <a:alphaModFix/>
          </a:blip>
          <a:srcRect l="10405" r="10405"/>
          <a:stretch/>
        </p:blipFill>
        <p:spPr>
          <a:xfrm>
            <a:off x="3047650" y="0"/>
            <a:ext cx="6096350" cy="5143500"/>
          </a:xfrm>
          <a:prstGeom prst="rect">
            <a:avLst/>
          </a:prstGeom>
          <a:noFill/>
          <a:ln>
            <a:noFill/>
          </a:ln>
        </p:spPr>
      </p:pic>
      <p:sp>
        <p:nvSpPr>
          <p:cNvPr id="131" name="Google Shape;131;p23"/>
          <p:cNvSpPr txBox="1">
            <a:spLocks noGrp="1"/>
          </p:cNvSpPr>
          <p:nvPr>
            <p:ph type="title"/>
          </p:nvPr>
        </p:nvSpPr>
        <p:spPr>
          <a:xfrm>
            <a:off x="185350" y="352000"/>
            <a:ext cx="2683200" cy="40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BRICK</a:t>
            </a:r>
            <a:endParaRPr/>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500" b="0">
                <a:solidFill>
                  <a:srgbClr val="222222"/>
                </a:solidFill>
                <a:highlight>
                  <a:srgbClr val="FFFFFF"/>
                </a:highlight>
                <a:latin typeface="Arial"/>
                <a:ea typeface="Arial"/>
                <a:cs typeface="Arial"/>
                <a:sym typeface="Arial"/>
              </a:rPr>
              <a:t>Since the primary ingredient in brick is clay which is fired to around 20008 F.A brick wall fire resistance rating can be calculated.</a:t>
            </a:r>
            <a:r>
              <a:rPr lang="en" sz="1500" b="0">
                <a:solidFill>
                  <a:srgbClr val="444444"/>
                </a:solidFill>
                <a:highlight>
                  <a:srgbClr val="FFFFFF"/>
                </a:highlight>
                <a:latin typeface="Arial"/>
                <a:ea typeface="Arial"/>
                <a:cs typeface="Arial"/>
                <a:sym typeface="Arial"/>
              </a:rPr>
              <a:t>fire resistance periods for a given thickness of wall.2 hour rating and involves a brick veneer drainage wall with wood studs and gypsum sheathing and wallboard. </a:t>
            </a:r>
            <a:endParaRPr sz="15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ctrTitle"/>
          </p:nvPr>
        </p:nvSpPr>
        <p:spPr>
          <a:xfrm>
            <a:off x="751200" y="-13375"/>
            <a:ext cx="7351800" cy="13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ADVANTAGES &amp; DISADVANTAGES</a:t>
            </a:r>
            <a:endParaRPr>
              <a:solidFill>
                <a:schemeClr val="dk2"/>
              </a:solidFill>
            </a:endParaRPr>
          </a:p>
        </p:txBody>
      </p:sp>
      <p:sp>
        <p:nvSpPr>
          <p:cNvPr id="137" name="Google Shape;137;p24"/>
          <p:cNvSpPr txBox="1">
            <a:spLocks noGrp="1"/>
          </p:cNvSpPr>
          <p:nvPr>
            <p:ph type="subTitle" idx="1"/>
          </p:nvPr>
        </p:nvSpPr>
        <p:spPr>
          <a:xfrm>
            <a:off x="751200" y="1681600"/>
            <a:ext cx="3888600" cy="3249000"/>
          </a:xfrm>
          <a:prstGeom prst="rect">
            <a:avLst/>
          </a:prstGeom>
        </p:spPr>
        <p:txBody>
          <a:bodyPr spcFirstLastPara="1" wrap="square" lIns="91425" tIns="91425" rIns="91425" bIns="91425" anchor="t" anchorCtr="0">
            <a:noAutofit/>
          </a:bodyPr>
          <a:lstStyle/>
          <a:p>
            <a:pPr marL="457200" lvl="0" indent="-298450" algn="l" rtl="0">
              <a:lnSpc>
                <a:spcPct val="160000"/>
              </a:lnSpc>
              <a:spcBef>
                <a:spcPts val="0"/>
              </a:spcBef>
              <a:spcAft>
                <a:spcPts val="0"/>
              </a:spcAft>
              <a:buClr>
                <a:srgbClr val="686868"/>
              </a:buClr>
              <a:buSzPts val="1100"/>
              <a:buFont typeface="Arial"/>
              <a:buChar char="●"/>
            </a:pPr>
            <a:r>
              <a:rPr lang="en" sz="1100">
                <a:solidFill>
                  <a:srgbClr val="686868"/>
                </a:solidFill>
                <a:latin typeface="Arial"/>
                <a:ea typeface="Arial"/>
                <a:cs typeface="Arial"/>
                <a:sym typeface="Arial"/>
              </a:rPr>
              <a:t>Economical (Raw material is easily available)</a:t>
            </a:r>
            <a:endParaRPr sz="1100">
              <a:solidFill>
                <a:srgbClr val="686868"/>
              </a:solidFill>
              <a:latin typeface="Arial"/>
              <a:ea typeface="Arial"/>
              <a:cs typeface="Arial"/>
              <a:sym typeface="Arial"/>
            </a:endParaRPr>
          </a:p>
          <a:p>
            <a:pPr marL="457200" lvl="0" indent="-298450" algn="l" rtl="0">
              <a:lnSpc>
                <a:spcPct val="160000"/>
              </a:lnSpc>
              <a:spcBef>
                <a:spcPts val="0"/>
              </a:spcBef>
              <a:spcAft>
                <a:spcPts val="0"/>
              </a:spcAft>
              <a:buClr>
                <a:srgbClr val="686868"/>
              </a:buClr>
              <a:buSzPts val="1100"/>
              <a:buFont typeface="Arial"/>
              <a:buChar char="●"/>
            </a:pPr>
            <a:r>
              <a:rPr lang="en" sz="1100">
                <a:solidFill>
                  <a:srgbClr val="686868"/>
                </a:solidFill>
                <a:latin typeface="Arial"/>
                <a:ea typeface="Arial"/>
                <a:cs typeface="Arial"/>
                <a:sym typeface="Arial"/>
              </a:rPr>
              <a:t>Hard and durable</a:t>
            </a:r>
            <a:endParaRPr sz="1100">
              <a:solidFill>
                <a:srgbClr val="686868"/>
              </a:solidFill>
              <a:latin typeface="Arial"/>
              <a:ea typeface="Arial"/>
              <a:cs typeface="Arial"/>
              <a:sym typeface="Arial"/>
            </a:endParaRPr>
          </a:p>
          <a:p>
            <a:pPr marL="457200" lvl="0" indent="-298450" algn="l" rtl="0">
              <a:lnSpc>
                <a:spcPct val="160000"/>
              </a:lnSpc>
              <a:spcBef>
                <a:spcPts val="0"/>
              </a:spcBef>
              <a:spcAft>
                <a:spcPts val="0"/>
              </a:spcAft>
              <a:buClr>
                <a:srgbClr val="686868"/>
              </a:buClr>
              <a:buSzPts val="1100"/>
              <a:buFont typeface="Arial"/>
              <a:buChar char="●"/>
            </a:pPr>
            <a:r>
              <a:rPr lang="en" sz="1100">
                <a:solidFill>
                  <a:srgbClr val="686868"/>
                </a:solidFill>
                <a:latin typeface="Arial"/>
                <a:ea typeface="Arial"/>
                <a:cs typeface="Arial"/>
                <a:sym typeface="Arial"/>
              </a:rPr>
              <a:t>Different orientations and sizes give different surface textures</a:t>
            </a:r>
            <a:endParaRPr sz="1100">
              <a:solidFill>
                <a:srgbClr val="686868"/>
              </a:solidFill>
              <a:latin typeface="Arial"/>
              <a:ea typeface="Arial"/>
              <a:cs typeface="Arial"/>
              <a:sym typeface="Arial"/>
            </a:endParaRPr>
          </a:p>
          <a:p>
            <a:pPr marL="457200" lvl="0" indent="-298450" algn="l" rtl="0">
              <a:lnSpc>
                <a:spcPct val="160000"/>
              </a:lnSpc>
              <a:spcBef>
                <a:spcPts val="0"/>
              </a:spcBef>
              <a:spcAft>
                <a:spcPts val="0"/>
              </a:spcAft>
              <a:buClr>
                <a:srgbClr val="686868"/>
              </a:buClr>
              <a:buSzPts val="1100"/>
              <a:buFont typeface="Arial"/>
              <a:buChar char="●"/>
            </a:pPr>
            <a:r>
              <a:rPr lang="en" sz="1100">
                <a:solidFill>
                  <a:srgbClr val="686868"/>
                </a:solidFill>
                <a:latin typeface="Arial"/>
                <a:ea typeface="Arial"/>
                <a:cs typeface="Arial"/>
                <a:sym typeface="Arial"/>
              </a:rPr>
              <a:t>Very low maintenance cost is required</a:t>
            </a:r>
            <a:endParaRPr sz="1100">
              <a:solidFill>
                <a:srgbClr val="686868"/>
              </a:solidFill>
              <a:latin typeface="Arial"/>
              <a:ea typeface="Arial"/>
              <a:cs typeface="Arial"/>
              <a:sym typeface="Arial"/>
            </a:endParaRPr>
          </a:p>
          <a:p>
            <a:pPr marL="457200" lvl="0" indent="-298450" algn="l" rtl="0">
              <a:lnSpc>
                <a:spcPct val="160000"/>
              </a:lnSpc>
              <a:spcBef>
                <a:spcPts val="0"/>
              </a:spcBef>
              <a:spcAft>
                <a:spcPts val="0"/>
              </a:spcAft>
              <a:buClr>
                <a:srgbClr val="686868"/>
              </a:buClr>
              <a:buSzPts val="1100"/>
              <a:buFont typeface="Arial"/>
              <a:buChar char="●"/>
            </a:pPr>
            <a:r>
              <a:rPr lang="en" sz="1100">
                <a:solidFill>
                  <a:srgbClr val="686868"/>
                </a:solidFill>
                <a:latin typeface="Arial"/>
                <a:ea typeface="Arial"/>
                <a:cs typeface="Arial"/>
                <a:sym typeface="Arial"/>
              </a:rPr>
              <a:t>Demolishing of brick structures is very easy, less time consuming and hence economic</a:t>
            </a:r>
            <a:endParaRPr sz="1100">
              <a:solidFill>
                <a:srgbClr val="686868"/>
              </a:solidFill>
              <a:latin typeface="Arial"/>
              <a:ea typeface="Arial"/>
              <a:cs typeface="Arial"/>
              <a:sym typeface="Arial"/>
            </a:endParaRPr>
          </a:p>
          <a:p>
            <a:pPr marL="457200" lvl="0" indent="-298450" algn="l" rtl="0">
              <a:lnSpc>
                <a:spcPct val="160000"/>
              </a:lnSpc>
              <a:spcBef>
                <a:spcPts val="0"/>
              </a:spcBef>
              <a:spcAft>
                <a:spcPts val="0"/>
              </a:spcAft>
              <a:buClr>
                <a:srgbClr val="686868"/>
              </a:buClr>
              <a:buSzPts val="1100"/>
              <a:buFont typeface="Arial"/>
              <a:buChar char="●"/>
            </a:pPr>
            <a:r>
              <a:rPr lang="en" sz="1100">
                <a:solidFill>
                  <a:srgbClr val="686868"/>
                </a:solidFill>
                <a:latin typeface="Arial"/>
                <a:ea typeface="Arial"/>
                <a:cs typeface="Arial"/>
                <a:sym typeface="Arial"/>
              </a:rPr>
              <a:t>Reusable and Recyclable</a:t>
            </a:r>
            <a:endParaRPr sz="1100">
              <a:solidFill>
                <a:srgbClr val="686868"/>
              </a:solidFill>
              <a:latin typeface="Arial"/>
              <a:ea typeface="Arial"/>
              <a:cs typeface="Arial"/>
              <a:sym typeface="Arial"/>
            </a:endParaRPr>
          </a:p>
          <a:p>
            <a:pPr marL="457200" lvl="0" indent="-298450" algn="l" rtl="0">
              <a:lnSpc>
                <a:spcPct val="160000"/>
              </a:lnSpc>
              <a:spcBef>
                <a:spcPts val="0"/>
              </a:spcBef>
              <a:spcAft>
                <a:spcPts val="0"/>
              </a:spcAft>
              <a:buClr>
                <a:srgbClr val="686868"/>
              </a:buClr>
              <a:buSzPts val="1100"/>
              <a:buFont typeface="Arial"/>
              <a:buChar char="●"/>
            </a:pPr>
            <a:r>
              <a:rPr lang="en" sz="1100">
                <a:solidFill>
                  <a:srgbClr val="686868"/>
                </a:solidFill>
                <a:latin typeface="Arial"/>
                <a:ea typeface="Arial"/>
                <a:cs typeface="Arial"/>
                <a:sym typeface="Arial"/>
              </a:rPr>
              <a:t>Highly fire resistant</a:t>
            </a:r>
            <a:endParaRPr sz="1100">
              <a:solidFill>
                <a:srgbClr val="686868"/>
              </a:solidFill>
              <a:latin typeface="Arial"/>
              <a:ea typeface="Arial"/>
              <a:cs typeface="Arial"/>
              <a:sym typeface="Arial"/>
            </a:endParaRPr>
          </a:p>
          <a:p>
            <a:pPr marL="457200" lvl="0" indent="-298450" algn="l" rtl="0">
              <a:lnSpc>
                <a:spcPct val="160000"/>
              </a:lnSpc>
              <a:spcBef>
                <a:spcPts val="0"/>
              </a:spcBef>
              <a:spcAft>
                <a:spcPts val="0"/>
              </a:spcAft>
              <a:buClr>
                <a:srgbClr val="686868"/>
              </a:buClr>
              <a:buSzPts val="1100"/>
              <a:buFont typeface="Arial"/>
              <a:buChar char="●"/>
            </a:pPr>
            <a:r>
              <a:rPr lang="en" sz="1100">
                <a:solidFill>
                  <a:srgbClr val="686868"/>
                </a:solidFill>
                <a:latin typeface="Arial"/>
                <a:ea typeface="Arial"/>
                <a:cs typeface="Arial"/>
                <a:sym typeface="Arial"/>
              </a:rPr>
              <a:t>Produces less environmental pollution during manufacturing process</a:t>
            </a:r>
            <a:endParaRPr sz="1100">
              <a:solidFill>
                <a:srgbClr val="686868"/>
              </a:solidFill>
              <a:latin typeface="Arial"/>
              <a:ea typeface="Arial"/>
              <a:cs typeface="Arial"/>
              <a:sym typeface="Arial"/>
            </a:endParaRPr>
          </a:p>
          <a:p>
            <a:pPr marL="0" lvl="0" indent="0" algn="l" rtl="0">
              <a:lnSpc>
                <a:spcPct val="140000"/>
              </a:lnSpc>
              <a:spcBef>
                <a:spcPts val="1500"/>
              </a:spcBef>
              <a:spcAft>
                <a:spcPts val="0"/>
              </a:spcAft>
              <a:buNone/>
            </a:pPr>
            <a:endParaRPr sz="1700" b="1">
              <a:solidFill>
                <a:srgbClr val="006699"/>
              </a:solidFill>
            </a:endParaRPr>
          </a:p>
          <a:p>
            <a:pPr marL="0" lvl="0" indent="0" algn="l" rtl="0">
              <a:spcBef>
                <a:spcPts val="400"/>
              </a:spcBef>
              <a:spcAft>
                <a:spcPts val="0"/>
              </a:spcAft>
              <a:buNone/>
            </a:pPr>
            <a:endParaRPr>
              <a:solidFill>
                <a:schemeClr val="dk2"/>
              </a:solidFill>
            </a:endParaRPr>
          </a:p>
        </p:txBody>
      </p:sp>
      <p:sp>
        <p:nvSpPr>
          <p:cNvPr id="138" name="Google Shape;138;p24"/>
          <p:cNvSpPr txBox="1"/>
          <p:nvPr/>
        </p:nvSpPr>
        <p:spPr>
          <a:xfrm>
            <a:off x="4704425" y="1682675"/>
            <a:ext cx="3398700" cy="3256800"/>
          </a:xfrm>
          <a:prstGeom prst="rect">
            <a:avLst/>
          </a:prstGeom>
          <a:noFill/>
          <a:ln>
            <a:noFill/>
          </a:ln>
        </p:spPr>
        <p:txBody>
          <a:bodyPr spcFirstLastPara="1" wrap="square" lIns="91425" tIns="91425" rIns="91425" bIns="91425" anchor="t" anchorCtr="0">
            <a:noAutofit/>
          </a:bodyPr>
          <a:lstStyle/>
          <a:p>
            <a:pPr marL="457200" lvl="0" indent="-304800" algn="l" rtl="0">
              <a:lnSpc>
                <a:spcPct val="160000"/>
              </a:lnSpc>
              <a:spcBef>
                <a:spcPts val="0"/>
              </a:spcBef>
              <a:spcAft>
                <a:spcPts val="0"/>
              </a:spcAft>
              <a:buClr>
                <a:srgbClr val="686868"/>
              </a:buClr>
              <a:buSzPts val="1200"/>
              <a:buChar char="●"/>
            </a:pPr>
            <a:r>
              <a:rPr lang="en" sz="1200">
                <a:solidFill>
                  <a:srgbClr val="686868"/>
                </a:solidFill>
              </a:rPr>
              <a:t>Time consuming construction</a:t>
            </a:r>
            <a:endParaRPr sz="1200">
              <a:solidFill>
                <a:srgbClr val="686868"/>
              </a:solidFill>
            </a:endParaRPr>
          </a:p>
          <a:p>
            <a:pPr marL="457200" lvl="0" indent="-304800" algn="l" rtl="0">
              <a:lnSpc>
                <a:spcPct val="160000"/>
              </a:lnSpc>
              <a:spcBef>
                <a:spcPts val="0"/>
              </a:spcBef>
              <a:spcAft>
                <a:spcPts val="0"/>
              </a:spcAft>
              <a:buClr>
                <a:srgbClr val="686868"/>
              </a:buClr>
              <a:buSzPts val="1200"/>
              <a:buChar char="●"/>
            </a:pPr>
            <a:r>
              <a:rPr lang="en" sz="1200">
                <a:solidFill>
                  <a:srgbClr val="686868"/>
                </a:solidFill>
              </a:rPr>
              <a:t>Cannot be used in high seismic zones</a:t>
            </a:r>
            <a:endParaRPr sz="1200">
              <a:solidFill>
                <a:srgbClr val="686868"/>
              </a:solidFill>
            </a:endParaRPr>
          </a:p>
          <a:p>
            <a:pPr marL="457200" lvl="0" indent="-304800" algn="l" rtl="0">
              <a:lnSpc>
                <a:spcPct val="160000"/>
              </a:lnSpc>
              <a:spcBef>
                <a:spcPts val="0"/>
              </a:spcBef>
              <a:spcAft>
                <a:spcPts val="0"/>
              </a:spcAft>
              <a:buClr>
                <a:srgbClr val="686868"/>
              </a:buClr>
              <a:buSzPts val="1200"/>
              <a:buChar char="●"/>
            </a:pPr>
            <a:r>
              <a:rPr lang="en" sz="1200">
                <a:solidFill>
                  <a:srgbClr val="686868"/>
                </a:solidFill>
              </a:rPr>
              <a:t>Since bricks absorb water easily, therefore, it causes fluorescence when not exposed to air</a:t>
            </a:r>
            <a:endParaRPr sz="1200">
              <a:solidFill>
                <a:srgbClr val="686868"/>
              </a:solidFill>
            </a:endParaRPr>
          </a:p>
          <a:p>
            <a:pPr marL="457200" lvl="0" indent="-304800" algn="l" rtl="0">
              <a:lnSpc>
                <a:spcPct val="160000"/>
              </a:lnSpc>
              <a:spcBef>
                <a:spcPts val="0"/>
              </a:spcBef>
              <a:spcAft>
                <a:spcPts val="0"/>
              </a:spcAft>
              <a:buClr>
                <a:srgbClr val="686868"/>
              </a:buClr>
              <a:buSzPts val="1200"/>
              <a:buChar char="●"/>
            </a:pPr>
            <a:r>
              <a:rPr lang="en" sz="1200">
                <a:solidFill>
                  <a:srgbClr val="686868"/>
                </a:solidFill>
              </a:rPr>
              <a:t>Very Less tensile strength</a:t>
            </a:r>
            <a:endParaRPr sz="1200">
              <a:solidFill>
                <a:srgbClr val="686868"/>
              </a:solidFill>
            </a:endParaRPr>
          </a:p>
          <a:p>
            <a:pPr marL="457200" lvl="0" indent="-304800" algn="l" rtl="0">
              <a:lnSpc>
                <a:spcPct val="160000"/>
              </a:lnSpc>
              <a:spcBef>
                <a:spcPts val="0"/>
              </a:spcBef>
              <a:spcAft>
                <a:spcPts val="0"/>
              </a:spcAft>
              <a:buClr>
                <a:srgbClr val="686868"/>
              </a:buClr>
              <a:buSzPts val="1200"/>
              <a:buChar char="●"/>
            </a:pPr>
            <a:r>
              <a:rPr lang="en" sz="1200">
                <a:solidFill>
                  <a:srgbClr val="686868"/>
                </a:solidFill>
              </a:rPr>
              <a:t>Rough surfaces of bricks may cause mold growth if not properly cleaned</a:t>
            </a:r>
            <a:endParaRPr sz="1200">
              <a:solidFill>
                <a:srgbClr val="686868"/>
              </a:solidFill>
            </a:endParaRPr>
          </a:p>
          <a:p>
            <a:pPr marL="457200" lvl="0" indent="-304800" algn="l" rtl="0">
              <a:lnSpc>
                <a:spcPct val="160000"/>
              </a:lnSpc>
              <a:spcBef>
                <a:spcPts val="0"/>
              </a:spcBef>
              <a:spcAft>
                <a:spcPts val="0"/>
              </a:spcAft>
              <a:buClr>
                <a:srgbClr val="686868"/>
              </a:buClr>
              <a:buSzPts val="1200"/>
              <a:buChar char="●"/>
            </a:pPr>
            <a:r>
              <a:rPr lang="en" sz="1200">
                <a:solidFill>
                  <a:srgbClr val="686868"/>
                </a:solidFill>
              </a:rPr>
              <a:t>Cleaning brick surfaces is a hard job</a:t>
            </a:r>
            <a:endParaRPr sz="1200">
              <a:solidFill>
                <a:srgbClr val="686868"/>
              </a:solidFill>
            </a:endParaRPr>
          </a:p>
          <a:p>
            <a:pPr marL="457200" lvl="0" indent="-304800" algn="l" rtl="0">
              <a:lnSpc>
                <a:spcPct val="160000"/>
              </a:lnSpc>
              <a:spcBef>
                <a:spcPts val="0"/>
              </a:spcBef>
              <a:spcAft>
                <a:spcPts val="0"/>
              </a:spcAft>
              <a:buClr>
                <a:srgbClr val="686868"/>
              </a:buClr>
              <a:buSzPts val="1200"/>
              <a:buChar char="●"/>
            </a:pPr>
            <a:r>
              <a:rPr lang="en" sz="1200">
                <a:solidFill>
                  <a:srgbClr val="686868"/>
                </a:solidFill>
              </a:rPr>
              <a:t>Color of low quality brick changes when exposed to sun for a long period of time</a:t>
            </a:r>
            <a:endParaRPr sz="1200">
              <a:solidFill>
                <a:srgbClr val="686868"/>
              </a:solidFill>
            </a:endParaRPr>
          </a:p>
          <a:p>
            <a:pPr marL="0" lvl="0" indent="0" algn="l" rtl="0">
              <a:spcBef>
                <a:spcPts val="1500"/>
              </a:spcBef>
              <a:spcAft>
                <a:spcPts val="0"/>
              </a:spcAft>
              <a:buNone/>
            </a:pP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79800"/>
            <a:ext cx="8520600" cy="746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rgbClr val="222222"/>
                </a:solidFill>
                <a:latin typeface="Roboto"/>
                <a:ea typeface="Roboto"/>
                <a:cs typeface="Roboto"/>
                <a:sym typeface="Roboto"/>
              </a:rPr>
              <a:t>Proplex Sheets.</a:t>
            </a:r>
            <a:endParaRPr sz="3000">
              <a:solidFill>
                <a:srgbClr val="222222"/>
              </a:solidFill>
              <a:latin typeface="Roboto"/>
              <a:ea typeface="Roboto"/>
              <a:cs typeface="Roboto"/>
              <a:sym typeface="Roboto"/>
            </a:endParaRPr>
          </a:p>
          <a:p>
            <a:pPr marL="0" lvl="0" indent="0" algn="ctr" rtl="0">
              <a:spcBef>
                <a:spcPts val="300"/>
              </a:spcBef>
              <a:spcAft>
                <a:spcPts val="0"/>
              </a:spcAft>
              <a:buNone/>
            </a:pPr>
            <a:r>
              <a:rPr lang="en" sz="3000" b="1"/>
              <a:t> </a:t>
            </a:r>
            <a:endParaRPr sz="3000" b="1"/>
          </a:p>
        </p:txBody>
      </p:sp>
      <p:sp>
        <p:nvSpPr>
          <p:cNvPr id="144" name="Google Shape;144;p25"/>
          <p:cNvSpPr txBox="1"/>
          <p:nvPr/>
        </p:nvSpPr>
        <p:spPr>
          <a:xfrm>
            <a:off x="644625" y="1329525"/>
            <a:ext cx="7211700" cy="34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a:ea typeface="Roboto"/>
                <a:cs typeface="Roboto"/>
                <a:sym typeface="Roboto"/>
              </a:rPr>
              <a:t>	Proplex sheets is another variety of fire rated material. It is </a:t>
            </a:r>
            <a:r>
              <a:rPr lang="en" sz="2400" b="1">
                <a:latin typeface="Roboto"/>
                <a:ea typeface="Roboto"/>
                <a:cs typeface="Roboto"/>
                <a:sym typeface="Roboto"/>
              </a:rPr>
              <a:t>lightweight</a:t>
            </a:r>
            <a:r>
              <a:rPr lang="en" sz="2400">
                <a:latin typeface="Roboto"/>
                <a:ea typeface="Roboto"/>
                <a:cs typeface="Roboto"/>
                <a:sym typeface="Roboto"/>
              </a:rPr>
              <a:t> and </a:t>
            </a:r>
            <a:r>
              <a:rPr lang="en" sz="2400" b="1">
                <a:latin typeface="Roboto"/>
                <a:ea typeface="Roboto"/>
                <a:cs typeface="Roboto"/>
                <a:sym typeface="Roboto"/>
              </a:rPr>
              <a:t>versatile</a:t>
            </a:r>
            <a:r>
              <a:rPr lang="en" sz="2400">
                <a:latin typeface="Roboto"/>
                <a:ea typeface="Roboto"/>
                <a:cs typeface="Roboto"/>
                <a:sym typeface="Roboto"/>
              </a:rPr>
              <a:t>, with usage in the construction phase of many interior components of modern buildings. Other properties are its waterproofing, excellent compression, impact resistance, will provide outstanding protection for any project to come.</a:t>
            </a:r>
            <a:endParaRPr sz="2400">
              <a:latin typeface="Roboto"/>
              <a:ea typeface="Roboto"/>
              <a:cs typeface="Roboto"/>
              <a:sym typeface="Roboto"/>
            </a:endParaRPr>
          </a:p>
        </p:txBody>
      </p:sp>
      <p:pic>
        <p:nvPicPr>
          <p:cNvPr id="145" name="Google Shape;145;p25" descr="Image result for Proplex Sheets"/>
          <p:cNvPicPr preferRelativeResize="0"/>
          <p:nvPr/>
        </p:nvPicPr>
        <p:blipFill>
          <a:blip r:embed="rId3">
            <a:alphaModFix/>
          </a:blip>
          <a:stretch>
            <a:fillRect/>
          </a:stretch>
        </p:blipFill>
        <p:spPr>
          <a:xfrm>
            <a:off x="0" y="1285875"/>
            <a:ext cx="4571299" cy="2571750"/>
          </a:xfrm>
          <a:prstGeom prst="rect">
            <a:avLst/>
          </a:prstGeom>
          <a:noFill/>
          <a:ln>
            <a:noFill/>
          </a:ln>
        </p:spPr>
      </p:pic>
      <p:pic>
        <p:nvPicPr>
          <p:cNvPr id="146" name="Google Shape;146;p25" descr="Related image"/>
          <p:cNvPicPr preferRelativeResize="0"/>
          <p:nvPr/>
        </p:nvPicPr>
        <p:blipFill>
          <a:blip r:embed="rId4">
            <a:alphaModFix/>
          </a:blip>
          <a:stretch>
            <a:fillRect/>
          </a:stretch>
        </p:blipFill>
        <p:spPr>
          <a:xfrm>
            <a:off x="4572000" y="825900"/>
            <a:ext cx="4571300" cy="3491700"/>
          </a:xfrm>
          <a:prstGeom prst="rect">
            <a:avLst/>
          </a:prstGeom>
          <a:noFill/>
          <a:ln>
            <a:noFill/>
          </a:ln>
        </p:spPr>
      </p:pic>
      <p:pic>
        <p:nvPicPr>
          <p:cNvPr id="147" name="Google Shape;147;p25" descr="Image result for Proplex Sheets in door"/>
          <p:cNvPicPr preferRelativeResize="0"/>
          <p:nvPr/>
        </p:nvPicPr>
        <p:blipFill>
          <a:blip r:embed="rId5">
            <a:alphaModFix/>
          </a:blip>
          <a:stretch>
            <a:fillRect/>
          </a:stretch>
        </p:blipFill>
        <p:spPr>
          <a:xfrm>
            <a:off x="214875" y="1329525"/>
            <a:ext cx="4356425" cy="2632175"/>
          </a:xfrm>
          <a:prstGeom prst="rect">
            <a:avLst/>
          </a:prstGeom>
          <a:noFill/>
          <a:ln>
            <a:noFill/>
          </a:ln>
        </p:spPr>
      </p:pic>
      <p:pic>
        <p:nvPicPr>
          <p:cNvPr id="148" name="Google Shape;148;p25" descr="Image result for Proplex Sheets in door"/>
          <p:cNvPicPr preferRelativeResize="0"/>
          <p:nvPr/>
        </p:nvPicPr>
        <p:blipFill>
          <a:blip r:embed="rId6">
            <a:alphaModFix/>
          </a:blip>
          <a:stretch>
            <a:fillRect/>
          </a:stretch>
        </p:blipFill>
        <p:spPr>
          <a:xfrm>
            <a:off x="5111800" y="966925"/>
            <a:ext cx="3491699" cy="3491699"/>
          </a:xfrm>
          <a:prstGeom prst="rect">
            <a:avLst/>
          </a:prstGeom>
          <a:noFill/>
          <a:ln>
            <a:noFill/>
          </a:ln>
        </p:spPr>
      </p:pic>
      <p:pic>
        <p:nvPicPr>
          <p:cNvPr id="149" name="Google Shape;149;p25"/>
          <p:cNvPicPr preferRelativeResize="0"/>
          <p:nvPr/>
        </p:nvPicPr>
        <p:blipFill>
          <a:blip r:embed="rId7">
            <a:alphaModFix/>
          </a:blip>
          <a:stretch>
            <a:fillRect/>
          </a:stretch>
        </p:blipFill>
        <p:spPr>
          <a:xfrm>
            <a:off x="1505050" y="631076"/>
            <a:ext cx="6133912" cy="4512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44"/>
                                        </p:tgtEl>
                                      </p:cBhvr>
                                    </p:animEffect>
                                    <p:set>
                                      <p:cBhvr>
                                        <p:cTn id="12" dur="1" fill="hold">
                                          <p:stCondLst>
                                            <p:cond delay="1000"/>
                                          </p:stCondLst>
                                        </p:cTn>
                                        <p:tgtEl>
                                          <p:spTgt spid="144"/>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1000"/>
                                        <p:tgtEl>
                                          <p:spTgt spid="145"/>
                                        </p:tgtEl>
                                      </p:cBhvr>
                                    </p:animEffect>
                                  </p:childTnLst>
                                </p:cTn>
                              </p:par>
                              <p:par>
                                <p:cTn id="17" presetID="10"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1000"/>
                                        <p:tgtEl>
                                          <p:spTgt spid="1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145"/>
                                        </p:tgtEl>
                                      </p:cBhvr>
                                    </p:animEffect>
                                    <p:set>
                                      <p:cBhvr>
                                        <p:cTn id="24" dur="1" fill="hold">
                                          <p:stCondLst>
                                            <p:cond delay="1000"/>
                                          </p:stCondLst>
                                        </p:cTn>
                                        <p:tgtEl>
                                          <p:spTgt spid="145"/>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nodeType="afterEffect">
                                  <p:stCondLst>
                                    <p:cond delay="0"/>
                                  </p:stCondLst>
                                  <p:childTnLst>
                                    <p:animEffect transition="out" filter="fade">
                                      <p:cBhvr>
                                        <p:cTn id="27" dur="1500"/>
                                        <p:tgtEl>
                                          <p:spTgt spid="146"/>
                                        </p:tgtEl>
                                      </p:cBhvr>
                                    </p:animEffect>
                                    <p:set>
                                      <p:cBhvr>
                                        <p:cTn id="28" dur="1" fill="hold">
                                          <p:stCondLst>
                                            <p:cond delay="1500"/>
                                          </p:stCondLst>
                                        </p:cTn>
                                        <p:tgtEl>
                                          <p:spTgt spid="14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fade">
                                      <p:cBhvr>
                                        <p:cTn id="33" dur="1000"/>
                                        <p:tgtEl>
                                          <p:spTgt spid="1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fade">
                                      <p:cBhvr>
                                        <p:cTn id="38" dur="1000"/>
                                        <p:tgtEl>
                                          <p:spTgt spid="1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147"/>
                                        </p:tgtEl>
                                      </p:cBhvr>
                                    </p:animEffect>
                                    <p:set>
                                      <p:cBhvr>
                                        <p:cTn id="43" dur="1" fill="hold">
                                          <p:stCondLst>
                                            <p:cond delay="1000"/>
                                          </p:stCondLst>
                                        </p:cTn>
                                        <p:tgtEl>
                                          <p:spTgt spid="147"/>
                                        </p:tgtEl>
                                        <p:attrNameLst>
                                          <p:attrName>style.visibility</p:attrName>
                                        </p:attrNameLst>
                                      </p:cBhvr>
                                      <p:to>
                                        <p:strVal val="hidden"/>
                                      </p:to>
                                    </p:se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1000"/>
                                        <p:tgtEl>
                                          <p:spTgt spid="148"/>
                                        </p:tgtEl>
                                      </p:cBhvr>
                                    </p:animEffect>
                                    <p:set>
                                      <p:cBhvr>
                                        <p:cTn id="47" dur="1" fill="hold">
                                          <p:stCondLst>
                                            <p:cond delay="1000"/>
                                          </p:stCondLst>
                                        </p:cTn>
                                        <p:tgtEl>
                                          <p:spTgt spid="14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9"/>
                                        </p:tgtEl>
                                        <p:attrNameLst>
                                          <p:attrName>style.visibility</p:attrName>
                                        </p:attrNameLst>
                                      </p:cBhvr>
                                      <p:to>
                                        <p:strVal val="visible"/>
                                      </p:to>
                                    </p:set>
                                    <p:animEffect transition="in" filter="fade">
                                      <p:cBhvr>
                                        <p:cTn id="52"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747</Words>
  <Application>Microsoft Office PowerPoint</Application>
  <PresentationFormat>On-screen Show (16:9)</PresentationFormat>
  <Paragraphs>73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Merriweather</vt:lpstr>
      <vt:lpstr>Roboto</vt:lpstr>
      <vt:lpstr>Paradigm</vt:lpstr>
      <vt:lpstr>FIRE RESISTANT MATERIALS</vt:lpstr>
      <vt:lpstr>Special wood(mineral and fire retardant wood) </vt:lpstr>
      <vt:lpstr>PERLITE  BOARDS energyGuard™ Perlite roof insulation is a homogeneous board composed of expanded perlite particles, selected binders and cellulose fibers, which give EnergyGuard™ Perlite roof insulation its insulating efficiency. The surface is treated to reduce bitumen absorption assuring proper adhesion of roof membranes.</vt:lpstr>
      <vt:lpstr> Disadvantaged : Perlite is a naturally occurring siliceous rock and as such, is not toxic. Perlite is used in horticultural, construction and industrial applications. Ingesting the products that incorporate perlite may cause illness and, in excessive amounts, permanent harm or death.  Advantage: Perlite is non-combustible with a service temperature of 1800F. Perlite is a common insulating material with low thermal conductivity. Perlite is very light. Perlite will absorb water but retain 100% of its insulating qualities once dry</vt:lpstr>
      <vt:lpstr>How does it work in a fire: This expansion is due to the presence of two to six percent combined water in the crude perlite rock. When quickly heated to above 1600° F (8700 C)  Expanded perlite can be manufactured to weigh from 2 lb/ft3 (32 kg/m3) to 15 lb/ft3 (240 kg/m3) making it especially suitable for use in insulation  In the U.L. Fire Resistance Directory, for instance, there are many ratings of up to four hours for basic mixes of gypsum plaster and either perlite or vermiculite for use around steel beams and columns, or under metal decks. Here is a sampling of these: </vt:lpstr>
      <vt:lpstr>Gypsum Board </vt:lpstr>
      <vt:lpstr>BRICK   Since the primary ingredient in brick is clay which is fired to around 20008 F.A brick wall fire resistance rating can be calculated.fire resistance periods for a given thickness of wall.2 hour rating and involves a brick veneer drainage wall with wood studs and gypsum sheathing and wallboard. </vt:lpstr>
      <vt:lpstr>ADVANTAGES &amp; DISADVANTAGES</vt:lpstr>
      <vt:lpstr>Proplex Sheets.  </vt:lpstr>
      <vt:lpstr>CITATION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RESISTANT MATERIALS</dc:title>
  <cp:lastModifiedBy>Percia Gomez</cp:lastModifiedBy>
  <cp:revision>1</cp:revision>
  <dcterms:modified xsi:type="dcterms:W3CDTF">2019-05-18T01:33:12Z</dcterms:modified>
</cp:coreProperties>
</file>