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5143500" type="screen16x9"/>
  <p:notesSz cx="6858000" cy="9144000"/>
  <p:embeddedFontLst>
    <p:embeddedFont>
      <p:font typeface="Lora" panose="020B060402020202020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a42baa011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a42baa01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a42baa011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a42baa011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a42baa011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a42baa01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a42baa011_6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a42baa011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a42baa0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a42baa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a42baa01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a42baa01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a42baa011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a42baa01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a42baa011_7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a42baa011_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a42baa01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a42baa0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a42baa011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a42baa011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a42baa01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a42baa01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a42baa01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a42baa0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4870649" y="2121826"/>
            <a:ext cx="3764843" cy="64502"/>
            <a:chOff x="595675" y="2820050"/>
            <a:chExt cx="7952774" cy="64502"/>
          </a:xfrm>
        </p:grpSpPr>
        <p:sp>
          <p:nvSpPr>
            <p:cNvPr id="53" name="Google Shape;53;p13"/>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13"/>
          <p:cNvSpPr txBox="1">
            <a:spLocks noGrp="1"/>
          </p:cNvSpPr>
          <p:nvPr>
            <p:ph type="title"/>
          </p:nvPr>
        </p:nvSpPr>
        <p:spPr>
          <a:xfrm>
            <a:off x="4771875" y="545025"/>
            <a:ext cx="3880800" cy="14382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a:endParaRPr/>
          </a:p>
        </p:txBody>
      </p:sp>
      <p:sp>
        <p:nvSpPr>
          <p:cNvPr id="59" name="Google Shape;59;p13"/>
          <p:cNvSpPr txBox="1">
            <a:spLocks noGrp="1"/>
          </p:cNvSpPr>
          <p:nvPr>
            <p:ph type="body" idx="1"/>
          </p:nvPr>
        </p:nvSpPr>
        <p:spPr>
          <a:xfrm>
            <a:off x="4771875" y="2324775"/>
            <a:ext cx="3880800" cy="22737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64" name="Google Shape;64;p14"/>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5"/>
          <p:cNvSpPr txBox="1">
            <a:spLocks noGrp="1"/>
          </p:cNvSpPr>
          <p:nvPr>
            <p:ph type="title"/>
          </p:nvPr>
        </p:nvSpPr>
        <p:spPr>
          <a:xfrm>
            <a:off x="321825" y="694100"/>
            <a:ext cx="2651400" cy="17817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cxnSp>
        <p:nvCxnSpPr>
          <p:cNvPr id="71" name="Google Shape;71;p15"/>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72" name="Google Shape;72;p15"/>
          <p:cNvSpPr txBox="1">
            <a:spLocks noGrp="1"/>
          </p:cNvSpPr>
          <p:nvPr>
            <p:ph type="body" idx="1"/>
          </p:nvPr>
        </p:nvSpPr>
        <p:spPr>
          <a:xfrm>
            <a:off x="321825" y="2506879"/>
            <a:ext cx="2651400" cy="19371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1600"/>
              </a:spcBef>
              <a:spcAft>
                <a:spcPts val="0"/>
              </a:spcAft>
              <a:buClr>
                <a:schemeClr val="dk1"/>
              </a:buClr>
              <a:buSzPts val="1200"/>
              <a:buChar char="○"/>
              <a:defRPr sz="1200">
                <a:solidFill>
                  <a:schemeClr val="dk1"/>
                </a:solidFill>
              </a:defRPr>
            </a:lvl2pPr>
            <a:lvl3pPr marL="1371600" lvl="2" indent="-304800" algn="l">
              <a:lnSpc>
                <a:spcPct val="115000"/>
              </a:lnSpc>
              <a:spcBef>
                <a:spcPts val="1600"/>
              </a:spcBef>
              <a:spcAft>
                <a:spcPts val="0"/>
              </a:spcAft>
              <a:buClr>
                <a:schemeClr val="dk1"/>
              </a:buClr>
              <a:buSzPts val="1200"/>
              <a:buChar char="■"/>
              <a:defRPr sz="1200">
                <a:solidFill>
                  <a:schemeClr val="dk1"/>
                </a:solidFill>
              </a:defRPr>
            </a:lvl3pPr>
            <a:lvl4pPr marL="1828800" lvl="3" indent="-304800" algn="l">
              <a:lnSpc>
                <a:spcPct val="115000"/>
              </a:lnSpc>
              <a:spcBef>
                <a:spcPts val="1600"/>
              </a:spcBef>
              <a:spcAft>
                <a:spcPts val="0"/>
              </a:spcAft>
              <a:buClr>
                <a:schemeClr val="dk1"/>
              </a:buClr>
              <a:buSzPts val="1200"/>
              <a:buChar char="●"/>
              <a:defRPr sz="1200">
                <a:solidFill>
                  <a:schemeClr val="dk1"/>
                </a:solidFill>
              </a:defRPr>
            </a:lvl4pPr>
            <a:lvl5pPr marL="2286000" lvl="4" indent="-304800" algn="l">
              <a:lnSpc>
                <a:spcPct val="115000"/>
              </a:lnSpc>
              <a:spcBef>
                <a:spcPts val="1600"/>
              </a:spcBef>
              <a:spcAft>
                <a:spcPts val="0"/>
              </a:spcAft>
              <a:buClr>
                <a:schemeClr val="dk1"/>
              </a:buClr>
              <a:buSzPts val="1200"/>
              <a:buChar char="○"/>
              <a:defRPr sz="1200">
                <a:solidFill>
                  <a:schemeClr val="dk1"/>
                </a:solidFill>
              </a:defRPr>
            </a:lvl5pPr>
            <a:lvl6pPr marL="2743200" lvl="5" indent="-304800" algn="l">
              <a:lnSpc>
                <a:spcPct val="115000"/>
              </a:lnSpc>
              <a:spcBef>
                <a:spcPts val="1600"/>
              </a:spcBef>
              <a:spcAft>
                <a:spcPts val="0"/>
              </a:spcAft>
              <a:buClr>
                <a:schemeClr val="dk1"/>
              </a:buClr>
              <a:buSzPts val="1200"/>
              <a:buChar char="■"/>
              <a:defRPr sz="1200">
                <a:solidFill>
                  <a:schemeClr val="dk1"/>
                </a:solidFill>
              </a:defRPr>
            </a:lvl6pPr>
            <a:lvl7pPr marL="3200400" lvl="6" indent="-304800" algn="l">
              <a:lnSpc>
                <a:spcPct val="115000"/>
              </a:lnSpc>
              <a:spcBef>
                <a:spcPts val="1600"/>
              </a:spcBef>
              <a:spcAft>
                <a:spcPts val="0"/>
              </a:spcAft>
              <a:buClr>
                <a:schemeClr val="dk1"/>
              </a:buClr>
              <a:buSzPts val="1200"/>
              <a:buChar char="●"/>
              <a:defRPr sz="1200">
                <a:solidFill>
                  <a:schemeClr val="dk1"/>
                </a:solidFill>
              </a:defRPr>
            </a:lvl7pPr>
            <a:lvl8pPr marL="3657600" lvl="7" indent="-304800" algn="l">
              <a:lnSpc>
                <a:spcPct val="115000"/>
              </a:lnSpc>
              <a:spcBef>
                <a:spcPts val="1600"/>
              </a:spcBef>
              <a:spcAft>
                <a:spcPts val="0"/>
              </a:spcAft>
              <a:buClr>
                <a:schemeClr val="dk1"/>
              </a:buClr>
              <a:buSzPts val="1200"/>
              <a:buChar char="○"/>
              <a:defRPr sz="1200">
                <a:solidFill>
                  <a:schemeClr val="dk1"/>
                </a:solidFill>
              </a:defRPr>
            </a:lvl8pPr>
            <a:lvl9pPr marL="4114800" lvl="8" indent="-304800" algn="l">
              <a:lnSpc>
                <a:spcPct val="115000"/>
              </a:lnSpc>
              <a:spcBef>
                <a:spcPts val="1600"/>
              </a:spcBef>
              <a:spcAft>
                <a:spcPts val="160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p:cSld name="AUTOLAYOUT_4">
    <p:spTree>
      <p:nvGrpSpPr>
        <p:cNvPr id="1" name="Shape 73"/>
        <p:cNvGrpSpPr/>
        <p:nvPr/>
      </p:nvGrpSpPr>
      <p:grpSpPr>
        <a:xfrm>
          <a:off x="0" y="0"/>
          <a:ext cx="0" cy="0"/>
          <a:chOff x="0" y="0"/>
          <a:chExt cx="0" cy="0"/>
        </a:xfrm>
      </p:grpSpPr>
      <p:sp>
        <p:nvSpPr>
          <p:cNvPr id="74" name="Google Shape;74;p16"/>
          <p:cNvSpPr/>
          <p:nvPr/>
        </p:nvSpPr>
        <p:spPr>
          <a:xfrm>
            <a:off x="0" y="0"/>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title"/>
          </p:nvPr>
        </p:nvSpPr>
        <p:spPr>
          <a:xfrm>
            <a:off x="311700" y="205950"/>
            <a:ext cx="3889500" cy="18330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76" name="Google Shape;76;p16"/>
          <p:cNvSpPr txBox="1">
            <a:spLocks noGrp="1"/>
          </p:cNvSpPr>
          <p:nvPr>
            <p:ph type="body" idx="1"/>
          </p:nvPr>
        </p:nvSpPr>
        <p:spPr>
          <a:xfrm>
            <a:off x="311700" y="2234525"/>
            <a:ext cx="3889500" cy="23343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7" name="Google Shape;77;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83"/>
        <p:cNvGrpSpPr/>
        <p:nvPr/>
      </p:nvGrpSpPr>
      <p:grpSpPr>
        <a:xfrm>
          <a:off x="0" y="0"/>
          <a:ext cx="0" cy="0"/>
          <a:chOff x="0" y="0"/>
          <a:chExt cx="0" cy="0"/>
        </a:xfrm>
      </p:grpSpPr>
      <p:sp>
        <p:nvSpPr>
          <p:cNvPr id="84" name="Google Shape;84;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86" name="Google Shape;86;p18"/>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87" name="Google Shape;87;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7">
  <p:cSld name="AUTOLAYOUT_8">
    <p:bg>
      <p:bgPr>
        <a:solidFill>
          <a:srgbClr val="FFFFFF"/>
        </a:solidFill>
        <a:effectLst/>
      </p:bgPr>
    </p:bg>
    <p:spTree>
      <p:nvGrpSpPr>
        <p:cNvPr id="1" name="Shape 88"/>
        <p:cNvGrpSpPr/>
        <p:nvPr/>
      </p:nvGrpSpPr>
      <p:grpSpPr>
        <a:xfrm>
          <a:off x="0" y="0"/>
          <a:ext cx="0" cy="0"/>
          <a:chOff x="0" y="0"/>
          <a:chExt cx="0" cy="0"/>
        </a:xfrm>
      </p:grpSpPr>
      <p:sp>
        <p:nvSpPr>
          <p:cNvPr id="89" name="Google Shape;89;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9"/>
          <p:cNvSpPr txBox="1">
            <a:spLocks noGrp="1"/>
          </p:cNvSpPr>
          <p:nvPr>
            <p:ph type="ctrTitle"/>
          </p:nvPr>
        </p:nvSpPr>
        <p:spPr>
          <a:xfrm>
            <a:off x="339575" y="1621475"/>
            <a:ext cx="4756200" cy="12612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600"/>
              <a:buNone/>
              <a:defRPr sz="3600" b="1">
                <a:solidFill>
                  <a:srgbClr val="D62828"/>
                </a:solidFill>
              </a:defRPr>
            </a:lvl1pPr>
            <a:lvl2pPr lvl="1" algn="l">
              <a:lnSpc>
                <a:spcPct val="100000"/>
              </a:lnSpc>
              <a:spcBef>
                <a:spcPts val="0"/>
              </a:spcBef>
              <a:spcAft>
                <a:spcPts val="0"/>
              </a:spcAft>
              <a:buClr>
                <a:schemeClr val="dk1"/>
              </a:buClr>
              <a:buSzPts val="3600"/>
              <a:buNone/>
              <a:defRPr sz="3600" b="1">
                <a:solidFill>
                  <a:srgbClr val="D62828"/>
                </a:solidFill>
              </a:defRPr>
            </a:lvl2pPr>
            <a:lvl3pPr lvl="2" algn="l">
              <a:lnSpc>
                <a:spcPct val="100000"/>
              </a:lnSpc>
              <a:spcBef>
                <a:spcPts val="0"/>
              </a:spcBef>
              <a:spcAft>
                <a:spcPts val="0"/>
              </a:spcAft>
              <a:buClr>
                <a:schemeClr val="dk1"/>
              </a:buClr>
              <a:buSzPts val="3600"/>
              <a:buNone/>
              <a:defRPr sz="3600" b="1">
                <a:solidFill>
                  <a:srgbClr val="D62828"/>
                </a:solidFill>
              </a:defRPr>
            </a:lvl3pPr>
            <a:lvl4pPr lvl="3" algn="l">
              <a:lnSpc>
                <a:spcPct val="100000"/>
              </a:lnSpc>
              <a:spcBef>
                <a:spcPts val="0"/>
              </a:spcBef>
              <a:spcAft>
                <a:spcPts val="0"/>
              </a:spcAft>
              <a:buClr>
                <a:schemeClr val="dk1"/>
              </a:buClr>
              <a:buSzPts val="3600"/>
              <a:buNone/>
              <a:defRPr sz="3600" b="1">
                <a:solidFill>
                  <a:srgbClr val="D62828"/>
                </a:solidFill>
              </a:defRPr>
            </a:lvl4pPr>
            <a:lvl5pPr lvl="4" algn="l">
              <a:lnSpc>
                <a:spcPct val="100000"/>
              </a:lnSpc>
              <a:spcBef>
                <a:spcPts val="0"/>
              </a:spcBef>
              <a:spcAft>
                <a:spcPts val="0"/>
              </a:spcAft>
              <a:buClr>
                <a:schemeClr val="dk1"/>
              </a:buClr>
              <a:buSzPts val="3600"/>
              <a:buNone/>
              <a:defRPr sz="3600" b="1">
                <a:solidFill>
                  <a:srgbClr val="D62828"/>
                </a:solidFill>
              </a:defRPr>
            </a:lvl5pPr>
            <a:lvl6pPr lvl="5" algn="l">
              <a:lnSpc>
                <a:spcPct val="100000"/>
              </a:lnSpc>
              <a:spcBef>
                <a:spcPts val="0"/>
              </a:spcBef>
              <a:spcAft>
                <a:spcPts val="0"/>
              </a:spcAft>
              <a:buClr>
                <a:schemeClr val="dk1"/>
              </a:buClr>
              <a:buSzPts val="3600"/>
              <a:buNone/>
              <a:defRPr sz="3600" b="1">
                <a:solidFill>
                  <a:srgbClr val="D62828"/>
                </a:solidFill>
              </a:defRPr>
            </a:lvl6pPr>
            <a:lvl7pPr lvl="6" algn="l">
              <a:lnSpc>
                <a:spcPct val="100000"/>
              </a:lnSpc>
              <a:spcBef>
                <a:spcPts val="0"/>
              </a:spcBef>
              <a:spcAft>
                <a:spcPts val="0"/>
              </a:spcAft>
              <a:buClr>
                <a:schemeClr val="dk1"/>
              </a:buClr>
              <a:buSzPts val="3600"/>
              <a:buNone/>
              <a:defRPr sz="3600" b="1">
                <a:solidFill>
                  <a:srgbClr val="D62828"/>
                </a:solidFill>
              </a:defRPr>
            </a:lvl7pPr>
            <a:lvl8pPr lvl="7" algn="l">
              <a:lnSpc>
                <a:spcPct val="100000"/>
              </a:lnSpc>
              <a:spcBef>
                <a:spcPts val="0"/>
              </a:spcBef>
              <a:spcAft>
                <a:spcPts val="0"/>
              </a:spcAft>
              <a:buClr>
                <a:schemeClr val="dk1"/>
              </a:buClr>
              <a:buSzPts val="3600"/>
              <a:buNone/>
              <a:defRPr sz="3600" b="1">
                <a:solidFill>
                  <a:srgbClr val="D62828"/>
                </a:solidFill>
              </a:defRPr>
            </a:lvl8pPr>
            <a:lvl9pPr lvl="8" algn="l">
              <a:lnSpc>
                <a:spcPct val="100000"/>
              </a:lnSpc>
              <a:spcBef>
                <a:spcPts val="0"/>
              </a:spcBef>
              <a:spcAft>
                <a:spcPts val="0"/>
              </a:spcAft>
              <a:buClr>
                <a:schemeClr val="dk1"/>
              </a:buClr>
              <a:buSzPts val="3600"/>
              <a:buNone/>
              <a:defRPr sz="3600" b="1">
                <a:solidFill>
                  <a:srgbClr val="D62828"/>
                </a:solidFill>
              </a:defRPr>
            </a:lvl9pPr>
          </a:lstStyle>
          <a:p>
            <a:endParaRPr/>
          </a:p>
        </p:txBody>
      </p:sp>
      <p:sp>
        <p:nvSpPr>
          <p:cNvPr id="91" name="Google Shape;91;p19"/>
          <p:cNvSpPr txBox="1">
            <a:spLocks noGrp="1"/>
          </p:cNvSpPr>
          <p:nvPr>
            <p:ph type="subTitle" idx="1"/>
          </p:nvPr>
        </p:nvSpPr>
        <p:spPr>
          <a:xfrm>
            <a:off x="339575" y="2935050"/>
            <a:ext cx="4756200" cy="567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1"/>
              </a:buClr>
              <a:buSzPts val="1400"/>
              <a:buNone/>
              <a:defRPr sz="1400">
                <a:solidFill>
                  <a:srgbClr val="D62828"/>
                </a:solidFill>
              </a:defRPr>
            </a:lvl1pPr>
            <a:lvl2pPr lvl="1" algn="l">
              <a:lnSpc>
                <a:spcPct val="100000"/>
              </a:lnSpc>
              <a:spcBef>
                <a:spcPts val="0"/>
              </a:spcBef>
              <a:spcAft>
                <a:spcPts val="0"/>
              </a:spcAft>
              <a:buClr>
                <a:schemeClr val="dk1"/>
              </a:buClr>
              <a:buSzPts val="1400"/>
              <a:buNone/>
              <a:defRPr sz="1400">
                <a:solidFill>
                  <a:srgbClr val="D62828"/>
                </a:solidFill>
              </a:defRPr>
            </a:lvl2pPr>
            <a:lvl3pPr lvl="2" algn="l">
              <a:lnSpc>
                <a:spcPct val="100000"/>
              </a:lnSpc>
              <a:spcBef>
                <a:spcPts val="0"/>
              </a:spcBef>
              <a:spcAft>
                <a:spcPts val="0"/>
              </a:spcAft>
              <a:buClr>
                <a:schemeClr val="dk1"/>
              </a:buClr>
              <a:buSzPts val="1400"/>
              <a:buNone/>
              <a:defRPr sz="1400">
                <a:solidFill>
                  <a:srgbClr val="D62828"/>
                </a:solidFill>
              </a:defRPr>
            </a:lvl3pPr>
            <a:lvl4pPr lvl="3" algn="l">
              <a:lnSpc>
                <a:spcPct val="100000"/>
              </a:lnSpc>
              <a:spcBef>
                <a:spcPts val="0"/>
              </a:spcBef>
              <a:spcAft>
                <a:spcPts val="0"/>
              </a:spcAft>
              <a:buClr>
                <a:schemeClr val="dk1"/>
              </a:buClr>
              <a:buSzPts val="1400"/>
              <a:buNone/>
              <a:defRPr sz="1400">
                <a:solidFill>
                  <a:srgbClr val="D62828"/>
                </a:solidFill>
              </a:defRPr>
            </a:lvl4pPr>
            <a:lvl5pPr lvl="4" algn="l">
              <a:lnSpc>
                <a:spcPct val="100000"/>
              </a:lnSpc>
              <a:spcBef>
                <a:spcPts val="0"/>
              </a:spcBef>
              <a:spcAft>
                <a:spcPts val="0"/>
              </a:spcAft>
              <a:buClr>
                <a:schemeClr val="dk1"/>
              </a:buClr>
              <a:buSzPts val="1400"/>
              <a:buNone/>
              <a:defRPr sz="1400">
                <a:solidFill>
                  <a:srgbClr val="D62828"/>
                </a:solidFill>
              </a:defRPr>
            </a:lvl5pPr>
            <a:lvl6pPr lvl="5" algn="l">
              <a:lnSpc>
                <a:spcPct val="100000"/>
              </a:lnSpc>
              <a:spcBef>
                <a:spcPts val="0"/>
              </a:spcBef>
              <a:spcAft>
                <a:spcPts val="0"/>
              </a:spcAft>
              <a:buClr>
                <a:schemeClr val="dk1"/>
              </a:buClr>
              <a:buSzPts val="1400"/>
              <a:buNone/>
              <a:defRPr sz="1400">
                <a:solidFill>
                  <a:srgbClr val="D62828"/>
                </a:solidFill>
              </a:defRPr>
            </a:lvl6pPr>
            <a:lvl7pPr lvl="6" algn="l">
              <a:lnSpc>
                <a:spcPct val="100000"/>
              </a:lnSpc>
              <a:spcBef>
                <a:spcPts val="0"/>
              </a:spcBef>
              <a:spcAft>
                <a:spcPts val="0"/>
              </a:spcAft>
              <a:buClr>
                <a:schemeClr val="dk1"/>
              </a:buClr>
              <a:buSzPts val="1400"/>
              <a:buNone/>
              <a:defRPr sz="1400">
                <a:solidFill>
                  <a:srgbClr val="D62828"/>
                </a:solidFill>
              </a:defRPr>
            </a:lvl7pPr>
            <a:lvl8pPr lvl="7" algn="l">
              <a:lnSpc>
                <a:spcPct val="100000"/>
              </a:lnSpc>
              <a:spcBef>
                <a:spcPts val="0"/>
              </a:spcBef>
              <a:spcAft>
                <a:spcPts val="0"/>
              </a:spcAft>
              <a:buClr>
                <a:schemeClr val="dk1"/>
              </a:buClr>
              <a:buSzPts val="1400"/>
              <a:buNone/>
              <a:defRPr sz="1400">
                <a:solidFill>
                  <a:srgbClr val="D62828"/>
                </a:solidFill>
              </a:defRPr>
            </a:lvl8pPr>
            <a:lvl9pPr lvl="8" algn="l">
              <a:lnSpc>
                <a:spcPct val="100000"/>
              </a:lnSpc>
              <a:spcBef>
                <a:spcPts val="0"/>
              </a:spcBef>
              <a:spcAft>
                <a:spcPts val="0"/>
              </a:spcAft>
              <a:buClr>
                <a:schemeClr val="dk1"/>
              </a:buClr>
              <a:buSzPts val="1400"/>
              <a:buNone/>
              <a:defRPr sz="1400">
                <a:solidFill>
                  <a:srgbClr val="D62828"/>
                </a:solidFill>
              </a:defRPr>
            </a:lvl9pPr>
          </a:lstStyle>
          <a:p>
            <a:endParaRPr/>
          </a:p>
        </p:txBody>
      </p:sp>
      <p:sp>
        <p:nvSpPr>
          <p:cNvPr id="92" name="Google Shape;92;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5">
  <p:cSld name="AUTOLAYOUT_9">
    <p:bg>
      <p:bgPr>
        <a:solidFill>
          <a:srgbClr val="FFFFFF"/>
        </a:solidFill>
        <a:effectLst/>
      </p:bgPr>
    </p:bg>
    <p:spTree>
      <p:nvGrpSpPr>
        <p:cNvPr id="1" name="Shape 93"/>
        <p:cNvGrpSpPr/>
        <p:nvPr/>
      </p:nvGrpSpPr>
      <p:grpSpPr>
        <a:xfrm>
          <a:off x="0" y="0"/>
          <a:ext cx="0" cy="0"/>
          <a:chOff x="0" y="0"/>
          <a:chExt cx="0" cy="0"/>
        </a:xfrm>
      </p:grpSpPr>
      <p:sp>
        <p:nvSpPr>
          <p:cNvPr id="94" name="Google Shape;94;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96" name="Google Shape;96;p20"/>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97" name="Google Shape;97;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drinkingfountaindoctor.com/elkay-lzstlddwsvrlk-ezh2o-bi-level-bottle-filling-station-filtered-non-ref-vr-bubbler-light-gray" TargetMode="External"/><Relationship Id="rId3" Type="http://schemas.openxmlformats.org/officeDocument/2006/relationships/hyperlink" Target="https://www.thebalancesmb.com/ada-construction-guidelines-for-accesible-bathrooms-844778" TargetMode="External"/><Relationship Id="rId7" Type="http://schemas.openxmlformats.org/officeDocument/2006/relationships/hyperlink" Target="https://www.progrss.com/policy/20180127/water-fountains-london/attachment/drinking-fountain-wat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anterbury-designs.com/products/drinking-fountains/" TargetMode="External"/><Relationship Id="rId5" Type="http://schemas.openxmlformats.org/officeDocument/2006/relationships/hyperlink" Target="https://www.access-board.gov/guidelines-and-standards/buildings-and-sites/about-the-ada-standards/ada-standards/chapter-6-plumbing-elements-and-facilities" TargetMode="External"/><Relationship Id="rId4" Type="http://schemas.openxmlformats.org/officeDocument/2006/relationships/hyperlink" Target="https://www.buildings.com/article-details/articleid/9242/title/the-ada-compliant-restro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ylvar/3360734315"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3">
            <a:alphaModFix/>
          </a:blip>
          <a:srcRect l="1295" r="1295"/>
          <a:stretch/>
        </p:blipFill>
        <p:spPr>
          <a:xfrm>
            <a:off x="5723273" y="842960"/>
            <a:ext cx="3420729" cy="3438526"/>
          </a:xfrm>
          <a:prstGeom prst="rect">
            <a:avLst/>
          </a:prstGeom>
          <a:noFill/>
          <a:ln>
            <a:noFill/>
          </a:ln>
        </p:spPr>
      </p:pic>
      <p:sp>
        <p:nvSpPr>
          <p:cNvPr id="103" name="Google Shape;103;p21"/>
          <p:cNvSpPr txBox="1">
            <a:spLocks noGrp="1"/>
          </p:cNvSpPr>
          <p:nvPr>
            <p:ph type="ctrTitle"/>
          </p:nvPr>
        </p:nvSpPr>
        <p:spPr>
          <a:xfrm>
            <a:off x="339575" y="1621475"/>
            <a:ext cx="4756200" cy="126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ADA PLUMBING FACILITIES</a:t>
            </a:r>
            <a:endParaRPr/>
          </a:p>
        </p:txBody>
      </p:sp>
      <p:sp>
        <p:nvSpPr>
          <p:cNvPr id="104" name="Google Shape;104;p21"/>
          <p:cNvSpPr txBox="1">
            <a:spLocks noGrp="1"/>
          </p:cNvSpPr>
          <p:nvPr>
            <p:ph type="subTitle" idx="1"/>
          </p:nvPr>
        </p:nvSpPr>
        <p:spPr>
          <a:xfrm>
            <a:off x="339575" y="2935050"/>
            <a:ext cx="4756200" cy="5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ora"/>
                <a:ea typeface="Lora"/>
                <a:cs typeface="Lora"/>
                <a:sym typeface="Lora"/>
              </a:rPr>
              <a:t>SEATING &amp; GRAB BARS</a:t>
            </a:r>
            <a:endParaRPr>
              <a:latin typeface="Lora"/>
              <a:ea typeface="Lora"/>
              <a:cs typeface="Lora"/>
              <a:sym typeface="Lora"/>
            </a:endParaRPr>
          </a:p>
        </p:txBody>
      </p:sp>
      <p:sp>
        <p:nvSpPr>
          <p:cNvPr id="170" name="Google Shape;170;p3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highlight>
                  <a:srgbClr val="FFFFFF"/>
                </a:highlight>
                <a:latin typeface="Lora"/>
                <a:ea typeface="Lora"/>
                <a:cs typeface="Lora"/>
                <a:sym typeface="Lora"/>
              </a:rPr>
              <a:t>607.3 Seat.</a:t>
            </a:r>
            <a:r>
              <a:rPr lang="en" sz="1400">
                <a:solidFill>
                  <a:schemeClr val="dk1"/>
                </a:solidFill>
                <a:highlight>
                  <a:srgbClr val="FFFFFF"/>
                </a:highlight>
                <a:latin typeface="Lora"/>
                <a:ea typeface="Lora"/>
                <a:cs typeface="Lora"/>
                <a:sym typeface="Lora"/>
              </a:rPr>
              <a:t>  </a:t>
            </a:r>
            <a:r>
              <a:rPr lang="en" sz="1400">
                <a:solidFill>
                  <a:srgbClr val="000000"/>
                </a:solidFill>
                <a:highlight>
                  <a:srgbClr val="FFFFFF"/>
                </a:highlight>
                <a:latin typeface="Lora"/>
                <a:ea typeface="Lora"/>
                <a:cs typeface="Lora"/>
                <a:sym typeface="Lora"/>
              </a:rPr>
              <a:t>A permanent seat at the head end of the bathtub or a removable in-tub seat shall be provided.  Seats shall comply with 610.</a:t>
            </a:r>
            <a:endParaRPr sz="1400">
              <a:solidFill>
                <a:srgbClr val="000000"/>
              </a:solidFill>
              <a:highlight>
                <a:srgbClr val="FFFFFF"/>
              </a:highlight>
              <a:latin typeface="Lora"/>
              <a:ea typeface="Lora"/>
              <a:cs typeface="Lora"/>
              <a:sym typeface="Lora"/>
            </a:endParaRPr>
          </a:p>
          <a:p>
            <a:pPr marL="0" lvl="0" indent="0" algn="l" rtl="0">
              <a:spcBef>
                <a:spcPts val="1600"/>
              </a:spcBef>
              <a:spcAft>
                <a:spcPts val="0"/>
              </a:spcAft>
              <a:buNone/>
            </a:pPr>
            <a:r>
              <a:rPr lang="en" sz="1200" b="1">
                <a:solidFill>
                  <a:schemeClr val="dk1"/>
                </a:solidFill>
                <a:highlight>
                  <a:srgbClr val="FFFFFF"/>
                </a:highlight>
                <a:latin typeface="Verdana"/>
                <a:ea typeface="Verdana"/>
                <a:cs typeface="Verdana"/>
                <a:sym typeface="Verdana"/>
              </a:rPr>
              <a:t>607.4 Grab Bars. </a:t>
            </a:r>
            <a:r>
              <a:rPr lang="en" sz="1200">
                <a:solidFill>
                  <a:schemeClr val="dk1"/>
                </a:solidFill>
                <a:highlight>
                  <a:srgbClr val="FFFFFF"/>
                </a:highlight>
                <a:latin typeface="Verdana"/>
                <a:ea typeface="Verdana"/>
                <a:cs typeface="Verdana"/>
                <a:sym typeface="Verdana"/>
              </a:rPr>
              <a:t> Grab bars for bathtubs shall comply with 609 and shall be provided in accordance with 607.4.1 or 607.4.2.</a:t>
            </a:r>
            <a:endParaRPr sz="1200">
              <a:solidFill>
                <a:schemeClr val="dk1"/>
              </a:solidFill>
              <a:highlight>
                <a:srgbClr val="FFFFFF"/>
              </a:highlight>
              <a:latin typeface="Verdana"/>
              <a:ea typeface="Verdana"/>
              <a:cs typeface="Verdana"/>
              <a:sym typeface="Verdana"/>
            </a:endParaRPr>
          </a:p>
          <a:p>
            <a:pPr marL="0" lvl="0" indent="0" algn="l" rtl="0">
              <a:spcBef>
                <a:spcPts val="1600"/>
              </a:spcBef>
              <a:spcAft>
                <a:spcPts val="1600"/>
              </a:spcAft>
              <a:buNone/>
            </a:pPr>
            <a:r>
              <a:rPr lang="en" sz="1200" b="1">
                <a:solidFill>
                  <a:schemeClr val="dk1"/>
                </a:solidFill>
                <a:highlight>
                  <a:srgbClr val="FFFFFF"/>
                </a:highlight>
                <a:latin typeface="Verdana"/>
                <a:ea typeface="Verdana"/>
                <a:cs typeface="Verdana"/>
                <a:sym typeface="Verdana"/>
              </a:rPr>
              <a:t>607.4.2.2 Control End Wall.  </a:t>
            </a:r>
            <a:r>
              <a:rPr lang="en" sz="1200">
                <a:solidFill>
                  <a:schemeClr val="dk1"/>
                </a:solidFill>
                <a:highlight>
                  <a:srgbClr val="FFFFFF"/>
                </a:highlight>
                <a:latin typeface="Verdana"/>
                <a:ea typeface="Verdana"/>
                <a:cs typeface="Verdana"/>
                <a:sym typeface="Verdana"/>
              </a:rPr>
              <a:t>A grab bar 24 inches (610 mm) long minimum shall be installed on the control end wall at the front edge of the bathtub.</a:t>
            </a:r>
            <a:endParaRPr sz="1200">
              <a:solidFill>
                <a:schemeClr val="dk1"/>
              </a:solidFill>
              <a:highlight>
                <a:srgbClr val="FFFFFF"/>
              </a:highlight>
              <a:latin typeface="Verdana"/>
              <a:ea typeface="Verdana"/>
              <a:cs typeface="Verdana"/>
              <a:sym typeface="Verdana"/>
            </a:endParaRPr>
          </a:p>
        </p:txBody>
      </p:sp>
      <p:pic>
        <p:nvPicPr>
          <p:cNvPr id="171" name="Google Shape;171;p30"/>
          <p:cNvPicPr preferRelativeResize="0"/>
          <p:nvPr/>
        </p:nvPicPr>
        <p:blipFill>
          <a:blip r:embed="rId3">
            <a:alphaModFix/>
          </a:blip>
          <a:stretch>
            <a:fillRect/>
          </a:stretch>
        </p:blipFill>
        <p:spPr>
          <a:xfrm>
            <a:off x="4627275" y="1123950"/>
            <a:ext cx="4497675" cy="1468625"/>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172" name="Google Shape;172;p30"/>
          <p:cNvPicPr preferRelativeResize="0"/>
          <p:nvPr/>
        </p:nvPicPr>
        <p:blipFill>
          <a:blip r:embed="rId4">
            <a:alphaModFix/>
          </a:blip>
          <a:stretch>
            <a:fillRect/>
          </a:stretch>
        </p:blipFill>
        <p:spPr>
          <a:xfrm>
            <a:off x="4724400" y="2668775"/>
            <a:ext cx="4267201" cy="18532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pic>
        <p:nvPicPr>
          <p:cNvPr id="177" name="Google Shape;177;p31"/>
          <p:cNvPicPr preferRelativeResize="0"/>
          <p:nvPr/>
        </p:nvPicPr>
        <p:blipFill rotWithShape="1">
          <a:blip r:embed="rId4">
            <a:alphaModFix/>
          </a:blip>
          <a:srcRect l="20021" r="20015"/>
          <a:stretch/>
        </p:blipFill>
        <p:spPr>
          <a:xfrm>
            <a:off x="5105475" y="0"/>
            <a:ext cx="4038525" cy="2448550"/>
          </a:xfrm>
          <a:prstGeom prst="rect">
            <a:avLst/>
          </a:prstGeom>
          <a:noFill/>
          <a:ln>
            <a:noFill/>
          </a:ln>
        </p:spPr>
      </p:pic>
      <p:sp>
        <p:nvSpPr>
          <p:cNvPr id="178" name="Google Shape;178;p31"/>
          <p:cNvSpPr txBox="1">
            <a:spLocks noGrp="1"/>
          </p:cNvSpPr>
          <p:nvPr>
            <p:ph type="title"/>
          </p:nvPr>
        </p:nvSpPr>
        <p:spPr>
          <a:xfrm>
            <a:off x="291875" y="406900"/>
            <a:ext cx="4813500" cy="138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latin typeface="Times New Roman"/>
                <a:ea typeface="Times New Roman"/>
                <a:cs typeface="Times New Roman"/>
                <a:sym typeface="Times New Roman"/>
              </a:rPr>
              <a:t>ADA Compliant Bathroom Door </a:t>
            </a:r>
            <a:endParaRPr>
              <a:solidFill>
                <a:srgbClr val="000000"/>
              </a:solidFill>
              <a:latin typeface="Times New Roman"/>
              <a:ea typeface="Times New Roman"/>
              <a:cs typeface="Times New Roman"/>
              <a:sym typeface="Times New Roman"/>
            </a:endParaRPr>
          </a:p>
        </p:txBody>
      </p:sp>
      <p:sp>
        <p:nvSpPr>
          <p:cNvPr id="179" name="Google Shape;179;p31"/>
          <p:cNvSpPr txBox="1">
            <a:spLocks noGrp="1"/>
          </p:cNvSpPr>
          <p:nvPr>
            <p:ph type="body" idx="1"/>
          </p:nvPr>
        </p:nvSpPr>
        <p:spPr>
          <a:xfrm>
            <a:off x="291975" y="1854951"/>
            <a:ext cx="4813500" cy="2577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To know is ADA compliant bathroom door should open with a minimal force and, also have handles that are easy to grab with one hand.</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The doorways should be at least 32 inches wide with the door open a 90 degrees.</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Char char="➔"/>
            </a:pPr>
            <a:r>
              <a:rPr lang="en" sz="1800">
                <a:solidFill>
                  <a:srgbClr val="000000"/>
                </a:solidFill>
                <a:latin typeface="Times New Roman"/>
                <a:ea typeface="Times New Roman"/>
                <a:cs typeface="Times New Roman"/>
                <a:sym typeface="Times New Roman"/>
              </a:rPr>
              <a:t>Door closers often require more than 5 pounds of force to open.</a:t>
            </a:r>
            <a:endParaRPr sz="18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en"/>
              <a:t> </a:t>
            </a:r>
            <a:endParaRPr/>
          </a:p>
        </p:txBody>
      </p:sp>
      <p:pic>
        <p:nvPicPr>
          <p:cNvPr id="180" name="Google Shape;180;p31"/>
          <p:cNvPicPr preferRelativeResize="0"/>
          <p:nvPr/>
        </p:nvPicPr>
        <p:blipFill>
          <a:blip r:embed="rId3">
            <a:alphaModFix/>
          </a:blip>
          <a:stretch>
            <a:fillRect/>
          </a:stretch>
        </p:blipFill>
        <p:spPr>
          <a:xfrm>
            <a:off x="5105475" y="2600950"/>
            <a:ext cx="4038525" cy="2542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478500" y="501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ora"/>
                <a:ea typeface="Lora"/>
                <a:cs typeface="Lora"/>
                <a:sym typeface="Lora"/>
              </a:rPr>
              <a:t>HAND DRYERS</a:t>
            </a:r>
            <a:endParaRPr>
              <a:latin typeface="Lora"/>
              <a:ea typeface="Lora"/>
              <a:cs typeface="Lora"/>
              <a:sym typeface="Lora"/>
            </a:endParaRPr>
          </a:p>
        </p:txBody>
      </p:sp>
      <p:sp>
        <p:nvSpPr>
          <p:cNvPr id="186" name="Google Shape;186;p32"/>
          <p:cNvSpPr txBox="1">
            <a:spLocks noGrp="1"/>
          </p:cNvSpPr>
          <p:nvPr>
            <p:ph type="body" idx="1"/>
          </p:nvPr>
        </p:nvSpPr>
        <p:spPr>
          <a:xfrm>
            <a:off x="214400" y="1500000"/>
            <a:ext cx="5429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latin typeface="Lora"/>
                <a:ea typeface="Lora"/>
                <a:cs typeface="Lora"/>
                <a:sym typeface="Lora"/>
              </a:rPr>
              <a:t>ADA bathrooms must have hand dryers that are motion-activated or touch-free devices. </a:t>
            </a:r>
            <a:endParaRPr>
              <a:solidFill>
                <a:srgbClr val="222222"/>
              </a:solidFill>
              <a:highlight>
                <a:srgbClr val="FFFFFF"/>
              </a:highlight>
              <a:latin typeface="Lora"/>
              <a:ea typeface="Lora"/>
              <a:cs typeface="Lora"/>
              <a:sym typeface="Lora"/>
            </a:endParaRPr>
          </a:p>
          <a:p>
            <a:pPr marL="457200" lvl="0" indent="-342900" algn="l" rtl="0">
              <a:spcBef>
                <a:spcPts val="1600"/>
              </a:spcBef>
              <a:spcAft>
                <a:spcPts val="0"/>
              </a:spcAft>
              <a:buClr>
                <a:srgbClr val="222222"/>
              </a:buClr>
              <a:buSzPts val="1800"/>
              <a:buFont typeface="Lora"/>
              <a:buChar char="●"/>
            </a:pPr>
            <a:r>
              <a:rPr lang="en">
                <a:solidFill>
                  <a:srgbClr val="222222"/>
                </a:solidFill>
                <a:highlight>
                  <a:srgbClr val="FFFFFF"/>
                </a:highlight>
                <a:latin typeface="Lora"/>
                <a:ea typeface="Lora"/>
                <a:cs typeface="Lora"/>
                <a:sym typeface="Lora"/>
              </a:rPr>
              <a:t>Hand dryer sensors or buttons must be 38 to 48 inches above the finished floor</a:t>
            </a:r>
            <a:endParaRPr>
              <a:solidFill>
                <a:srgbClr val="222222"/>
              </a:solidFill>
              <a:highlight>
                <a:srgbClr val="FFFFFF"/>
              </a:highlight>
              <a:latin typeface="Lora"/>
              <a:ea typeface="Lora"/>
              <a:cs typeface="Lora"/>
              <a:sym typeface="Lora"/>
            </a:endParaRPr>
          </a:p>
          <a:p>
            <a:pPr marL="457200" lvl="0" indent="-342900" algn="l" rtl="0">
              <a:spcBef>
                <a:spcPts val="0"/>
              </a:spcBef>
              <a:spcAft>
                <a:spcPts val="0"/>
              </a:spcAft>
              <a:buClr>
                <a:srgbClr val="222222"/>
              </a:buClr>
              <a:buSzPts val="1800"/>
              <a:buFont typeface="Lora"/>
              <a:buChar char="●"/>
            </a:pPr>
            <a:r>
              <a:rPr lang="en">
                <a:solidFill>
                  <a:srgbClr val="222222"/>
                </a:solidFill>
                <a:highlight>
                  <a:srgbClr val="FFFFFF"/>
                </a:highlight>
                <a:latin typeface="Lora"/>
                <a:ea typeface="Lora"/>
                <a:cs typeface="Lora"/>
                <a:sym typeface="Lora"/>
              </a:rPr>
              <a:t>Dryer units must be accessible for right- and left-handed users.</a:t>
            </a:r>
            <a:endParaRPr>
              <a:latin typeface="Lora"/>
              <a:ea typeface="Lora"/>
              <a:cs typeface="Lora"/>
              <a:sym typeface="Lora"/>
            </a:endParaRPr>
          </a:p>
        </p:txBody>
      </p:sp>
      <p:pic>
        <p:nvPicPr>
          <p:cNvPr id="187" name="Google Shape;187;p32"/>
          <p:cNvPicPr preferRelativeResize="0"/>
          <p:nvPr/>
        </p:nvPicPr>
        <p:blipFill>
          <a:blip r:embed="rId3">
            <a:alphaModFix/>
          </a:blip>
          <a:stretch>
            <a:fillRect/>
          </a:stretch>
        </p:blipFill>
        <p:spPr>
          <a:xfrm>
            <a:off x="6366825" y="1073950"/>
            <a:ext cx="2005750" cy="3342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ora"/>
                <a:ea typeface="Lora"/>
                <a:cs typeface="Lora"/>
                <a:sym typeface="Lora"/>
              </a:rPr>
              <a:t>CITATIONS </a:t>
            </a:r>
            <a:endParaRPr>
              <a:latin typeface="Lora"/>
              <a:ea typeface="Lora"/>
              <a:cs typeface="Lora"/>
              <a:sym typeface="Lora"/>
            </a:endParaRPr>
          </a:p>
        </p:txBody>
      </p:sp>
      <p:sp>
        <p:nvSpPr>
          <p:cNvPr id="199" name="Google Shape;199;p34"/>
          <p:cNvSpPr txBox="1">
            <a:spLocks noGrp="1"/>
          </p:cNvSpPr>
          <p:nvPr>
            <p:ph type="body" idx="1"/>
          </p:nvPr>
        </p:nvSpPr>
        <p:spPr>
          <a:xfrm>
            <a:off x="255475"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latin typeface="Lora"/>
                <a:ea typeface="Lora"/>
                <a:cs typeface="Lora"/>
                <a:sym typeface="Lora"/>
                <a:hlinkClick r:id="rId3"/>
              </a:rPr>
              <a:t>https://www.thebalancesmb.com/ada-construction-guidelines-for-accesible-bathrooms-844778</a:t>
            </a:r>
            <a:endParaRPr sz="1400">
              <a:latin typeface="Lora"/>
              <a:ea typeface="Lora"/>
              <a:cs typeface="Lora"/>
              <a:sym typeface="Lora"/>
            </a:endParaRPr>
          </a:p>
          <a:p>
            <a:pPr marL="0" lvl="0" indent="0" algn="l" rtl="0">
              <a:spcBef>
                <a:spcPts val="1600"/>
              </a:spcBef>
              <a:spcAft>
                <a:spcPts val="0"/>
              </a:spcAft>
              <a:buNone/>
            </a:pPr>
            <a:r>
              <a:rPr lang="en" sz="1400" u="sng">
                <a:solidFill>
                  <a:schemeClr val="hlink"/>
                </a:solidFill>
                <a:hlinkClick r:id="rId4"/>
              </a:rPr>
              <a:t>https://www.buildings.com/article-details/articleid/9242/title/the-ada-compliant-restroom</a:t>
            </a:r>
            <a:endParaRPr sz="1400">
              <a:latin typeface="Lora"/>
              <a:ea typeface="Lora"/>
              <a:cs typeface="Lora"/>
              <a:sym typeface="Lora"/>
            </a:endParaRPr>
          </a:p>
          <a:p>
            <a:pPr marL="0" lvl="0" indent="0" algn="l" rtl="0">
              <a:spcBef>
                <a:spcPts val="1600"/>
              </a:spcBef>
              <a:spcAft>
                <a:spcPts val="0"/>
              </a:spcAft>
              <a:buNone/>
            </a:pPr>
            <a:r>
              <a:rPr lang="en" sz="1200" u="sng">
                <a:solidFill>
                  <a:schemeClr val="hlink"/>
                </a:solidFill>
                <a:hlinkClick r:id="rId5"/>
              </a:rPr>
              <a:t>https://www.access-board.gov/guidelines-and-standards/buildings-and-sites/about-the-ada-standards/ada-standards/chapter-6-plumbing-elements-and-facilities</a:t>
            </a:r>
            <a:endParaRPr sz="1200">
              <a:latin typeface="Lora"/>
              <a:ea typeface="Lora"/>
              <a:cs typeface="Lora"/>
              <a:sym typeface="Lora"/>
            </a:endParaRPr>
          </a:p>
          <a:p>
            <a:pPr marL="0" lvl="0" indent="0" algn="l" rtl="0">
              <a:spcBef>
                <a:spcPts val="1600"/>
              </a:spcBef>
              <a:spcAft>
                <a:spcPts val="0"/>
              </a:spcAft>
              <a:buNone/>
            </a:pPr>
            <a:r>
              <a:rPr lang="en" sz="1200" u="sng">
                <a:solidFill>
                  <a:schemeClr val="hlink"/>
                </a:solidFill>
                <a:hlinkClick r:id="rId6"/>
              </a:rPr>
              <a:t>https://canterbury-designs.com/products/drinking-fountains/</a:t>
            </a:r>
            <a:endParaRPr sz="1200"/>
          </a:p>
          <a:p>
            <a:pPr marL="0" lvl="0" indent="0" algn="l" rtl="0">
              <a:spcBef>
                <a:spcPts val="1600"/>
              </a:spcBef>
              <a:spcAft>
                <a:spcPts val="0"/>
              </a:spcAft>
              <a:buNone/>
            </a:pPr>
            <a:r>
              <a:rPr lang="en" sz="1200" u="sng">
                <a:solidFill>
                  <a:schemeClr val="hlink"/>
                </a:solidFill>
                <a:hlinkClick r:id="rId7"/>
              </a:rPr>
              <a:t>https://www.progrss.com/policy/20180127/water-fountains-london/attachment/drinking-fountain-water/</a:t>
            </a:r>
            <a:endParaRPr sz="1200"/>
          </a:p>
          <a:p>
            <a:pPr marL="0" lvl="0" indent="0" algn="l" rtl="0">
              <a:spcBef>
                <a:spcPts val="1600"/>
              </a:spcBef>
              <a:spcAft>
                <a:spcPts val="1600"/>
              </a:spcAft>
              <a:buNone/>
            </a:pPr>
            <a:r>
              <a:rPr lang="en" sz="1200" u="sng">
                <a:solidFill>
                  <a:schemeClr val="hlink"/>
                </a:solidFill>
                <a:hlinkClick r:id="rId8"/>
              </a:rPr>
              <a:t>https://www.drinkingfountaindoctor.com/elkay-lzstlddwsvrlk-ezh2o-bi-level-bottle-filling-station-filtered-non-ref-vr-bubbler-light-gray</a:t>
            </a:r>
            <a:endParaRPr sz="120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2"/>
          <p:cNvPicPr preferRelativeResize="0"/>
          <p:nvPr/>
        </p:nvPicPr>
        <p:blipFill rotWithShape="1">
          <a:blip r:embed="rId3">
            <a:alphaModFix/>
          </a:blip>
          <a:srcRect l="8388" r="8388"/>
          <a:stretch/>
        </p:blipFill>
        <p:spPr>
          <a:xfrm>
            <a:off x="0" y="0"/>
            <a:ext cx="4280450" cy="5143500"/>
          </a:xfrm>
          <a:prstGeom prst="rect">
            <a:avLst/>
          </a:prstGeom>
          <a:noFill/>
          <a:ln>
            <a:noFill/>
          </a:ln>
        </p:spPr>
      </p:pic>
      <p:sp>
        <p:nvSpPr>
          <p:cNvPr id="110" name="Google Shape;110;p22"/>
          <p:cNvSpPr txBox="1">
            <a:spLocks noGrp="1"/>
          </p:cNvSpPr>
          <p:nvPr>
            <p:ph type="title"/>
          </p:nvPr>
        </p:nvSpPr>
        <p:spPr>
          <a:xfrm>
            <a:off x="4771875" y="545025"/>
            <a:ext cx="3880800" cy="143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Determine if a Bathroom is ADA Compliant?</a:t>
            </a:r>
            <a:endParaRPr/>
          </a:p>
        </p:txBody>
      </p:sp>
      <p:sp>
        <p:nvSpPr>
          <p:cNvPr id="111" name="Google Shape;111;p22"/>
          <p:cNvSpPr txBox="1">
            <a:spLocks noGrp="1"/>
          </p:cNvSpPr>
          <p:nvPr>
            <p:ph type="body" idx="1"/>
          </p:nvPr>
        </p:nvSpPr>
        <p:spPr>
          <a:xfrm>
            <a:off x="4771875" y="2324775"/>
            <a:ext cx="3880800" cy="22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Bathrooms can lead to serious confusion when dealing with ADA compliant restrooms.</a:t>
            </a:r>
            <a:endParaRPr/>
          </a:p>
          <a:p>
            <a:pPr marL="457200" lvl="0" indent="-317500" algn="l" rtl="0">
              <a:spcBef>
                <a:spcPts val="1600"/>
              </a:spcBef>
              <a:spcAft>
                <a:spcPts val="0"/>
              </a:spcAft>
              <a:buSzPts val="1400"/>
              <a:buChar char="●"/>
            </a:pPr>
            <a:r>
              <a:rPr lang="en"/>
              <a:t>Most Basic and least expensive way of determining whether a restroom is ADA compliant is to review the ADA guidelines and the national standards institutes guidelines</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3">
            <a:hlinkClick r:id="rId3"/>
          </p:cNvPr>
          <p:cNvPicPr preferRelativeResize="0"/>
          <p:nvPr/>
        </p:nvPicPr>
        <p:blipFill rotWithShape="1">
          <a:blip r:embed="rId4">
            <a:alphaModFix/>
          </a:blip>
          <a:srcRect t="16483" b="16483"/>
          <a:stretch/>
        </p:blipFill>
        <p:spPr>
          <a:xfrm>
            <a:off x="3389000" y="0"/>
            <a:ext cx="5754900" cy="5143501"/>
          </a:xfrm>
          <a:prstGeom prst="rect">
            <a:avLst/>
          </a:prstGeom>
          <a:noFill/>
          <a:ln>
            <a:noFill/>
          </a:ln>
        </p:spPr>
      </p:pic>
      <p:sp>
        <p:nvSpPr>
          <p:cNvPr id="117" name="Google Shape;117;p23"/>
          <p:cNvSpPr txBox="1">
            <a:spLocks noGrp="1"/>
          </p:cNvSpPr>
          <p:nvPr>
            <p:ph type="title"/>
          </p:nvPr>
        </p:nvSpPr>
        <p:spPr>
          <a:xfrm>
            <a:off x="321825" y="694100"/>
            <a:ext cx="2651400" cy="178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Areas that Must be ADA Compliant Plumbing Facilities</a:t>
            </a:r>
            <a:endParaRPr/>
          </a:p>
        </p:txBody>
      </p:sp>
      <p:sp>
        <p:nvSpPr>
          <p:cNvPr id="118" name="Google Shape;118;p23"/>
          <p:cNvSpPr txBox="1">
            <a:spLocks noGrp="1"/>
          </p:cNvSpPr>
          <p:nvPr>
            <p:ph type="body" idx="1"/>
          </p:nvPr>
        </p:nvSpPr>
        <p:spPr>
          <a:xfrm>
            <a:off x="321825" y="2811679"/>
            <a:ext cx="2651400" cy="1937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Mirror Height</a:t>
            </a:r>
            <a:endParaRPr/>
          </a:p>
          <a:p>
            <a:pPr marL="457200" lvl="0" indent="-317500" algn="l" rtl="0">
              <a:spcBef>
                <a:spcPts val="0"/>
              </a:spcBef>
              <a:spcAft>
                <a:spcPts val="0"/>
              </a:spcAft>
              <a:buSzPts val="1400"/>
              <a:buChar char="●"/>
            </a:pPr>
            <a:r>
              <a:rPr lang="en"/>
              <a:t>Grab Bars</a:t>
            </a:r>
            <a:endParaRPr/>
          </a:p>
          <a:p>
            <a:pPr marL="457200" lvl="0" indent="-317500" algn="l" rtl="0">
              <a:spcBef>
                <a:spcPts val="0"/>
              </a:spcBef>
              <a:spcAft>
                <a:spcPts val="0"/>
              </a:spcAft>
              <a:buSzPts val="1400"/>
              <a:buChar char="●"/>
            </a:pPr>
            <a:r>
              <a:rPr lang="en"/>
              <a:t>Water Closets</a:t>
            </a:r>
            <a:endParaRPr/>
          </a:p>
          <a:p>
            <a:pPr marL="457200" lvl="0" indent="-317500" algn="l" rtl="0">
              <a:spcBef>
                <a:spcPts val="0"/>
              </a:spcBef>
              <a:spcAft>
                <a:spcPts val="0"/>
              </a:spcAft>
              <a:buSzPts val="1400"/>
              <a:buChar char="●"/>
            </a:pPr>
            <a:r>
              <a:rPr lang="en"/>
              <a:t>Sinks</a:t>
            </a:r>
            <a:endParaRPr/>
          </a:p>
          <a:p>
            <a:pPr marL="457200" lvl="0" indent="-317500" algn="l" rtl="0">
              <a:spcBef>
                <a:spcPts val="0"/>
              </a:spcBef>
              <a:spcAft>
                <a:spcPts val="0"/>
              </a:spcAft>
              <a:buSzPts val="1400"/>
              <a:buChar char="●"/>
            </a:pPr>
            <a:r>
              <a:rPr lang="en"/>
              <a:t>Doors</a:t>
            </a:r>
            <a:endParaRPr/>
          </a:p>
          <a:p>
            <a:pPr marL="457200" lvl="0" indent="-317500" algn="l" rtl="0">
              <a:spcBef>
                <a:spcPts val="0"/>
              </a:spcBef>
              <a:spcAft>
                <a:spcPts val="0"/>
              </a:spcAft>
              <a:buSzPts val="1400"/>
              <a:buChar char="●"/>
            </a:pPr>
            <a:r>
              <a:rPr lang="en"/>
              <a:t>Drinking Fountains</a:t>
            </a:r>
            <a:endParaRPr/>
          </a:p>
        </p:txBody>
      </p:sp>
      <p:cxnSp>
        <p:nvCxnSpPr>
          <p:cNvPr id="119" name="Google Shape;119;p23"/>
          <p:cNvCxnSpPr/>
          <p:nvPr/>
        </p:nvCxnSpPr>
        <p:spPr>
          <a:xfrm>
            <a:off x="3389100" y="-2"/>
            <a:ext cx="300" cy="514350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4"/>
          <p:cNvPicPr preferRelativeResize="0"/>
          <p:nvPr/>
        </p:nvPicPr>
        <p:blipFill rotWithShape="1">
          <a:blip r:embed="rId3">
            <a:alphaModFix/>
          </a:blip>
          <a:srcRect l="308" r="308"/>
          <a:stretch/>
        </p:blipFill>
        <p:spPr>
          <a:xfrm>
            <a:off x="5890075" y="321600"/>
            <a:ext cx="2949447" cy="2212021"/>
          </a:xfrm>
          <a:prstGeom prst="rect">
            <a:avLst/>
          </a:prstGeom>
          <a:noFill/>
          <a:ln>
            <a:noFill/>
          </a:ln>
        </p:spPr>
      </p:pic>
      <p:pic>
        <p:nvPicPr>
          <p:cNvPr id="125" name="Google Shape;125;p24"/>
          <p:cNvPicPr preferRelativeResize="0"/>
          <p:nvPr/>
        </p:nvPicPr>
        <p:blipFill rotWithShape="1">
          <a:blip r:embed="rId4">
            <a:alphaModFix/>
          </a:blip>
          <a:srcRect l="2444" r="2444"/>
          <a:stretch/>
        </p:blipFill>
        <p:spPr>
          <a:xfrm>
            <a:off x="5897312" y="2609825"/>
            <a:ext cx="2949447" cy="2212074"/>
          </a:xfrm>
          <a:prstGeom prst="rect">
            <a:avLst/>
          </a:prstGeom>
          <a:noFill/>
          <a:ln>
            <a:noFill/>
          </a:ln>
        </p:spPr>
      </p:pic>
      <p:sp>
        <p:nvSpPr>
          <p:cNvPr id="126" name="Google Shape;126;p24"/>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Drinking fountains :</a:t>
            </a:r>
            <a:endParaRPr/>
          </a:p>
        </p:txBody>
      </p:sp>
      <p:sp>
        <p:nvSpPr>
          <p:cNvPr id="127" name="Google Shape;127;p24"/>
          <p:cNvSpPr txBox="1">
            <a:spLocks noGrp="1"/>
          </p:cNvSpPr>
          <p:nvPr>
            <p:ph type="body" idx="1"/>
          </p:nvPr>
        </p:nvSpPr>
        <p:spPr>
          <a:xfrm>
            <a:off x="304475" y="893725"/>
            <a:ext cx="4779300" cy="3013800"/>
          </a:xfrm>
          <a:prstGeom prst="rect">
            <a:avLst/>
          </a:prstGeom>
        </p:spPr>
        <p:txBody>
          <a:bodyPr spcFirstLastPara="1" wrap="square" lIns="91425" tIns="91425" rIns="91425" bIns="91425" anchor="t" anchorCtr="0">
            <a:noAutofit/>
          </a:bodyPr>
          <a:lstStyle/>
          <a:p>
            <a:pPr marL="0" marR="38100" lvl="0" indent="0" algn="l" rtl="0">
              <a:spcBef>
                <a:spcPts val="0"/>
              </a:spcBef>
              <a:spcAft>
                <a:spcPts val="0"/>
              </a:spcAft>
              <a:buNone/>
            </a:pPr>
            <a:r>
              <a:rPr lang="en" sz="1700"/>
              <a:t>Drinking fountains shall comply with 307 and 602.</a:t>
            </a:r>
            <a:endParaRPr sz="1700"/>
          </a:p>
          <a:p>
            <a:pPr marL="38100" marR="38100" lvl="0" indent="0" algn="l" rtl="0">
              <a:spcBef>
                <a:spcPts val="1600"/>
              </a:spcBef>
              <a:spcAft>
                <a:spcPts val="0"/>
              </a:spcAft>
              <a:buNone/>
            </a:pPr>
            <a:r>
              <a:rPr lang="en" sz="1700"/>
              <a:t>602.2 Clear Floor Space.  Units shall have a clear floor or ground space complying with 305 positioned for a forward approach and centered on the unit.  Knee and toe clearance complying with 306 shall be provided.</a:t>
            </a:r>
            <a:endParaRPr sz="1700"/>
          </a:p>
          <a:p>
            <a:pPr marL="0" lvl="0" indent="0" algn="l" rtl="0">
              <a:spcBef>
                <a:spcPts val="1600"/>
              </a:spcBef>
              <a:spcAft>
                <a:spcPts val="1600"/>
              </a:spcAft>
              <a:buNone/>
            </a:pPr>
            <a:r>
              <a:rPr lang="en" sz="1700"/>
              <a:t>  A parallel approach complying with 305 shall be permitted at units for children's use where the spout is 30 inches (760 mm) maximum above the finish floor or ground and is 3½ inches (90 mm) maximum from </a:t>
            </a:r>
            <a:endParaRPr sz="170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5"/>
          <p:cNvPicPr preferRelativeResize="0"/>
          <p:nvPr/>
        </p:nvPicPr>
        <p:blipFill rotWithShape="1">
          <a:blip r:embed="rId3">
            <a:alphaModFix/>
          </a:blip>
          <a:srcRect t="12830" b="12830"/>
          <a:stretch/>
        </p:blipFill>
        <p:spPr>
          <a:xfrm>
            <a:off x="5890075" y="321600"/>
            <a:ext cx="2949447" cy="2212022"/>
          </a:xfrm>
          <a:prstGeom prst="rect">
            <a:avLst/>
          </a:prstGeom>
          <a:noFill/>
          <a:ln>
            <a:noFill/>
          </a:ln>
        </p:spPr>
      </p:pic>
      <p:pic>
        <p:nvPicPr>
          <p:cNvPr id="133" name="Google Shape;133;p25"/>
          <p:cNvPicPr preferRelativeResize="0"/>
          <p:nvPr/>
        </p:nvPicPr>
        <p:blipFill rotWithShape="1">
          <a:blip r:embed="rId4">
            <a:alphaModFix/>
          </a:blip>
          <a:srcRect l="12541" r="12541"/>
          <a:stretch/>
        </p:blipFill>
        <p:spPr>
          <a:xfrm>
            <a:off x="5897312" y="2609825"/>
            <a:ext cx="2949447" cy="2212074"/>
          </a:xfrm>
          <a:prstGeom prst="rect">
            <a:avLst/>
          </a:prstGeom>
          <a:noFill/>
          <a:ln>
            <a:noFill/>
          </a:ln>
        </p:spPr>
      </p:pic>
      <p:sp>
        <p:nvSpPr>
          <p:cNvPr id="134" name="Google Shape;134;p25"/>
          <p:cNvSpPr txBox="1">
            <a:spLocks noGrp="1"/>
          </p:cNvSpPr>
          <p:nvPr>
            <p:ph type="title"/>
          </p:nvPr>
        </p:nvSpPr>
        <p:spPr>
          <a:xfrm>
            <a:off x="304475" y="307825"/>
            <a:ext cx="4779300" cy="14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Drinking fountains</a:t>
            </a:r>
            <a:endParaRPr/>
          </a:p>
        </p:txBody>
      </p:sp>
      <p:sp>
        <p:nvSpPr>
          <p:cNvPr id="135" name="Google Shape;135;p25"/>
          <p:cNvSpPr txBox="1">
            <a:spLocks noGrp="1"/>
          </p:cNvSpPr>
          <p:nvPr>
            <p:ph type="body" idx="1"/>
          </p:nvPr>
        </p:nvSpPr>
        <p:spPr>
          <a:xfrm>
            <a:off x="304475" y="1198525"/>
            <a:ext cx="4779300" cy="30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Advisory 602.6 Water Flow.  The purpose of requiring the drinking fountain spout to produce a flow of water 4 inches (100 mm) high minimum is so that a cup can be inserted under the flow of water to provide a drink of water for an individual who, because of a disability.</a:t>
            </a:r>
            <a:endParaRPr sz="1800"/>
          </a:p>
          <a:p>
            <a:pPr marL="0" lvl="0" indent="0" algn="l" rtl="0">
              <a:spcBef>
                <a:spcPts val="1600"/>
              </a:spcBef>
              <a:spcAft>
                <a:spcPts val="1600"/>
              </a:spcAft>
              <a:buNone/>
            </a:pPr>
            <a:r>
              <a:rPr lang="en" sz="1800"/>
              <a:t>Drinking Fountains for Standing Persons.  Spout outlets of drinking fountains for standing persons shall be 38 inches minimum and 43 inches </a:t>
            </a:r>
            <a:endParaRPr sz="1800"/>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12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ora"/>
                <a:ea typeface="Lora"/>
                <a:cs typeface="Lora"/>
                <a:sym typeface="Lora"/>
              </a:rPr>
              <a:t>ADA Compliant Sink </a:t>
            </a:r>
            <a:endParaRPr>
              <a:latin typeface="Lora"/>
              <a:ea typeface="Lora"/>
              <a:cs typeface="Lora"/>
              <a:sym typeface="Lora"/>
            </a:endParaRPr>
          </a:p>
        </p:txBody>
      </p:sp>
      <p:sp>
        <p:nvSpPr>
          <p:cNvPr id="141" name="Google Shape;141;p26"/>
          <p:cNvSpPr txBox="1">
            <a:spLocks noGrp="1"/>
          </p:cNvSpPr>
          <p:nvPr>
            <p:ph type="body" idx="1"/>
          </p:nvPr>
        </p:nvSpPr>
        <p:spPr>
          <a:xfrm>
            <a:off x="311700" y="856925"/>
            <a:ext cx="5278500" cy="37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Lora"/>
                <a:ea typeface="Lora"/>
                <a:cs typeface="Lora"/>
                <a:sym typeface="Lora"/>
              </a:rPr>
              <a:t>In order to protect the right of the disabled there have been guidelines and requirements that have been established by the U.S government. There are three levels that have been taken into consideration kindergarten, elementary, and adult.</a:t>
            </a:r>
            <a:endParaRPr sz="1400">
              <a:latin typeface="Lora"/>
              <a:ea typeface="Lora"/>
              <a:cs typeface="Lora"/>
              <a:sym typeface="Lora"/>
            </a:endParaRPr>
          </a:p>
          <a:p>
            <a:pPr marL="457200" lvl="0" indent="-317500" algn="l" rtl="0">
              <a:lnSpc>
                <a:spcPct val="150000"/>
              </a:lnSpc>
              <a:spcBef>
                <a:spcPts val="1600"/>
              </a:spcBef>
              <a:spcAft>
                <a:spcPts val="0"/>
              </a:spcAft>
              <a:buClr>
                <a:srgbClr val="555555"/>
              </a:buClr>
              <a:buSzPts val="1400"/>
              <a:buFont typeface="Lora"/>
              <a:buChar char="-"/>
            </a:pPr>
            <a:r>
              <a:rPr lang="en" sz="1400">
                <a:solidFill>
                  <a:srgbClr val="555555"/>
                </a:solidFill>
                <a:highlight>
                  <a:srgbClr val="FFFFFF"/>
                </a:highlight>
                <a:latin typeface="Lora"/>
                <a:ea typeface="Lora"/>
                <a:cs typeface="Lora"/>
                <a:sym typeface="Lora"/>
              </a:rPr>
              <a:t>At the Kindergarten level, knee clearance should be 19 inches minimum and sink top should be 24 inches maximum.</a:t>
            </a:r>
            <a:endParaRPr sz="1400">
              <a:solidFill>
                <a:srgbClr val="555555"/>
              </a:solidFill>
              <a:highlight>
                <a:srgbClr val="FFFFFF"/>
              </a:highlight>
              <a:latin typeface="Lora"/>
              <a:ea typeface="Lora"/>
              <a:cs typeface="Lora"/>
              <a:sym typeface="Lora"/>
            </a:endParaRPr>
          </a:p>
          <a:p>
            <a:pPr marL="457200" lvl="0" indent="-317500" algn="l" rtl="0">
              <a:lnSpc>
                <a:spcPct val="150000"/>
              </a:lnSpc>
              <a:spcBef>
                <a:spcPts val="0"/>
              </a:spcBef>
              <a:spcAft>
                <a:spcPts val="0"/>
              </a:spcAft>
              <a:buClr>
                <a:srgbClr val="555555"/>
              </a:buClr>
              <a:buSzPts val="1400"/>
              <a:buFont typeface="Lora"/>
              <a:buChar char="-"/>
            </a:pPr>
            <a:r>
              <a:rPr lang="en" sz="1400">
                <a:solidFill>
                  <a:srgbClr val="555555"/>
                </a:solidFill>
                <a:highlight>
                  <a:srgbClr val="FFFFFF"/>
                </a:highlight>
                <a:latin typeface="Lora"/>
                <a:ea typeface="Lora"/>
                <a:cs typeface="Lora"/>
                <a:sym typeface="Lora"/>
              </a:rPr>
              <a:t> At the Elementary level, knee clearance should be 24 inches minimum and sink top should be 29 inches maximum. </a:t>
            </a:r>
            <a:endParaRPr sz="1400">
              <a:solidFill>
                <a:srgbClr val="555555"/>
              </a:solidFill>
              <a:highlight>
                <a:srgbClr val="FFFFFF"/>
              </a:highlight>
              <a:latin typeface="Lora"/>
              <a:ea typeface="Lora"/>
              <a:cs typeface="Lora"/>
              <a:sym typeface="Lora"/>
            </a:endParaRPr>
          </a:p>
          <a:p>
            <a:pPr marL="457200" lvl="0" indent="-317500" algn="l" rtl="0">
              <a:lnSpc>
                <a:spcPct val="150000"/>
              </a:lnSpc>
              <a:spcBef>
                <a:spcPts val="0"/>
              </a:spcBef>
              <a:spcAft>
                <a:spcPts val="0"/>
              </a:spcAft>
              <a:buClr>
                <a:srgbClr val="555555"/>
              </a:buClr>
              <a:buSzPts val="1400"/>
              <a:buFont typeface="Lora"/>
              <a:buChar char="-"/>
            </a:pPr>
            <a:r>
              <a:rPr lang="en" sz="1400">
                <a:solidFill>
                  <a:srgbClr val="555555"/>
                </a:solidFill>
                <a:highlight>
                  <a:srgbClr val="FFFFFF"/>
                </a:highlight>
                <a:latin typeface="Lora"/>
                <a:ea typeface="Lora"/>
                <a:cs typeface="Lora"/>
                <a:sym typeface="Lora"/>
              </a:rPr>
              <a:t>At the Adult level, knee clearance should be 29 inches minimum and sink top should be 34 inches maximum. </a:t>
            </a:r>
            <a:endParaRPr sz="1400">
              <a:solidFill>
                <a:srgbClr val="555555"/>
              </a:solidFill>
              <a:highlight>
                <a:srgbClr val="FFFFFF"/>
              </a:highlight>
              <a:latin typeface="Lora"/>
              <a:ea typeface="Lora"/>
              <a:cs typeface="Lora"/>
              <a:sym typeface="Lora"/>
            </a:endParaRPr>
          </a:p>
          <a:p>
            <a:pPr marL="0" lvl="0" indent="0" algn="l" rtl="0">
              <a:spcBef>
                <a:spcPts val="1300"/>
              </a:spcBef>
              <a:spcAft>
                <a:spcPts val="0"/>
              </a:spcAft>
              <a:buNone/>
            </a:pPr>
            <a:endParaRPr/>
          </a:p>
          <a:p>
            <a:pPr marL="0" lvl="0" indent="0" algn="l" rtl="0">
              <a:spcBef>
                <a:spcPts val="1600"/>
              </a:spcBef>
              <a:spcAft>
                <a:spcPts val="1600"/>
              </a:spcAft>
              <a:buNone/>
            </a:pPr>
            <a:r>
              <a:rPr lang="en"/>
              <a:t> </a:t>
            </a:r>
            <a:endParaRPr/>
          </a:p>
        </p:txBody>
      </p:sp>
      <p:pic>
        <p:nvPicPr>
          <p:cNvPr id="142" name="Google Shape;142;p26"/>
          <p:cNvPicPr preferRelativeResize="0"/>
          <p:nvPr/>
        </p:nvPicPr>
        <p:blipFill>
          <a:blip r:embed="rId3">
            <a:alphaModFix/>
          </a:blip>
          <a:stretch>
            <a:fillRect/>
          </a:stretch>
        </p:blipFill>
        <p:spPr>
          <a:xfrm>
            <a:off x="5513200" y="697968"/>
            <a:ext cx="3392325" cy="30727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7"/>
          <p:cNvPicPr preferRelativeResize="0"/>
          <p:nvPr/>
        </p:nvPicPr>
        <p:blipFill rotWithShape="1">
          <a:blip r:embed="rId3">
            <a:alphaModFix/>
          </a:blip>
          <a:srcRect l="16954" r="16947"/>
          <a:stretch/>
        </p:blipFill>
        <p:spPr>
          <a:xfrm>
            <a:off x="4572000" y="0"/>
            <a:ext cx="4572000" cy="5143500"/>
          </a:xfrm>
          <a:prstGeom prst="rect">
            <a:avLst/>
          </a:prstGeom>
          <a:noFill/>
          <a:ln>
            <a:noFill/>
          </a:ln>
        </p:spPr>
      </p:pic>
      <p:sp>
        <p:nvSpPr>
          <p:cNvPr id="148" name="Google Shape;148;p27"/>
          <p:cNvSpPr txBox="1">
            <a:spLocks noGrp="1"/>
          </p:cNvSpPr>
          <p:nvPr>
            <p:ph type="title"/>
          </p:nvPr>
        </p:nvSpPr>
        <p:spPr>
          <a:xfrm>
            <a:off x="311700" y="205950"/>
            <a:ext cx="3889500" cy="183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ADA Compliant Mirror</a:t>
            </a:r>
            <a:endParaRPr/>
          </a:p>
        </p:txBody>
      </p:sp>
      <p:sp>
        <p:nvSpPr>
          <p:cNvPr id="149" name="Google Shape;149;p27"/>
          <p:cNvSpPr txBox="1">
            <a:spLocks noGrp="1"/>
          </p:cNvSpPr>
          <p:nvPr>
            <p:ph type="body" idx="1"/>
          </p:nvPr>
        </p:nvSpPr>
        <p:spPr>
          <a:xfrm>
            <a:off x="311700" y="2234525"/>
            <a:ext cx="3889500" cy="23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mirror in the bathroom is the most common thing there is in order for people to be able to check their appearance and do minor grooming.</a:t>
            </a:r>
            <a:endParaRPr/>
          </a:p>
          <a:p>
            <a:pPr marL="0" lvl="0" indent="0" algn="l" rtl="0">
              <a:spcBef>
                <a:spcPts val="1600"/>
              </a:spcBef>
              <a:spcAft>
                <a:spcPts val="1600"/>
              </a:spcAft>
              <a:buNone/>
            </a:pPr>
            <a:r>
              <a:rPr lang="en"/>
              <a:t>A toilet and bathing room mirror should be mounted so that the bottom edge of the reflecting surface is not more than 40” above the floor if above a sink or countertop or 35” if there is no object below.</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ora"/>
                <a:ea typeface="Lora"/>
                <a:cs typeface="Lora"/>
                <a:sym typeface="Lora"/>
              </a:rPr>
              <a:t>ADA COMPLIANT TOILET AND ROTATION </a:t>
            </a:r>
            <a:endParaRPr>
              <a:latin typeface="Lora"/>
              <a:ea typeface="Lora"/>
              <a:cs typeface="Lora"/>
              <a:sym typeface="Lora"/>
            </a:endParaRPr>
          </a:p>
        </p:txBody>
      </p:sp>
      <p:sp>
        <p:nvSpPr>
          <p:cNvPr id="155" name="Google Shape;155;p28"/>
          <p:cNvSpPr txBox="1">
            <a:spLocks noGrp="1"/>
          </p:cNvSpPr>
          <p:nvPr>
            <p:ph type="body" idx="1"/>
          </p:nvPr>
        </p:nvSpPr>
        <p:spPr>
          <a:xfrm>
            <a:off x="311700" y="1458325"/>
            <a:ext cx="4178400" cy="266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22222"/>
                </a:solidFill>
                <a:highlight>
                  <a:srgbClr val="FFFFFF"/>
                </a:highlight>
                <a:latin typeface="Lora"/>
                <a:ea typeface="Lora"/>
                <a:cs typeface="Lora"/>
                <a:sym typeface="Lora"/>
              </a:rPr>
              <a:t>TOILET:</a:t>
            </a:r>
            <a:endParaRPr>
              <a:solidFill>
                <a:srgbClr val="222222"/>
              </a:solidFill>
              <a:highlight>
                <a:srgbClr val="FFFFFF"/>
              </a:highlight>
              <a:latin typeface="Lora"/>
              <a:ea typeface="Lora"/>
              <a:cs typeface="Lora"/>
              <a:sym typeface="Lora"/>
            </a:endParaRPr>
          </a:p>
          <a:p>
            <a:pPr marL="0" lvl="0" indent="0" algn="l" rtl="0">
              <a:spcBef>
                <a:spcPts val="1600"/>
              </a:spcBef>
              <a:spcAft>
                <a:spcPts val="0"/>
              </a:spcAft>
              <a:buNone/>
            </a:pPr>
            <a:r>
              <a:rPr lang="en">
                <a:solidFill>
                  <a:srgbClr val="222222"/>
                </a:solidFill>
                <a:highlight>
                  <a:srgbClr val="FFFFFF"/>
                </a:highlight>
                <a:latin typeface="Lora"/>
                <a:ea typeface="Lora"/>
                <a:cs typeface="Lora"/>
                <a:sym typeface="Lora"/>
              </a:rPr>
              <a:t>A clear space around the toilet with minimum dimensions of 30 by 48 inches must be provided </a:t>
            </a:r>
            <a:endParaRPr>
              <a:solidFill>
                <a:srgbClr val="222222"/>
              </a:solidFill>
              <a:highlight>
                <a:srgbClr val="FFFFFF"/>
              </a:highlight>
              <a:latin typeface="Lora"/>
              <a:ea typeface="Lora"/>
              <a:cs typeface="Lora"/>
              <a:sym typeface="Lora"/>
            </a:endParaRPr>
          </a:p>
          <a:p>
            <a:pPr marL="457200" lvl="0" indent="-311150" algn="l" rtl="0">
              <a:spcBef>
                <a:spcPts val="1600"/>
              </a:spcBef>
              <a:spcAft>
                <a:spcPts val="0"/>
              </a:spcAft>
              <a:buClr>
                <a:srgbClr val="222222"/>
              </a:buClr>
              <a:buSzPts val="1300"/>
              <a:buChar char="●"/>
            </a:pPr>
            <a:r>
              <a:rPr lang="en">
                <a:solidFill>
                  <a:srgbClr val="222222"/>
                </a:solidFill>
                <a:highlight>
                  <a:srgbClr val="FFFFFF"/>
                </a:highlight>
                <a:latin typeface="Lora"/>
                <a:ea typeface="Lora"/>
                <a:cs typeface="Lora"/>
                <a:sym typeface="Lora"/>
              </a:rPr>
              <a:t>designed for a forward or parallel approach to the toilet</a:t>
            </a:r>
            <a:endParaRPr>
              <a:solidFill>
                <a:srgbClr val="222222"/>
              </a:solidFill>
              <a:highlight>
                <a:srgbClr val="FFFFFF"/>
              </a:highlight>
              <a:latin typeface="Lora"/>
              <a:ea typeface="Lora"/>
              <a:cs typeface="Lora"/>
              <a:sym typeface="Lora"/>
            </a:endParaRPr>
          </a:p>
        </p:txBody>
      </p:sp>
      <p:pic>
        <p:nvPicPr>
          <p:cNvPr id="156" name="Google Shape;156;p28"/>
          <p:cNvPicPr preferRelativeResize="0"/>
          <p:nvPr/>
        </p:nvPicPr>
        <p:blipFill>
          <a:blip r:embed="rId3">
            <a:alphaModFix/>
          </a:blip>
          <a:stretch>
            <a:fillRect/>
          </a:stretch>
        </p:blipFill>
        <p:spPr>
          <a:xfrm>
            <a:off x="4891700" y="3198065"/>
            <a:ext cx="3642150" cy="1690565"/>
          </a:xfrm>
          <a:prstGeom prst="rect">
            <a:avLst/>
          </a:prstGeom>
          <a:noFill/>
          <a:ln>
            <a:noFill/>
          </a:ln>
        </p:spPr>
      </p:pic>
      <p:sp>
        <p:nvSpPr>
          <p:cNvPr id="157" name="Google Shape;157;p28"/>
          <p:cNvSpPr txBox="1"/>
          <p:nvPr/>
        </p:nvSpPr>
        <p:spPr>
          <a:xfrm>
            <a:off x="5212775" y="1130500"/>
            <a:ext cx="3000000" cy="195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222222"/>
                </a:solidFill>
                <a:highlight>
                  <a:srgbClr val="FFFFFF"/>
                </a:highlight>
                <a:latin typeface="Lora"/>
                <a:ea typeface="Lora"/>
                <a:cs typeface="Lora"/>
                <a:sym typeface="Lora"/>
              </a:rPr>
              <a:t>ROTATION:</a:t>
            </a:r>
            <a:endParaRPr sz="1800">
              <a:solidFill>
                <a:srgbClr val="222222"/>
              </a:solidFill>
              <a:highlight>
                <a:srgbClr val="FFFFFF"/>
              </a:highlight>
              <a:latin typeface="Lora"/>
              <a:ea typeface="Lora"/>
              <a:cs typeface="Lora"/>
              <a:sym typeface="Lora"/>
            </a:endParaRPr>
          </a:p>
          <a:p>
            <a:pPr marL="457200" lvl="0" indent="-342900" algn="l" rtl="0">
              <a:lnSpc>
                <a:spcPct val="115000"/>
              </a:lnSpc>
              <a:spcBef>
                <a:spcPts val="1600"/>
              </a:spcBef>
              <a:spcAft>
                <a:spcPts val="0"/>
              </a:spcAft>
              <a:buClr>
                <a:srgbClr val="222222"/>
              </a:buClr>
              <a:buSzPts val="1800"/>
              <a:buFont typeface="Lora"/>
              <a:buChar char="●"/>
            </a:pPr>
            <a:r>
              <a:rPr lang="en" sz="1800">
                <a:solidFill>
                  <a:srgbClr val="222222"/>
                </a:solidFill>
                <a:highlight>
                  <a:srgbClr val="FFFFFF"/>
                </a:highlight>
                <a:latin typeface="Lora"/>
                <a:ea typeface="Lora"/>
                <a:cs typeface="Lora"/>
                <a:sym typeface="Lora"/>
              </a:rPr>
              <a:t>floor space of at least 60 inches in diameter is required, 180-degree turn</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ora"/>
                <a:ea typeface="Lora"/>
                <a:cs typeface="Lora"/>
                <a:sym typeface="Lora"/>
              </a:rPr>
              <a:t>ADA BATHTUBS</a:t>
            </a:r>
            <a:endParaRPr>
              <a:latin typeface="Lora"/>
              <a:ea typeface="Lora"/>
              <a:cs typeface="Lora"/>
              <a:sym typeface="Lora"/>
            </a:endParaRPr>
          </a:p>
        </p:txBody>
      </p:sp>
      <p:sp>
        <p:nvSpPr>
          <p:cNvPr id="163" name="Google Shape;163;p29"/>
          <p:cNvSpPr txBox="1">
            <a:spLocks noGrp="1"/>
          </p:cNvSpPr>
          <p:nvPr>
            <p:ph type="body" idx="1"/>
          </p:nvPr>
        </p:nvSpPr>
        <p:spPr>
          <a:xfrm>
            <a:off x="311700" y="1152475"/>
            <a:ext cx="457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highlight>
                <a:srgbClr val="FFFFFF"/>
              </a:highlight>
              <a:latin typeface="Lora"/>
              <a:ea typeface="Lora"/>
              <a:cs typeface="Lora"/>
              <a:sym typeface="Lora"/>
            </a:endParaRPr>
          </a:p>
          <a:p>
            <a:pPr marL="0" lvl="0" indent="0" algn="l" rtl="0">
              <a:spcBef>
                <a:spcPts val="1600"/>
              </a:spcBef>
              <a:spcAft>
                <a:spcPts val="1600"/>
              </a:spcAft>
              <a:buNone/>
            </a:pPr>
            <a:r>
              <a:rPr lang="en">
                <a:solidFill>
                  <a:schemeClr val="dk1"/>
                </a:solidFill>
                <a:highlight>
                  <a:srgbClr val="FFFFFF"/>
                </a:highlight>
                <a:latin typeface="Verdana"/>
                <a:ea typeface="Verdana"/>
                <a:cs typeface="Verdana"/>
                <a:sym typeface="Verdana"/>
              </a:rPr>
              <a:t>607.2 Clearance. </a:t>
            </a:r>
            <a:r>
              <a:rPr lang="en" sz="900">
                <a:solidFill>
                  <a:schemeClr val="dk1"/>
                </a:solidFill>
                <a:highlight>
                  <a:srgbClr val="FFFFFF"/>
                </a:highlight>
                <a:latin typeface="Verdana"/>
                <a:ea typeface="Verdana"/>
                <a:cs typeface="Verdana"/>
                <a:sym typeface="Verdana"/>
              </a:rPr>
              <a:t> </a:t>
            </a:r>
            <a:r>
              <a:rPr lang="en" sz="1400">
                <a:solidFill>
                  <a:schemeClr val="dk1"/>
                </a:solidFill>
                <a:highlight>
                  <a:srgbClr val="FFFFFF"/>
                </a:highlight>
                <a:latin typeface="Lora"/>
                <a:ea typeface="Lora"/>
                <a:cs typeface="Lora"/>
                <a:sym typeface="Lora"/>
              </a:rPr>
              <a:t>Clearance in front of bathtubs shall extend the length of the bathtub and shall be 30 inches (760 mm) wide minimum.  A lavatory complying with 606 shall be permitted at the control end of the clearance.  Where a permanent seat is provided at the head end of the bathtub, the clearance shall extend 12 inches (305 mm) minimum beyond the wall at the head end of the bathtub.</a:t>
            </a:r>
            <a:endParaRPr sz="1400">
              <a:latin typeface="Lora"/>
              <a:ea typeface="Lora"/>
              <a:cs typeface="Lora"/>
              <a:sym typeface="Lora"/>
            </a:endParaRPr>
          </a:p>
        </p:txBody>
      </p:sp>
      <p:pic>
        <p:nvPicPr>
          <p:cNvPr id="164" name="Google Shape;164;p29"/>
          <p:cNvPicPr preferRelativeResize="0"/>
          <p:nvPr/>
        </p:nvPicPr>
        <p:blipFill>
          <a:blip r:embed="rId3">
            <a:alphaModFix/>
          </a:blip>
          <a:stretch>
            <a:fillRect/>
          </a:stretch>
        </p:blipFill>
        <p:spPr>
          <a:xfrm>
            <a:off x="4979500" y="1971125"/>
            <a:ext cx="3950100" cy="1779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On-screen Show (16:9)</PresentationFormat>
  <Paragraphs>57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Lora</vt:lpstr>
      <vt:lpstr>Times New Roman</vt:lpstr>
      <vt:lpstr>Verdana</vt:lpstr>
      <vt:lpstr>Simple Light</vt:lpstr>
      <vt:lpstr>ADA PLUMBING FACILITIES</vt:lpstr>
      <vt:lpstr>How to Determine if a Bathroom is ADA Compliant?</vt:lpstr>
      <vt:lpstr>Areas that Must be ADA Compliant Plumbing Facilities</vt:lpstr>
      <vt:lpstr>Drinking fountains :</vt:lpstr>
      <vt:lpstr>Drinking fountains</vt:lpstr>
      <vt:lpstr>ADA Compliant Sink </vt:lpstr>
      <vt:lpstr>ADA Compliant Mirror</vt:lpstr>
      <vt:lpstr>ADA COMPLIANT TOILET AND ROTATION </vt:lpstr>
      <vt:lpstr>ADA BATHTUBS</vt:lpstr>
      <vt:lpstr>SEATING &amp; GRAB BARS</vt:lpstr>
      <vt:lpstr>ADA Compliant Bathroom Door </vt:lpstr>
      <vt:lpstr>HAND DRYERS</vt:lpstr>
      <vt:lpstr>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PLUMBING FACILITIES</dc:title>
  <cp:lastModifiedBy>Percia Gomez</cp:lastModifiedBy>
  <cp:revision>2</cp:revision>
  <dcterms:modified xsi:type="dcterms:W3CDTF">2019-05-18T01:29:42Z</dcterms:modified>
</cp:coreProperties>
</file>