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ree Serif" panose="020B0604020202020204" charset="0"/>
      <p:regular r:id="rId12"/>
    </p:embeddedFont>
    <p:embeddedFont>
      <p:font typeface="Merriweather"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18514bf8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18514bf8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18514bf87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18514bf87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18514bf87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18514bf87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18514bf8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18514bf8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18514bf8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18514bf8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8514bf8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8514bf8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18514bf8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18514bf8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18514bf87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18514bf87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54" name="Google Shape;54;p13"/>
          <p:cNvSpPr txBox="1">
            <a:spLocks noGrp="1"/>
          </p:cNvSpPr>
          <p:nvPr>
            <p:ph type="body" idx="1"/>
          </p:nvPr>
        </p:nvSpPr>
        <p:spPr>
          <a:xfrm>
            <a:off x="4017625" y="307825"/>
            <a:ext cx="2378700" cy="43554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55" name="Google Shape;55;p13"/>
          <p:cNvSpPr txBox="1">
            <a:spLocks noGrp="1"/>
          </p:cNvSpPr>
          <p:nvPr>
            <p:ph type="body" idx="2"/>
          </p:nvPr>
        </p:nvSpPr>
        <p:spPr>
          <a:xfrm>
            <a:off x="6452850" y="307825"/>
            <a:ext cx="2389800" cy="43554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181125" y="181125"/>
            <a:ext cx="8795400" cy="478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title"/>
          </p:nvPr>
        </p:nvSpPr>
        <p:spPr>
          <a:xfrm>
            <a:off x="811650" y="799739"/>
            <a:ext cx="6458400" cy="14799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600"/>
              <a:buNone/>
              <a:defRPr sz="3600" b="1">
                <a:solidFill>
                  <a:schemeClr val="lt1"/>
                </a:solidFill>
              </a:defRPr>
            </a:lvl1pPr>
            <a:lvl2pPr lvl="1" algn="l">
              <a:lnSpc>
                <a:spcPct val="100000"/>
              </a:lnSpc>
              <a:spcBef>
                <a:spcPts val="0"/>
              </a:spcBef>
              <a:spcAft>
                <a:spcPts val="0"/>
              </a:spcAft>
              <a:buClr>
                <a:schemeClr val="dk1"/>
              </a:buClr>
              <a:buSzPts val="3600"/>
              <a:buNone/>
              <a:defRPr sz="3600" b="1">
                <a:solidFill>
                  <a:schemeClr val="lt1"/>
                </a:solidFill>
              </a:defRPr>
            </a:lvl2pPr>
            <a:lvl3pPr lvl="2" algn="l">
              <a:lnSpc>
                <a:spcPct val="100000"/>
              </a:lnSpc>
              <a:spcBef>
                <a:spcPts val="0"/>
              </a:spcBef>
              <a:spcAft>
                <a:spcPts val="0"/>
              </a:spcAft>
              <a:buClr>
                <a:schemeClr val="dk1"/>
              </a:buClr>
              <a:buSzPts val="3600"/>
              <a:buNone/>
              <a:defRPr sz="3600" b="1">
                <a:solidFill>
                  <a:schemeClr val="lt1"/>
                </a:solidFill>
              </a:defRPr>
            </a:lvl3pPr>
            <a:lvl4pPr lvl="3" algn="l">
              <a:lnSpc>
                <a:spcPct val="100000"/>
              </a:lnSpc>
              <a:spcBef>
                <a:spcPts val="0"/>
              </a:spcBef>
              <a:spcAft>
                <a:spcPts val="0"/>
              </a:spcAft>
              <a:buClr>
                <a:schemeClr val="dk1"/>
              </a:buClr>
              <a:buSzPts val="3600"/>
              <a:buNone/>
              <a:defRPr sz="3600" b="1">
                <a:solidFill>
                  <a:schemeClr val="lt1"/>
                </a:solidFill>
              </a:defRPr>
            </a:lvl4pPr>
            <a:lvl5pPr lvl="4" algn="l">
              <a:lnSpc>
                <a:spcPct val="100000"/>
              </a:lnSpc>
              <a:spcBef>
                <a:spcPts val="0"/>
              </a:spcBef>
              <a:spcAft>
                <a:spcPts val="0"/>
              </a:spcAft>
              <a:buClr>
                <a:schemeClr val="dk1"/>
              </a:buClr>
              <a:buSzPts val="3600"/>
              <a:buNone/>
              <a:defRPr sz="3600" b="1">
                <a:solidFill>
                  <a:schemeClr val="lt1"/>
                </a:solidFill>
              </a:defRPr>
            </a:lvl5pPr>
            <a:lvl6pPr lvl="5" algn="l">
              <a:lnSpc>
                <a:spcPct val="100000"/>
              </a:lnSpc>
              <a:spcBef>
                <a:spcPts val="0"/>
              </a:spcBef>
              <a:spcAft>
                <a:spcPts val="0"/>
              </a:spcAft>
              <a:buClr>
                <a:schemeClr val="dk1"/>
              </a:buClr>
              <a:buSzPts val="3600"/>
              <a:buNone/>
              <a:defRPr sz="3600" b="1">
                <a:solidFill>
                  <a:schemeClr val="lt1"/>
                </a:solidFill>
              </a:defRPr>
            </a:lvl6pPr>
            <a:lvl7pPr lvl="6" algn="l">
              <a:lnSpc>
                <a:spcPct val="100000"/>
              </a:lnSpc>
              <a:spcBef>
                <a:spcPts val="0"/>
              </a:spcBef>
              <a:spcAft>
                <a:spcPts val="0"/>
              </a:spcAft>
              <a:buClr>
                <a:schemeClr val="dk1"/>
              </a:buClr>
              <a:buSzPts val="3600"/>
              <a:buNone/>
              <a:defRPr sz="3600" b="1">
                <a:solidFill>
                  <a:schemeClr val="lt1"/>
                </a:solidFill>
              </a:defRPr>
            </a:lvl7pPr>
            <a:lvl8pPr lvl="7" algn="l">
              <a:lnSpc>
                <a:spcPct val="100000"/>
              </a:lnSpc>
              <a:spcBef>
                <a:spcPts val="0"/>
              </a:spcBef>
              <a:spcAft>
                <a:spcPts val="0"/>
              </a:spcAft>
              <a:buClr>
                <a:schemeClr val="dk1"/>
              </a:buClr>
              <a:buSzPts val="3600"/>
              <a:buNone/>
              <a:defRPr sz="3600" b="1">
                <a:solidFill>
                  <a:schemeClr val="lt1"/>
                </a:solidFill>
              </a:defRPr>
            </a:lvl8pPr>
            <a:lvl9pPr lvl="8" algn="l">
              <a:lnSpc>
                <a:spcPct val="100000"/>
              </a:lnSpc>
              <a:spcBef>
                <a:spcPts val="0"/>
              </a:spcBef>
              <a:spcAft>
                <a:spcPts val="0"/>
              </a:spcAft>
              <a:buClr>
                <a:schemeClr val="dk1"/>
              </a:buClr>
              <a:buSzPts val="3600"/>
              <a:buNone/>
              <a:defRPr sz="3600" b="1">
                <a:solidFill>
                  <a:schemeClr val="lt1"/>
                </a:solidFill>
              </a:defRPr>
            </a:lvl9pPr>
          </a:lstStyle>
          <a:p>
            <a:endParaRPr/>
          </a:p>
        </p:txBody>
      </p:sp>
      <p:sp>
        <p:nvSpPr>
          <p:cNvPr id="61" name="Google Shape;61;p14"/>
          <p:cNvSpPr txBox="1">
            <a:spLocks noGrp="1"/>
          </p:cNvSpPr>
          <p:nvPr>
            <p:ph type="body" idx="1"/>
          </p:nvPr>
        </p:nvSpPr>
        <p:spPr>
          <a:xfrm>
            <a:off x="811650" y="2432039"/>
            <a:ext cx="6458400" cy="20376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2" name="Google Shape;6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FFFFFF"/>
        </a:solidFill>
        <a:effectLst/>
      </p:bgPr>
    </p:bg>
    <p:spTree>
      <p:nvGrpSpPr>
        <p:cNvPr id="1"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6">
    <p:bg>
      <p:bgPr>
        <a:solidFill>
          <a:srgbClr val="FFFFFF"/>
        </a:solidFill>
        <a:effectLst/>
      </p:bgPr>
    </p:bg>
    <p:spTree>
      <p:nvGrpSpPr>
        <p:cNvPr id="1" name="Shape 66"/>
        <p:cNvGrpSpPr/>
        <p:nvPr/>
      </p:nvGrpSpPr>
      <p:grpSpPr>
        <a:xfrm>
          <a:off x="0" y="0"/>
          <a:ext cx="0" cy="0"/>
          <a:chOff x="0" y="0"/>
          <a:chExt cx="0" cy="0"/>
        </a:xfrm>
      </p:grpSpPr>
      <p:sp>
        <p:nvSpPr>
          <p:cNvPr id="67" name="Google Shape;67;p16"/>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181125" y="181125"/>
            <a:ext cx="8795400" cy="478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txBox="1">
            <a:spLocks noGrp="1"/>
          </p:cNvSpPr>
          <p:nvPr>
            <p:ph type="title"/>
          </p:nvPr>
        </p:nvSpPr>
        <p:spPr>
          <a:xfrm>
            <a:off x="811650" y="799739"/>
            <a:ext cx="6458400" cy="14799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600"/>
              <a:buNone/>
              <a:defRPr sz="3600" b="1">
                <a:solidFill>
                  <a:schemeClr val="lt1"/>
                </a:solidFill>
              </a:defRPr>
            </a:lvl1pPr>
            <a:lvl2pPr lvl="1" algn="l">
              <a:lnSpc>
                <a:spcPct val="100000"/>
              </a:lnSpc>
              <a:spcBef>
                <a:spcPts val="0"/>
              </a:spcBef>
              <a:spcAft>
                <a:spcPts val="0"/>
              </a:spcAft>
              <a:buClr>
                <a:schemeClr val="dk1"/>
              </a:buClr>
              <a:buSzPts val="3600"/>
              <a:buNone/>
              <a:defRPr sz="3600" b="1">
                <a:solidFill>
                  <a:schemeClr val="lt1"/>
                </a:solidFill>
              </a:defRPr>
            </a:lvl2pPr>
            <a:lvl3pPr lvl="2" algn="l">
              <a:lnSpc>
                <a:spcPct val="100000"/>
              </a:lnSpc>
              <a:spcBef>
                <a:spcPts val="0"/>
              </a:spcBef>
              <a:spcAft>
                <a:spcPts val="0"/>
              </a:spcAft>
              <a:buClr>
                <a:schemeClr val="dk1"/>
              </a:buClr>
              <a:buSzPts val="3600"/>
              <a:buNone/>
              <a:defRPr sz="3600" b="1">
                <a:solidFill>
                  <a:schemeClr val="lt1"/>
                </a:solidFill>
              </a:defRPr>
            </a:lvl3pPr>
            <a:lvl4pPr lvl="3" algn="l">
              <a:lnSpc>
                <a:spcPct val="100000"/>
              </a:lnSpc>
              <a:spcBef>
                <a:spcPts val="0"/>
              </a:spcBef>
              <a:spcAft>
                <a:spcPts val="0"/>
              </a:spcAft>
              <a:buClr>
                <a:schemeClr val="dk1"/>
              </a:buClr>
              <a:buSzPts val="3600"/>
              <a:buNone/>
              <a:defRPr sz="3600" b="1">
                <a:solidFill>
                  <a:schemeClr val="lt1"/>
                </a:solidFill>
              </a:defRPr>
            </a:lvl4pPr>
            <a:lvl5pPr lvl="4" algn="l">
              <a:lnSpc>
                <a:spcPct val="100000"/>
              </a:lnSpc>
              <a:spcBef>
                <a:spcPts val="0"/>
              </a:spcBef>
              <a:spcAft>
                <a:spcPts val="0"/>
              </a:spcAft>
              <a:buClr>
                <a:schemeClr val="dk1"/>
              </a:buClr>
              <a:buSzPts val="3600"/>
              <a:buNone/>
              <a:defRPr sz="3600" b="1">
                <a:solidFill>
                  <a:schemeClr val="lt1"/>
                </a:solidFill>
              </a:defRPr>
            </a:lvl5pPr>
            <a:lvl6pPr lvl="5" algn="l">
              <a:lnSpc>
                <a:spcPct val="100000"/>
              </a:lnSpc>
              <a:spcBef>
                <a:spcPts val="0"/>
              </a:spcBef>
              <a:spcAft>
                <a:spcPts val="0"/>
              </a:spcAft>
              <a:buClr>
                <a:schemeClr val="dk1"/>
              </a:buClr>
              <a:buSzPts val="3600"/>
              <a:buNone/>
              <a:defRPr sz="3600" b="1">
                <a:solidFill>
                  <a:schemeClr val="lt1"/>
                </a:solidFill>
              </a:defRPr>
            </a:lvl6pPr>
            <a:lvl7pPr lvl="6" algn="l">
              <a:lnSpc>
                <a:spcPct val="100000"/>
              </a:lnSpc>
              <a:spcBef>
                <a:spcPts val="0"/>
              </a:spcBef>
              <a:spcAft>
                <a:spcPts val="0"/>
              </a:spcAft>
              <a:buClr>
                <a:schemeClr val="dk1"/>
              </a:buClr>
              <a:buSzPts val="3600"/>
              <a:buNone/>
              <a:defRPr sz="3600" b="1">
                <a:solidFill>
                  <a:schemeClr val="lt1"/>
                </a:solidFill>
              </a:defRPr>
            </a:lvl7pPr>
            <a:lvl8pPr lvl="7" algn="l">
              <a:lnSpc>
                <a:spcPct val="100000"/>
              </a:lnSpc>
              <a:spcBef>
                <a:spcPts val="0"/>
              </a:spcBef>
              <a:spcAft>
                <a:spcPts val="0"/>
              </a:spcAft>
              <a:buClr>
                <a:schemeClr val="dk1"/>
              </a:buClr>
              <a:buSzPts val="3600"/>
              <a:buNone/>
              <a:defRPr sz="3600" b="1">
                <a:solidFill>
                  <a:schemeClr val="lt1"/>
                </a:solidFill>
              </a:defRPr>
            </a:lvl8pPr>
            <a:lvl9pPr lvl="8" algn="l">
              <a:lnSpc>
                <a:spcPct val="100000"/>
              </a:lnSpc>
              <a:spcBef>
                <a:spcPts val="0"/>
              </a:spcBef>
              <a:spcAft>
                <a:spcPts val="0"/>
              </a:spcAft>
              <a:buClr>
                <a:schemeClr val="dk1"/>
              </a:buClr>
              <a:buSzPts val="3600"/>
              <a:buNone/>
              <a:defRPr sz="3600" b="1">
                <a:solidFill>
                  <a:schemeClr val="lt1"/>
                </a:solidFill>
              </a:defRPr>
            </a:lvl9pPr>
          </a:lstStyle>
          <a:p>
            <a:endParaRPr/>
          </a:p>
        </p:txBody>
      </p:sp>
      <p:sp>
        <p:nvSpPr>
          <p:cNvPr id="70" name="Google Shape;70;p16"/>
          <p:cNvSpPr txBox="1">
            <a:spLocks noGrp="1"/>
          </p:cNvSpPr>
          <p:nvPr>
            <p:ph type="body" idx="1"/>
          </p:nvPr>
        </p:nvSpPr>
        <p:spPr>
          <a:xfrm>
            <a:off x="811650" y="2432039"/>
            <a:ext cx="6458400" cy="20376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311700" y="232500"/>
            <a:ext cx="8520600" cy="9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ADA Regulations</a:t>
            </a:r>
            <a:endParaRPr b="1">
              <a:latin typeface="Merriweather"/>
              <a:ea typeface="Merriweather"/>
              <a:cs typeface="Merriweather"/>
              <a:sym typeface="Merriweather"/>
            </a:endParaRPr>
          </a:p>
        </p:txBody>
      </p:sp>
      <p:sp>
        <p:nvSpPr>
          <p:cNvPr id="77" name="Google Shape;77;p17"/>
          <p:cNvSpPr txBox="1">
            <a:spLocks noGrp="1"/>
          </p:cNvSpPr>
          <p:nvPr>
            <p:ph type="subTitle" idx="1"/>
          </p:nvPr>
        </p:nvSpPr>
        <p:spPr>
          <a:xfrm>
            <a:off x="311700" y="38013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78" name="Google Shape;78;p17" descr="Related image"/>
          <p:cNvPicPr preferRelativeResize="0"/>
          <p:nvPr/>
        </p:nvPicPr>
        <p:blipFill>
          <a:blip r:embed="rId3">
            <a:alphaModFix/>
          </a:blip>
          <a:stretch>
            <a:fillRect/>
          </a:stretch>
        </p:blipFill>
        <p:spPr>
          <a:xfrm>
            <a:off x="2875625" y="1194000"/>
            <a:ext cx="3392750" cy="258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 Measurements</a:t>
            </a:r>
            <a:endParaRPr/>
          </a:p>
        </p:txBody>
      </p:sp>
      <p:sp>
        <p:nvSpPr>
          <p:cNvPr id="84" name="Google Shape;84;p18"/>
          <p:cNvSpPr txBox="1">
            <a:spLocks noGrp="1"/>
          </p:cNvSpPr>
          <p:nvPr>
            <p:ph type="body" idx="1"/>
          </p:nvPr>
        </p:nvSpPr>
        <p:spPr>
          <a:xfrm>
            <a:off x="311700" y="1152475"/>
            <a:ext cx="85206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FFFFFF"/>
                </a:solidFill>
                <a:latin typeface="Merriweather"/>
                <a:ea typeface="Merriweather"/>
                <a:cs typeface="Merriweather"/>
                <a:sym typeface="Merriweather"/>
              </a:rPr>
              <a:t>	Within buildings, the safety and security of components are determined by the codes within ADA regulations. These code will affect components such as:</a:t>
            </a:r>
            <a:endParaRPr sz="2400" b="1">
              <a:solidFill>
                <a:srgbClr val="FFFFFF"/>
              </a:solidFill>
              <a:latin typeface="Merriweather"/>
              <a:ea typeface="Merriweather"/>
              <a:cs typeface="Merriweather"/>
              <a:sym typeface="Merriweather"/>
            </a:endParaRPr>
          </a:p>
        </p:txBody>
      </p:sp>
      <p:sp>
        <p:nvSpPr>
          <p:cNvPr id="85" name="Google Shape;85;p18"/>
          <p:cNvSpPr txBox="1"/>
          <p:nvPr/>
        </p:nvSpPr>
        <p:spPr>
          <a:xfrm>
            <a:off x="3259800" y="2787750"/>
            <a:ext cx="2624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FFFFFF"/>
                </a:solidFill>
                <a:latin typeface="Bree Serif"/>
                <a:ea typeface="Bree Serif"/>
                <a:cs typeface="Bree Serif"/>
                <a:sym typeface="Bree Serif"/>
              </a:rPr>
              <a:t>DOORS</a:t>
            </a:r>
            <a:endParaRPr sz="6000" b="1">
              <a:solidFill>
                <a:srgbClr val="FFFFFF"/>
              </a:solidFill>
              <a:latin typeface="Bree Serif"/>
              <a:ea typeface="Bree Serif"/>
              <a:cs typeface="Bree Serif"/>
              <a:sym typeface="Bree Serif"/>
            </a:endParaRPr>
          </a:p>
        </p:txBody>
      </p:sp>
      <p:sp>
        <p:nvSpPr>
          <p:cNvPr id="86" name="Google Shape;86;p18"/>
          <p:cNvSpPr txBox="1"/>
          <p:nvPr/>
        </p:nvSpPr>
        <p:spPr>
          <a:xfrm>
            <a:off x="3119650" y="2787750"/>
            <a:ext cx="3000000" cy="12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FFFFFF"/>
                </a:solidFill>
                <a:latin typeface="Bree Serif"/>
                <a:ea typeface="Bree Serif"/>
                <a:cs typeface="Bree Serif"/>
                <a:sym typeface="Bree Serif"/>
              </a:rPr>
              <a:t>RAMPS</a:t>
            </a:r>
            <a:endParaRPr/>
          </a:p>
        </p:txBody>
      </p:sp>
      <p:sp>
        <p:nvSpPr>
          <p:cNvPr id="87" name="Google Shape;87;p18"/>
          <p:cNvSpPr txBox="1"/>
          <p:nvPr/>
        </p:nvSpPr>
        <p:spPr>
          <a:xfrm>
            <a:off x="2421400" y="2787750"/>
            <a:ext cx="52374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FFFFFF"/>
                </a:solidFill>
                <a:latin typeface="Bree Serif"/>
                <a:ea typeface="Bree Serif"/>
                <a:cs typeface="Bree Serif"/>
                <a:sym typeface="Bree Serif"/>
              </a:rPr>
              <a:t>CORRIDORS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10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87"/>
                                        </p:tgtEl>
                                      </p:cBhvr>
                                    </p:animEffect>
                                    <p:set>
                                      <p:cBhvr>
                                        <p:cTn id="21" dur="1" fill="hold">
                                          <p:stCondLst>
                                            <p:cond delay="1000"/>
                                          </p:stCondLst>
                                        </p:cTn>
                                        <p:tgtEl>
                                          <p:spTgt spid="8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6"/>
                                        </p:tgtEl>
                                      </p:cBhvr>
                                    </p:animEffect>
                                    <p:set>
                                      <p:cBhvr>
                                        <p:cTn id="31" dur="1" fill="hold">
                                          <p:stCondLst>
                                            <p:cond delay="1000"/>
                                          </p:stCondLst>
                                        </p:cTn>
                                        <p:tgtEl>
                                          <p:spTgt spid="8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1000"/>
                                        <p:tgtEl>
                                          <p:spTgt spid="8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85"/>
                                        </p:tgtEl>
                                      </p:cBhvr>
                                    </p:animEffect>
                                    <p:set>
                                      <p:cBhvr>
                                        <p:cTn id="41" dur="1" fill="hold">
                                          <p:stCondLst>
                                            <p:cond delay="100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0" y="-5"/>
            <a:ext cx="6458400" cy="8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dk1"/>
                </a:solidFill>
                <a:latin typeface="Merriweather"/>
                <a:ea typeface="Merriweather"/>
                <a:cs typeface="Merriweather"/>
                <a:sym typeface="Merriweather"/>
              </a:rPr>
              <a:t>ADA DOOR WIDTHS</a:t>
            </a:r>
            <a:endParaRPr u="sng">
              <a:solidFill>
                <a:schemeClr val="dk1"/>
              </a:solidFill>
              <a:latin typeface="Merriweather"/>
              <a:ea typeface="Merriweather"/>
              <a:cs typeface="Merriweather"/>
              <a:sym typeface="Merriweather"/>
            </a:endParaRPr>
          </a:p>
        </p:txBody>
      </p:sp>
      <p:sp>
        <p:nvSpPr>
          <p:cNvPr id="93" name="Google Shape;93;p19"/>
          <p:cNvSpPr txBox="1">
            <a:spLocks noGrp="1"/>
          </p:cNvSpPr>
          <p:nvPr>
            <p:ph type="body" idx="1"/>
          </p:nvPr>
        </p:nvSpPr>
        <p:spPr>
          <a:xfrm>
            <a:off x="0" y="686925"/>
            <a:ext cx="91440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Merriweather"/>
                <a:ea typeface="Merriweather"/>
                <a:cs typeface="Merriweather"/>
                <a:sym typeface="Merriweather"/>
              </a:rPr>
              <a:t>According to ADA </a:t>
            </a:r>
            <a:r>
              <a:rPr lang="en" sz="1800">
                <a:solidFill>
                  <a:schemeClr val="dk1"/>
                </a:solidFill>
              </a:rPr>
              <a:t>Code 4.13.5 States “ Doorways should have a minimum clear opening of 32 inches and 48 inches max with the door open 90 degrees so that those with wheelchairs may open the door completely in order to exit the room or building.</a:t>
            </a:r>
            <a:endParaRPr sz="1800">
              <a:solidFill>
                <a:schemeClr val="dk1"/>
              </a:solidFill>
            </a:endParaRPr>
          </a:p>
          <a:p>
            <a:pPr marL="0" lvl="0" indent="0" algn="l" rtl="0">
              <a:spcBef>
                <a:spcPts val="1600"/>
              </a:spcBef>
              <a:spcAft>
                <a:spcPts val="0"/>
              </a:spcAft>
              <a:buNone/>
            </a:pPr>
            <a:endParaRPr sz="1800" b="1">
              <a:solidFill>
                <a:srgbClr val="F3F3F3"/>
              </a:solidFill>
            </a:endParaRPr>
          </a:p>
          <a:p>
            <a:pPr marL="0" lvl="0" indent="0" algn="l" rtl="0">
              <a:spcBef>
                <a:spcPts val="1600"/>
              </a:spcBef>
              <a:spcAft>
                <a:spcPts val="1600"/>
              </a:spcAft>
              <a:buNone/>
            </a:pPr>
            <a:endParaRPr>
              <a:solidFill>
                <a:schemeClr val="dk1"/>
              </a:solidFill>
            </a:endParaRPr>
          </a:p>
        </p:txBody>
      </p:sp>
      <p:pic>
        <p:nvPicPr>
          <p:cNvPr id="94" name="Google Shape;94;p19" descr="Image result for door ada"/>
          <p:cNvPicPr preferRelativeResize="0"/>
          <p:nvPr/>
        </p:nvPicPr>
        <p:blipFill>
          <a:blip r:embed="rId3">
            <a:alphaModFix/>
          </a:blip>
          <a:stretch>
            <a:fillRect/>
          </a:stretch>
        </p:blipFill>
        <p:spPr>
          <a:xfrm>
            <a:off x="1570675" y="2832100"/>
            <a:ext cx="6281450" cy="2311400"/>
          </a:xfrm>
          <a:prstGeom prst="rect">
            <a:avLst/>
          </a:prstGeom>
          <a:noFill/>
          <a:ln>
            <a:noFill/>
          </a:ln>
        </p:spPr>
      </p:pic>
      <p:sp>
        <p:nvSpPr>
          <p:cNvPr id="95" name="Google Shape;95;p19"/>
          <p:cNvSpPr txBox="1"/>
          <p:nvPr/>
        </p:nvSpPr>
        <p:spPr>
          <a:xfrm>
            <a:off x="0" y="1741050"/>
            <a:ext cx="8870400" cy="18549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800">
                <a:solidFill>
                  <a:srgbClr val="F3F3F3"/>
                </a:solidFill>
              </a:rPr>
              <a:t>Handles, pulls, latches, locks and other devices on doors must have a shape that is easy to grasp with one hand and does not require tight grasping, tight pinching, or twisting of the wrist to open.</a:t>
            </a:r>
            <a:endParaRPr sz="1200">
              <a:solidFill>
                <a:srgbClr val="575757"/>
              </a:solidFill>
            </a:endParaRPr>
          </a:p>
          <a:p>
            <a:pPr marL="0" lvl="0" indent="0" algn="l"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descr="Image result for ada door"/>
          <p:cNvPicPr preferRelativeResize="0"/>
          <p:nvPr/>
        </p:nvPicPr>
        <p:blipFill rotWithShape="1">
          <a:blip r:embed="rId3">
            <a:alphaModFix/>
          </a:blip>
          <a:srcRect t="15546" b="15539"/>
          <a:stretch/>
        </p:blipFill>
        <p:spPr>
          <a:xfrm>
            <a:off x="631050" y="1079849"/>
            <a:ext cx="3978302" cy="2983801"/>
          </a:xfrm>
          <a:prstGeom prst="rect">
            <a:avLst/>
          </a:prstGeom>
          <a:noFill/>
          <a:ln w="9525" cap="flat" cmpd="sng">
            <a:solidFill>
              <a:srgbClr val="D9D9D9"/>
            </a:solidFill>
            <a:prstDash val="solid"/>
            <a:round/>
            <a:headEnd type="none" w="sm" len="sm"/>
            <a:tailEnd type="none" w="sm" len="sm"/>
          </a:ln>
        </p:spPr>
      </p:pic>
      <p:pic>
        <p:nvPicPr>
          <p:cNvPr id="101" name="Google Shape;101;p20" descr="Image result for ada door width"/>
          <p:cNvPicPr preferRelativeResize="0"/>
          <p:nvPr/>
        </p:nvPicPr>
        <p:blipFill rotWithShape="1">
          <a:blip r:embed="rId4">
            <a:alphaModFix/>
          </a:blip>
          <a:srcRect l="5444" r="5444"/>
          <a:stretch/>
        </p:blipFill>
        <p:spPr>
          <a:xfrm>
            <a:off x="4609350" y="1079849"/>
            <a:ext cx="3978303" cy="2983801"/>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descr="Image result for ramp for wheelchair"/>
          <p:cNvPicPr preferRelativeResize="0"/>
          <p:nvPr/>
        </p:nvPicPr>
        <p:blipFill rotWithShape="1">
          <a:blip r:embed="rId3">
            <a:alphaModFix amt="60000"/>
          </a:blip>
          <a:srcRect l="14182" r="14189"/>
          <a:stretch/>
        </p:blipFill>
        <p:spPr>
          <a:xfrm>
            <a:off x="0" y="0"/>
            <a:ext cx="3512599" cy="5143497"/>
          </a:xfrm>
          <a:prstGeom prst="rect">
            <a:avLst/>
          </a:prstGeom>
          <a:noFill/>
          <a:ln>
            <a:noFill/>
          </a:ln>
        </p:spPr>
      </p:pic>
      <p:sp>
        <p:nvSpPr>
          <p:cNvPr id="107" name="Google Shape;107;p21"/>
          <p:cNvSpPr txBox="1">
            <a:spLocks noGrp="1"/>
          </p:cNvSpPr>
          <p:nvPr>
            <p:ph type="title"/>
          </p:nvPr>
        </p:nvSpPr>
        <p:spPr>
          <a:xfrm>
            <a:off x="110250" y="152600"/>
            <a:ext cx="2631900" cy="70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RAMPS</a:t>
            </a:r>
            <a:endParaRPr/>
          </a:p>
        </p:txBody>
      </p:sp>
      <p:sp>
        <p:nvSpPr>
          <p:cNvPr id="108" name="Google Shape;108;p21"/>
          <p:cNvSpPr txBox="1">
            <a:spLocks noGrp="1"/>
          </p:cNvSpPr>
          <p:nvPr>
            <p:ph type="body" idx="1"/>
          </p:nvPr>
        </p:nvSpPr>
        <p:spPr>
          <a:xfrm>
            <a:off x="4017625" y="307825"/>
            <a:ext cx="2378700" cy="435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Ramps by the ADA codes are determined by references from ramps found in residential and commercial buildings that don't have compliant codes.</a:t>
            </a:r>
            <a:endParaRPr>
              <a:solidFill>
                <a:schemeClr val="dk1"/>
              </a:solidFill>
            </a:endParaRPr>
          </a:p>
        </p:txBody>
      </p:sp>
      <p:sp>
        <p:nvSpPr>
          <p:cNvPr id="109" name="Google Shape;109;p21"/>
          <p:cNvSpPr txBox="1">
            <a:spLocks noGrp="1"/>
          </p:cNvSpPr>
          <p:nvPr>
            <p:ph type="body" idx="2"/>
          </p:nvPr>
        </p:nvSpPr>
        <p:spPr>
          <a:xfrm>
            <a:off x="6452850" y="307825"/>
            <a:ext cx="2389800" cy="43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-ADA ramps need to have at a slope of 1:12 which means that every foot equals to an inch of a rise to accommodates a wheelchair access.</a:t>
            </a:r>
            <a:endParaRPr>
              <a:solidFill>
                <a:schemeClr val="dk1"/>
              </a:solidFill>
            </a:endParaRPr>
          </a:p>
          <a:p>
            <a:pPr marL="0" lvl="0" indent="0" algn="l" rtl="0">
              <a:spcBef>
                <a:spcPts val="1600"/>
              </a:spcBef>
              <a:spcAft>
                <a:spcPts val="1600"/>
              </a:spcAft>
              <a:buNone/>
            </a:pPr>
            <a:r>
              <a:rPr lang="en">
                <a:solidFill>
                  <a:schemeClr val="dk1"/>
                </a:solidFill>
              </a:rPr>
              <a:t>-Each ramp should have a top and bottom landing with a minimum of 60” in width.</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811650" y="7997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chemeClr val="dk1"/>
              </a:solidFill>
            </a:endParaRPr>
          </a:p>
        </p:txBody>
      </p:sp>
      <p:sp>
        <p:nvSpPr>
          <p:cNvPr id="115" name="Google Shape;115;p22"/>
          <p:cNvSpPr txBox="1">
            <a:spLocks noGrp="1"/>
          </p:cNvSpPr>
          <p:nvPr>
            <p:ph type="body" idx="1"/>
          </p:nvPr>
        </p:nvSpPr>
        <p:spPr>
          <a:xfrm>
            <a:off x="811650" y="2432039"/>
            <a:ext cx="64584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chemeClr val="dk1"/>
              </a:solidFill>
            </a:endParaRPr>
          </a:p>
        </p:txBody>
      </p:sp>
      <p:pic>
        <p:nvPicPr>
          <p:cNvPr id="116" name="Google Shape;116;p22" descr="Image result for ada ramp size'"/>
          <p:cNvPicPr preferRelativeResize="0"/>
          <p:nvPr/>
        </p:nvPicPr>
        <p:blipFill>
          <a:blip r:embed="rId3">
            <a:alphaModFix/>
          </a:blip>
          <a:stretch>
            <a:fillRect/>
          </a:stretch>
        </p:blipFill>
        <p:spPr>
          <a:xfrm>
            <a:off x="697850" y="523279"/>
            <a:ext cx="7248425" cy="40969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11650" y="7997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2" name="Google Shape;122;p23"/>
          <p:cNvSpPr txBox="1">
            <a:spLocks noGrp="1"/>
          </p:cNvSpPr>
          <p:nvPr>
            <p:ph type="body" idx="1"/>
          </p:nvPr>
        </p:nvSpPr>
        <p:spPr>
          <a:xfrm>
            <a:off x="811650" y="2432039"/>
            <a:ext cx="64584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3" name="Google Shape;123;p23"/>
          <p:cNvPicPr preferRelativeResize="0"/>
          <p:nvPr/>
        </p:nvPicPr>
        <p:blipFill>
          <a:blip r:embed="rId3">
            <a:alphaModFix/>
          </a:blip>
          <a:stretch>
            <a:fillRect/>
          </a:stretch>
        </p:blipFill>
        <p:spPr>
          <a:xfrm>
            <a:off x="708350" y="583275"/>
            <a:ext cx="3555651" cy="3143450"/>
          </a:xfrm>
          <a:prstGeom prst="rect">
            <a:avLst/>
          </a:prstGeom>
          <a:noFill/>
          <a:ln>
            <a:noFill/>
          </a:ln>
        </p:spPr>
      </p:pic>
      <p:pic>
        <p:nvPicPr>
          <p:cNvPr id="124" name="Google Shape;124;p23"/>
          <p:cNvPicPr preferRelativeResize="0"/>
          <p:nvPr/>
        </p:nvPicPr>
        <p:blipFill>
          <a:blip r:embed="rId4">
            <a:alphaModFix/>
          </a:blip>
          <a:stretch>
            <a:fillRect/>
          </a:stretch>
        </p:blipFill>
        <p:spPr>
          <a:xfrm>
            <a:off x="5035700" y="583275"/>
            <a:ext cx="2925949" cy="3143450"/>
          </a:xfrm>
          <a:prstGeom prst="rect">
            <a:avLst/>
          </a:prstGeom>
          <a:noFill/>
          <a:ln>
            <a:noFill/>
          </a:ln>
        </p:spPr>
      </p:pic>
      <p:sp>
        <p:nvSpPr>
          <p:cNvPr id="125" name="Google Shape;125;p23"/>
          <p:cNvSpPr txBox="1"/>
          <p:nvPr/>
        </p:nvSpPr>
        <p:spPr>
          <a:xfrm>
            <a:off x="811650" y="4050125"/>
            <a:ext cx="76230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rPr>
              <a:t>Give each a title, corridor or hallway! REMEMBER</a:t>
            </a:r>
            <a:endParaRPr sz="2400" b="1">
              <a:solidFill>
                <a:srgbClr val="FFFFFF"/>
              </a:solidFill>
            </a:endParaRPr>
          </a:p>
        </p:txBody>
      </p:sp>
      <p:sp>
        <p:nvSpPr>
          <p:cNvPr id="126" name="Google Shape;126;p23"/>
          <p:cNvSpPr txBox="1"/>
          <p:nvPr/>
        </p:nvSpPr>
        <p:spPr>
          <a:xfrm>
            <a:off x="2171350" y="-32625"/>
            <a:ext cx="1201200" cy="2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rPr>
              <a:t>A</a:t>
            </a:r>
            <a:endParaRPr sz="3000" b="1">
              <a:solidFill>
                <a:srgbClr val="FFFFFF"/>
              </a:solidFill>
            </a:endParaRPr>
          </a:p>
        </p:txBody>
      </p:sp>
      <p:sp>
        <p:nvSpPr>
          <p:cNvPr id="127" name="Google Shape;127;p23"/>
          <p:cNvSpPr txBox="1"/>
          <p:nvPr/>
        </p:nvSpPr>
        <p:spPr>
          <a:xfrm>
            <a:off x="6284425" y="-32625"/>
            <a:ext cx="1201200" cy="2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rPr>
              <a:t>B</a:t>
            </a:r>
            <a:endParaRPr sz="3000"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CORRIDORS</a:t>
            </a:r>
            <a:endParaRPr/>
          </a:p>
        </p:txBody>
      </p:sp>
      <p:sp>
        <p:nvSpPr>
          <p:cNvPr id="133" name="Google Shape;133;p24"/>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Hallways vs corridors: corridors lead to a door at the end usually while hallways tend to lead towards other rooms, these words are commonly interchanged</a:t>
            </a:r>
            <a:endParaRPr>
              <a:solidFill>
                <a:srgbClr val="FFFFFF"/>
              </a:solidFill>
            </a:endParaRPr>
          </a:p>
          <a:p>
            <a:pPr marL="0" lvl="0" indent="0" algn="l" rtl="0">
              <a:spcBef>
                <a:spcPts val="1600"/>
              </a:spcBef>
              <a:spcAft>
                <a:spcPts val="0"/>
              </a:spcAft>
              <a:buNone/>
            </a:pPr>
            <a:r>
              <a:rPr lang="en">
                <a:solidFill>
                  <a:srgbClr val="FFFFFF"/>
                </a:solidFill>
              </a:rPr>
              <a:t>All hallways must have a width of </a:t>
            </a:r>
            <a:r>
              <a:rPr lang="en" b="1" u="sng">
                <a:solidFill>
                  <a:srgbClr val="FFFFFF"/>
                </a:solidFill>
              </a:rPr>
              <a:t>36”</a:t>
            </a:r>
            <a:r>
              <a:rPr lang="en">
                <a:solidFill>
                  <a:srgbClr val="FFFFFF"/>
                </a:solidFill>
              </a:rPr>
              <a:t> must have a width of clear </a:t>
            </a:r>
            <a:r>
              <a:rPr lang="en" b="1" u="sng">
                <a:solidFill>
                  <a:srgbClr val="FFFFFF"/>
                </a:solidFill>
              </a:rPr>
              <a:t>60”</a:t>
            </a:r>
            <a:r>
              <a:rPr lang="en">
                <a:solidFill>
                  <a:srgbClr val="FFFFFF"/>
                </a:solidFill>
              </a:rPr>
              <a:t> any less than 60” must provide spaces called passing zones which allow people with wheelchair to pass, the passing zone must be put at intervals of </a:t>
            </a:r>
            <a:r>
              <a:rPr lang="en" b="1" u="sng">
                <a:solidFill>
                  <a:srgbClr val="FFFFFF"/>
                </a:solidFill>
              </a:rPr>
              <a:t>200’</a:t>
            </a:r>
            <a:r>
              <a:rPr lang="en" b="1">
                <a:solidFill>
                  <a:srgbClr val="FFFFFF"/>
                </a:solidFill>
              </a:rPr>
              <a:t> </a:t>
            </a:r>
            <a:r>
              <a:rPr lang="en">
                <a:solidFill>
                  <a:srgbClr val="FFFFFF"/>
                </a:solidFill>
              </a:rPr>
              <a:t>The passing zones must be </a:t>
            </a:r>
            <a:r>
              <a:rPr lang="en" b="1" u="sng">
                <a:solidFill>
                  <a:srgbClr val="FFFFFF"/>
                </a:solidFill>
              </a:rPr>
              <a:t>60” X 60”</a:t>
            </a:r>
            <a:r>
              <a:rPr lang="en">
                <a:solidFill>
                  <a:srgbClr val="FFFFFF"/>
                </a:solidFill>
              </a:rPr>
              <a:t> a passing zone accepted by the ADA must be T intersection of two corridors or walkway </a:t>
            </a:r>
            <a:endParaRPr>
              <a:solidFill>
                <a:srgbClr val="FFFFFF"/>
              </a:solidFill>
            </a:endParaRPr>
          </a:p>
          <a:p>
            <a:pPr marL="0" lvl="0" indent="0" algn="l" rtl="0">
              <a:spcBef>
                <a:spcPts val="1600"/>
              </a:spcBef>
              <a:spcAft>
                <a:spcPts val="1600"/>
              </a:spcAft>
              <a:buNone/>
            </a:pPr>
            <a:r>
              <a:rPr lang="en">
                <a:solidFill>
                  <a:srgbClr val="FFFFFF"/>
                </a:solidFill>
              </a:rPr>
              <a:t>Some of the reason why corridors are ADA compliant is because public hallways need to make a safe environment for people with disabilities like enough space so they can pass others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descr="Image result for ada corridor width"/>
          <p:cNvPicPr preferRelativeResize="0"/>
          <p:nvPr/>
        </p:nvPicPr>
        <p:blipFill>
          <a:blip r:embed="rId3">
            <a:alphaModFix/>
          </a:blip>
          <a:stretch>
            <a:fillRect/>
          </a:stretch>
        </p:blipFill>
        <p:spPr>
          <a:xfrm>
            <a:off x="501000" y="0"/>
            <a:ext cx="8056650" cy="51435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On-screen Show (16:9)</PresentationFormat>
  <Paragraphs>20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Merriweather</vt:lpstr>
      <vt:lpstr>Bree Serif</vt:lpstr>
      <vt:lpstr>Arial</vt:lpstr>
      <vt:lpstr>Simple Dark</vt:lpstr>
      <vt:lpstr>ADA Regulations</vt:lpstr>
      <vt:lpstr>Standard Measurements</vt:lpstr>
      <vt:lpstr>ADA DOOR WIDTHS</vt:lpstr>
      <vt:lpstr>PowerPoint Presentation</vt:lpstr>
      <vt:lpstr>RAMPS</vt:lpstr>
      <vt:lpstr>PowerPoint Presentation</vt:lpstr>
      <vt:lpstr>PowerPoint Presentation</vt:lpstr>
      <vt:lpstr>CORRIDORS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Regulations</dc:title>
  <cp:lastModifiedBy>Percia Gomez</cp:lastModifiedBy>
  <cp:revision>1</cp:revision>
  <dcterms:modified xsi:type="dcterms:W3CDTF">2019-05-18T01:29:07Z</dcterms:modified>
</cp:coreProperties>
</file>