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9" r:id="rId7"/>
    <p:sldId id="268" r:id="rId8"/>
    <p:sldId id="270" r:id="rId9"/>
    <p:sldId id="267" r:id="rId10"/>
    <p:sldId id="271" r:id="rId11"/>
    <p:sldId id="278" r:id="rId12"/>
    <p:sldId id="272" r:id="rId13"/>
    <p:sldId id="273" r:id="rId14"/>
    <p:sldId id="274" r:id="rId15"/>
    <p:sldId id="262" r:id="rId16"/>
    <p:sldId id="283" r:id="rId17"/>
    <p:sldId id="275"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BE19-D235-4504-8477-16DFF6AEF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B03B1-4550-48E6-9711-66E9A1332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EED3D-5CDC-4A77-93E1-A13FE39CB2E4}"/>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5" name="Footer Placeholder 4">
            <a:extLst>
              <a:ext uri="{FF2B5EF4-FFF2-40B4-BE49-F238E27FC236}">
                <a16:creationId xmlns:a16="http://schemas.microsoft.com/office/drawing/2014/main" id="{7053453C-E235-4D9F-9F09-664885694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D1F39-CD3A-4B5D-8DB3-CAB203C17EFE}"/>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98726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860A-AFDB-4C5E-BC40-FC96785CC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DB9289-978C-44A4-B5BF-1685438FC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E8092-3BA5-4E0D-9CEA-3DBA50982F75}"/>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5" name="Footer Placeholder 4">
            <a:extLst>
              <a:ext uri="{FF2B5EF4-FFF2-40B4-BE49-F238E27FC236}">
                <a16:creationId xmlns:a16="http://schemas.microsoft.com/office/drawing/2014/main" id="{4C04FD46-04C9-4355-84CA-39496687A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C874-4B0E-43A2-8EBD-0ABE76C0894F}"/>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357845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7FD725-28AB-4B02-AC5F-C32F91309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2E5B92-DB85-4B28-A077-BC814043F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BF850-EA0D-42A2-AB8C-3AB6D77A23BA}"/>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5" name="Footer Placeholder 4">
            <a:extLst>
              <a:ext uri="{FF2B5EF4-FFF2-40B4-BE49-F238E27FC236}">
                <a16:creationId xmlns:a16="http://schemas.microsoft.com/office/drawing/2014/main" id="{6C7B77DF-5BC1-44A6-8290-2DDE5C09B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A81FC-4E03-4383-97CE-439C94FF232A}"/>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42535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0178-C026-43AE-A6E1-A4191105F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AC93B7-D8A4-451C-982F-73AD7B2DB7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F91F3-3C5D-4766-A06B-3CBB5826EBA8}"/>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5" name="Footer Placeholder 4">
            <a:extLst>
              <a:ext uri="{FF2B5EF4-FFF2-40B4-BE49-F238E27FC236}">
                <a16:creationId xmlns:a16="http://schemas.microsoft.com/office/drawing/2014/main" id="{11A61007-5934-4006-8C9E-5C0D50974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C2FEF-82F7-4457-844E-F0FD1F2784DA}"/>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96512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B5A0-4749-41E1-A6AF-F7706977C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ADFDEE-AA0A-4B0E-8C9E-0185F8E81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CD2CC8-A6AF-4557-9C1C-0F997D0F72D9}"/>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5" name="Footer Placeholder 4">
            <a:extLst>
              <a:ext uri="{FF2B5EF4-FFF2-40B4-BE49-F238E27FC236}">
                <a16:creationId xmlns:a16="http://schemas.microsoft.com/office/drawing/2014/main" id="{BBCE1FD0-0B73-47B2-B70F-FB3366000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1EE99-E1C4-43B0-A212-9015C878AA5C}"/>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53767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1027-0087-40C6-875D-28B7FA07FA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72F81-5692-40C1-BD4A-0D107930A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A8E8A-555C-43EB-BCBE-464EF0217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DFA921-F07B-4009-9B54-FFED833A5D82}"/>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6" name="Footer Placeholder 5">
            <a:extLst>
              <a:ext uri="{FF2B5EF4-FFF2-40B4-BE49-F238E27FC236}">
                <a16:creationId xmlns:a16="http://schemas.microsoft.com/office/drawing/2014/main" id="{BA2A9060-658E-49E4-B33E-BE2270DAE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A39BF-8717-4D05-8607-5C2B48A01E50}"/>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150162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0420-94B0-4F24-9218-BD657958A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03679E-4396-4C1C-A60C-D763D6BF5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AC4BD-5EF1-4BDF-9C7D-30FA3D093B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4DEBC9-C4BD-4FAD-804D-414F2756AF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1D606-2827-451B-AF2F-F730FC0B66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F4AE2-6BB6-46B6-B2A4-2C9202A03B82}"/>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8" name="Footer Placeholder 7">
            <a:extLst>
              <a:ext uri="{FF2B5EF4-FFF2-40B4-BE49-F238E27FC236}">
                <a16:creationId xmlns:a16="http://schemas.microsoft.com/office/drawing/2014/main" id="{CF09152B-A45F-4150-BDF6-66BB17E311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BE3E4-0BB9-4043-8DD8-E4F65AFFA3A8}"/>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279425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7225-E4A8-4E9A-BB8B-33B31DFCE8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B38F2-9503-4A83-875F-879A4219A66C}"/>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4" name="Footer Placeholder 3">
            <a:extLst>
              <a:ext uri="{FF2B5EF4-FFF2-40B4-BE49-F238E27FC236}">
                <a16:creationId xmlns:a16="http://schemas.microsoft.com/office/drawing/2014/main" id="{2F3BB6DD-C453-4C2E-8760-D6BED4C33A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1B2C4-BBBA-4C7E-8E28-3C8D739AEA36}"/>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29055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F071E-EE4D-4EAF-AF71-878FA401376B}"/>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3" name="Footer Placeholder 2">
            <a:extLst>
              <a:ext uri="{FF2B5EF4-FFF2-40B4-BE49-F238E27FC236}">
                <a16:creationId xmlns:a16="http://schemas.microsoft.com/office/drawing/2014/main" id="{4F5D3E56-7D03-4222-8D66-21F663398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A41EE9-0AAF-4EDF-B274-6EBBAFD28592}"/>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199489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3401-EBF6-4C38-8C6C-A475DBCD0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1020F5-CD14-4298-B55E-762CDEB75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DC88FB-CCF4-4B8E-8DA4-B3D6E9995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5ADCF-2189-4D41-AF37-5A02F0592117}"/>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6" name="Footer Placeholder 5">
            <a:extLst>
              <a:ext uri="{FF2B5EF4-FFF2-40B4-BE49-F238E27FC236}">
                <a16:creationId xmlns:a16="http://schemas.microsoft.com/office/drawing/2014/main" id="{DC98B100-E73A-40E8-B33F-E44F77E5F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81208-E7CD-48A5-9917-2556CAB08BF8}"/>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217323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5DC1-150D-446E-B3B1-1456973C3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43C481-850D-4AEC-9F6C-B1F07E90D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27162A-F7EF-42C7-A6D0-0E935668C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45C87-49E1-4F17-9900-1D9B1640FCD7}"/>
              </a:ext>
            </a:extLst>
          </p:cNvPr>
          <p:cNvSpPr>
            <a:spLocks noGrp="1"/>
          </p:cNvSpPr>
          <p:nvPr>
            <p:ph type="dt" sz="half" idx="10"/>
          </p:nvPr>
        </p:nvSpPr>
        <p:spPr/>
        <p:txBody>
          <a:bodyPr/>
          <a:lstStyle/>
          <a:p>
            <a:fld id="{7761C7F8-6683-429D-95A9-22D20929421C}" type="datetimeFigureOut">
              <a:rPr lang="en-US" smtClean="0"/>
              <a:t>5/2/2020</a:t>
            </a:fld>
            <a:endParaRPr lang="en-US"/>
          </a:p>
        </p:txBody>
      </p:sp>
      <p:sp>
        <p:nvSpPr>
          <p:cNvPr id="6" name="Footer Placeholder 5">
            <a:extLst>
              <a:ext uri="{FF2B5EF4-FFF2-40B4-BE49-F238E27FC236}">
                <a16:creationId xmlns:a16="http://schemas.microsoft.com/office/drawing/2014/main" id="{9645E8E8-A137-4113-AF01-413D4BAA6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ABB76-E783-4533-B46D-1027830EAA80}"/>
              </a:ext>
            </a:extLst>
          </p:cNvPr>
          <p:cNvSpPr>
            <a:spLocks noGrp="1"/>
          </p:cNvSpPr>
          <p:nvPr>
            <p:ph type="sldNum" sz="quarter" idx="12"/>
          </p:nvPr>
        </p:nvSpPr>
        <p:spPr/>
        <p:txBody>
          <a:bodyPr/>
          <a:lstStyle/>
          <a:p>
            <a:fld id="{4AF11C67-6036-4E97-BC54-5784282142FE}" type="slidenum">
              <a:rPr lang="en-US" smtClean="0"/>
              <a:t>‹#›</a:t>
            </a:fld>
            <a:endParaRPr lang="en-US"/>
          </a:p>
        </p:txBody>
      </p:sp>
    </p:spTree>
    <p:extLst>
      <p:ext uri="{BB962C8B-B14F-4D97-AF65-F5344CB8AC3E}">
        <p14:creationId xmlns:p14="http://schemas.microsoft.com/office/powerpoint/2010/main" val="190044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10EAA-65B2-48C5-A686-E5F1DE258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774423-13EC-4424-9AE4-0BB37CEAB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8C672-6906-4A0D-82B7-E8A17F94A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1C7F8-6683-429D-95A9-22D20929421C}" type="datetimeFigureOut">
              <a:rPr lang="en-US" smtClean="0"/>
              <a:t>5/2/2020</a:t>
            </a:fld>
            <a:endParaRPr lang="en-US"/>
          </a:p>
        </p:txBody>
      </p:sp>
      <p:sp>
        <p:nvSpPr>
          <p:cNvPr id="5" name="Footer Placeholder 4">
            <a:extLst>
              <a:ext uri="{FF2B5EF4-FFF2-40B4-BE49-F238E27FC236}">
                <a16:creationId xmlns:a16="http://schemas.microsoft.com/office/drawing/2014/main" id="{CFEEF1D8-6C3C-4F01-A160-6428DEC48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29D9EE-2A20-46DE-AFCC-5429BC2EC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11C67-6036-4E97-BC54-5784282142FE}" type="slidenum">
              <a:rPr lang="en-US" smtClean="0"/>
              <a:t>‹#›</a:t>
            </a:fld>
            <a:endParaRPr lang="en-US"/>
          </a:p>
        </p:txBody>
      </p:sp>
    </p:spTree>
    <p:extLst>
      <p:ext uri="{BB962C8B-B14F-4D97-AF65-F5344CB8AC3E}">
        <p14:creationId xmlns:p14="http://schemas.microsoft.com/office/powerpoint/2010/main" val="338365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hyperlink" Target="https://www.myddoa.com/gismonda-alphonse-mucha/"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hyperlink" Target="https://www.metropolismag.com/architecture/exhibition-started-international-style-art-dec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www.britannica.com/art/Art-Nouveau"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ainpickings.org/2016/01/25/aubrey-beardsley-oscar-wilde-salom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he_Kiss_(Klimt)"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1EA18-0F53-4538-B529-A1382105D639}"/>
              </a:ext>
            </a:extLst>
          </p:cNvPr>
          <p:cNvPicPr>
            <a:picLocks noChangeAspect="1"/>
          </p:cNvPicPr>
          <p:nvPr/>
        </p:nvPicPr>
        <p:blipFill rotWithShape="1">
          <a:blip r:embed="rId2">
            <a:extLst>
              <a:ext uri="{28A0092B-C50C-407E-A947-70E740481C1C}">
                <a14:useLocalDpi xmlns:a14="http://schemas.microsoft.com/office/drawing/2010/main" val="0"/>
              </a:ext>
            </a:extLst>
          </a:blip>
          <a:srcRect t="11227" b="6955"/>
          <a:stretch/>
        </p:blipFill>
        <p:spPr>
          <a:xfrm>
            <a:off x="20" y="0"/>
            <a:ext cx="12191980" cy="6857990"/>
          </a:xfrm>
          <a:prstGeom prst="rect">
            <a:avLst/>
          </a:prstGeom>
        </p:spPr>
      </p:pic>
      <p:sp>
        <p:nvSpPr>
          <p:cNvPr id="5" name="Rectangle 4">
            <a:extLst>
              <a:ext uri="{FF2B5EF4-FFF2-40B4-BE49-F238E27FC236}">
                <a16:creationId xmlns:a16="http://schemas.microsoft.com/office/drawing/2014/main" id="{80ACBB50-1FEC-4920-A4BC-15AAA89D5C21}"/>
              </a:ext>
            </a:extLst>
          </p:cNvPr>
          <p:cNvSpPr/>
          <p:nvPr/>
        </p:nvSpPr>
        <p:spPr>
          <a:xfrm>
            <a:off x="0" y="1065321"/>
            <a:ext cx="8481651" cy="187743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nchor="b">
            <a:spAutoFit/>
          </a:bodyPr>
          <a:lstStyle/>
          <a:p>
            <a:pPr algn="ctr"/>
            <a:r>
              <a:rPr lang="en-US" sz="4400" b="1" dirty="0">
                <a:ln w="9525">
                  <a:solidFill>
                    <a:schemeClr val="bg1"/>
                  </a:solidFill>
                  <a:prstDash val="solid"/>
                </a:ln>
                <a:solidFill>
                  <a:schemeClr val="bg1"/>
                </a:solidFill>
                <a:effectLst>
                  <a:outerShdw blurRad="12700" dist="38100" dir="2700000" algn="tl" rotWithShape="0">
                    <a:schemeClr val="bg1">
                      <a:lumMod val="50000"/>
                    </a:schemeClr>
                  </a:outerShdw>
                </a:effectLst>
              </a:rPr>
              <a:t>ART NOUVEAU 1890-1910</a:t>
            </a:r>
          </a:p>
          <a:p>
            <a:pPr algn="ctr"/>
            <a:endParaRPr lang="en-US" sz="7200" b="1" dirty="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
        <p:nvSpPr>
          <p:cNvPr id="6" name="TextBox 5">
            <a:extLst>
              <a:ext uri="{FF2B5EF4-FFF2-40B4-BE49-F238E27FC236}">
                <a16:creationId xmlns:a16="http://schemas.microsoft.com/office/drawing/2014/main" id="{E8EF6C67-79CC-4744-BB8E-BEEC13AA6A9C}"/>
              </a:ext>
            </a:extLst>
          </p:cNvPr>
          <p:cNvSpPr txBox="1"/>
          <p:nvPr/>
        </p:nvSpPr>
        <p:spPr>
          <a:xfrm>
            <a:off x="8481650" y="1066736"/>
            <a:ext cx="2530135" cy="486287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HISTORY</a:t>
            </a: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JURNALS AND ARTISTS</a:t>
            </a: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THE FAMOUS ARCHITECTS AND THEIR PROJECTS</a:t>
            </a: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THE MAIN EVENT</a:t>
            </a: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WRITERS</a:t>
            </a: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PERSONAL EXPERIENCE</a:t>
            </a: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a:t>
            </a:r>
            <a:endParaRPr lang="en-US" sz="8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u="sng"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000" u="sng" dirty="0">
              <a:solidFill>
                <a:schemeClr val="bg1"/>
              </a:solidFill>
              <a:latin typeface="Arial" panose="020B0604020202020204" pitchFamily="34" charset="0"/>
              <a:cs typeface="Arial" panose="020B0604020202020204" pitchFamily="34" charset="0"/>
            </a:endParaRPr>
          </a:p>
          <a:p>
            <a:endParaRPr lang="en-US" sz="2000" u="sng"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80D1783-2E7F-4E3B-BAE5-18C62909CD6D}"/>
              </a:ext>
            </a:extLst>
          </p:cNvPr>
          <p:cNvSpPr txBox="1"/>
          <p:nvPr/>
        </p:nvSpPr>
        <p:spPr>
          <a:xfrm>
            <a:off x="-1" y="2942758"/>
            <a:ext cx="8481651" cy="2985433"/>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MIMOZA DEMIRAJ</a:t>
            </a: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53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BAAB03-54A3-4B96-A998-16C19DE84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724" y="643467"/>
            <a:ext cx="7764551" cy="5571066"/>
          </a:xfrm>
          <a:prstGeom prst="rect">
            <a:avLst/>
          </a:prstGeom>
        </p:spPr>
      </p:pic>
      <p:sp>
        <p:nvSpPr>
          <p:cNvPr id="7" name="TextBox 6">
            <a:extLst>
              <a:ext uri="{FF2B5EF4-FFF2-40B4-BE49-F238E27FC236}">
                <a16:creationId xmlns:a16="http://schemas.microsoft.com/office/drawing/2014/main" id="{05D41484-FB4C-40CC-886B-9E1D98D29DFD}"/>
              </a:ext>
            </a:extLst>
          </p:cNvPr>
          <p:cNvSpPr txBox="1"/>
          <p:nvPr/>
        </p:nvSpPr>
        <p:spPr>
          <a:xfrm>
            <a:off x="771040" y="1427873"/>
            <a:ext cx="1438182" cy="3416320"/>
          </a:xfrm>
          <a:prstGeom prst="rect">
            <a:avLst/>
          </a:prstGeom>
          <a:noFill/>
        </p:spPr>
        <p:txBody>
          <a:bodyPr wrap="square" rtlCol="0">
            <a:spAutoFit/>
          </a:bodyPr>
          <a:lstStyle/>
          <a:p>
            <a:r>
              <a:rPr lang="en-US" dirty="0" err="1">
                <a:solidFill>
                  <a:schemeClr val="bg1">
                    <a:lumMod val="75000"/>
                  </a:schemeClr>
                </a:solidFill>
                <a:effectLst>
                  <a:outerShdw blurRad="38100" dist="38100" dir="2700000" algn="tl">
                    <a:srgbClr val="000000">
                      <a:alpha val="43137"/>
                    </a:srgbClr>
                  </a:outerShdw>
                </a:effectLst>
              </a:rPr>
              <a:t>Gismonda</a:t>
            </a:r>
            <a:r>
              <a:rPr lang="en-US" dirty="0">
                <a:solidFill>
                  <a:schemeClr val="bg1">
                    <a:lumMod val="75000"/>
                  </a:schemeClr>
                </a:solidFill>
                <a:effectLst>
                  <a:outerShdw blurRad="38100" dist="38100" dir="2700000" algn="tl">
                    <a:srgbClr val="000000">
                      <a:alpha val="43137"/>
                    </a:srgbClr>
                  </a:outerShdw>
                </a:effectLst>
              </a:rPr>
              <a:t>, had a large impact on Art Nouveau. This piece was created for the eponymous Renaissance play by </a:t>
            </a:r>
            <a:r>
              <a:rPr lang="en-US" dirty="0" err="1">
                <a:solidFill>
                  <a:schemeClr val="bg1">
                    <a:lumMod val="75000"/>
                  </a:schemeClr>
                </a:solidFill>
                <a:effectLst>
                  <a:outerShdw blurRad="38100" dist="38100" dir="2700000" algn="tl">
                    <a:srgbClr val="000000">
                      <a:alpha val="43137"/>
                    </a:srgbClr>
                  </a:outerShdw>
                </a:effectLst>
              </a:rPr>
              <a:t>Victorien</a:t>
            </a:r>
            <a:r>
              <a:rPr lang="en-US" dirty="0">
                <a:solidFill>
                  <a:schemeClr val="bg1">
                    <a:lumMod val="75000"/>
                  </a:schemeClr>
                </a:solidFill>
                <a:effectLst>
                  <a:outerShdw blurRad="38100" dist="38100" dir="2700000" algn="tl">
                    <a:srgbClr val="000000">
                      <a:alpha val="43137"/>
                    </a:srgbClr>
                  </a:outerShdw>
                </a:effectLst>
              </a:rPr>
              <a:t> Sardou.</a:t>
            </a:r>
          </a:p>
        </p:txBody>
      </p:sp>
      <p:sp>
        <p:nvSpPr>
          <p:cNvPr id="13" name="TextBox 12">
            <a:extLst>
              <a:ext uri="{FF2B5EF4-FFF2-40B4-BE49-F238E27FC236}">
                <a16:creationId xmlns:a16="http://schemas.microsoft.com/office/drawing/2014/main" id="{16706E1E-82F6-4752-B7FE-70E659B80074}"/>
              </a:ext>
            </a:extLst>
          </p:cNvPr>
          <p:cNvSpPr txBox="1"/>
          <p:nvPr/>
        </p:nvSpPr>
        <p:spPr>
          <a:xfrm>
            <a:off x="10127540" y="1397251"/>
            <a:ext cx="1438182" cy="4524315"/>
          </a:xfrm>
          <a:prstGeom prst="rect">
            <a:avLst/>
          </a:prstGeom>
          <a:noFill/>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The woman in the poster, Sarah Bernhardt, wears a costume from the fourth and final act of the play. She was the single most influential figure in </a:t>
            </a:r>
            <a:r>
              <a:rPr lang="en-US" i="1" dirty="0" err="1">
                <a:solidFill>
                  <a:schemeClr val="bg1">
                    <a:lumMod val="75000"/>
                  </a:schemeClr>
                </a:solidFill>
                <a:effectLst>
                  <a:outerShdw blurRad="38100" dist="38100" dir="2700000" algn="tl">
                    <a:srgbClr val="000000">
                      <a:alpha val="43137"/>
                    </a:srgbClr>
                  </a:outerShdw>
                </a:effectLst>
              </a:rPr>
              <a:t>Mucha’s</a:t>
            </a:r>
            <a:r>
              <a:rPr lang="en-US" i="1" dirty="0">
                <a:solidFill>
                  <a:schemeClr val="bg1">
                    <a:lumMod val="75000"/>
                  </a:schemeClr>
                </a:solidFill>
                <a:effectLst>
                  <a:outerShdw blurRad="38100" dist="38100" dir="2700000" algn="tl">
                    <a:srgbClr val="000000">
                      <a:alpha val="43137"/>
                    </a:srgbClr>
                  </a:outerShdw>
                </a:effectLst>
              </a:rPr>
              <a:t> work.</a:t>
            </a:r>
          </a:p>
        </p:txBody>
      </p:sp>
      <p:sp>
        <p:nvSpPr>
          <p:cNvPr id="2" name="TextBox 1">
            <a:extLst>
              <a:ext uri="{FF2B5EF4-FFF2-40B4-BE49-F238E27FC236}">
                <a16:creationId xmlns:a16="http://schemas.microsoft.com/office/drawing/2014/main" id="{4189B9B1-C798-4363-BA41-1EE2AF4EC507}"/>
              </a:ext>
            </a:extLst>
          </p:cNvPr>
          <p:cNvSpPr txBox="1"/>
          <p:nvPr/>
        </p:nvSpPr>
        <p:spPr>
          <a:xfrm>
            <a:off x="2115424" y="6017486"/>
            <a:ext cx="6437627" cy="369332"/>
          </a:xfrm>
          <a:prstGeom prst="rect">
            <a:avLst/>
          </a:prstGeom>
          <a:noFill/>
        </p:spPr>
        <p:txBody>
          <a:bodyPr wrap="square" rtlCol="0">
            <a:spAutoFit/>
          </a:bodyPr>
          <a:lstStyle/>
          <a:p>
            <a:r>
              <a:rPr lang="en-US" dirty="0">
                <a:solidFill>
                  <a:schemeClr val="bg1">
                    <a:lumMod val="65000"/>
                  </a:schemeClr>
                </a:solidFill>
                <a:hlinkClick r:id="rId3">
                  <a:extLst>
                    <a:ext uri="{A12FA001-AC4F-418D-AE19-62706E023703}">
                      <ahyp:hlinkClr xmlns:ahyp="http://schemas.microsoft.com/office/drawing/2018/hyperlinkcolor" val="tx"/>
                    </a:ext>
                  </a:extLst>
                </a:hlinkClick>
              </a:rPr>
              <a:t>https://www.myddoa.com/gismonda-alphonse-mucha/</a:t>
            </a:r>
            <a:endParaRPr lang="en-US" dirty="0">
              <a:solidFill>
                <a:schemeClr val="bg1">
                  <a:lumMod val="65000"/>
                </a:schemeClr>
              </a:solidFill>
            </a:endParaRPr>
          </a:p>
        </p:txBody>
      </p:sp>
    </p:spTree>
    <p:extLst>
      <p:ext uri="{BB962C8B-B14F-4D97-AF65-F5344CB8AC3E}">
        <p14:creationId xmlns:p14="http://schemas.microsoft.com/office/powerpoint/2010/main" val="3532961509"/>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000" fill="hold"/>
                                        <p:tgtEl>
                                          <p:spTgt spid="5"/>
                                        </p:tgtEl>
                                        <p:attrNameLst>
                                          <p:attrName>ppt_x</p:attrName>
                                        </p:attrNameLst>
                                      </p:cBhvr>
                                      <p:tavLst>
                                        <p:tav tm="0">
                                          <p:val>
                                            <p:strVal val="#ppt_x"/>
                                          </p:val>
                                        </p:tav>
                                        <p:tav tm="100000">
                                          <p:val>
                                            <p:strVal val="#ppt_x"/>
                                          </p:val>
                                        </p:tav>
                                      </p:tavLst>
                                    </p:anim>
                                    <p:anim calcmode="lin" valueType="num">
                                      <p:cBhvr additive="base">
                                        <p:cTn id="8" dur="7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C4F3CD-DF64-4ECE-815C-4D7BE047A650}"/>
              </a:ext>
            </a:extLst>
          </p:cNvPr>
          <p:cNvPicPr>
            <a:picLocks noChangeAspect="1"/>
          </p:cNvPicPr>
          <p:nvPr/>
        </p:nvPicPr>
        <p:blipFill rotWithShape="1">
          <a:blip r:embed="rId2">
            <a:extLst>
              <a:ext uri="{28A0092B-C50C-407E-A947-70E740481C1C}">
                <a14:useLocalDpi xmlns:a14="http://schemas.microsoft.com/office/drawing/2010/main" val="0"/>
              </a:ext>
            </a:extLst>
          </a:blip>
          <a:srcRect l="3738" r="18139"/>
          <a:stretch/>
        </p:blipFill>
        <p:spPr>
          <a:xfrm>
            <a:off x="321731" y="321732"/>
            <a:ext cx="5728548" cy="6214533"/>
          </a:xfrm>
          <a:prstGeom prst="rect">
            <a:avLst/>
          </a:prstGeom>
        </p:spPr>
      </p:pic>
      <p:pic>
        <p:nvPicPr>
          <p:cNvPr id="5" name="Picture 4">
            <a:extLst>
              <a:ext uri="{FF2B5EF4-FFF2-40B4-BE49-F238E27FC236}">
                <a16:creationId xmlns:a16="http://schemas.microsoft.com/office/drawing/2014/main" id="{99BFF415-FF79-406E-893B-C0D381FA2187}"/>
              </a:ext>
            </a:extLst>
          </p:cNvPr>
          <p:cNvPicPr>
            <a:picLocks noChangeAspect="1"/>
          </p:cNvPicPr>
          <p:nvPr/>
        </p:nvPicPr>
        <p:blipFill rotWithShape="1">
          <a:blip r:embed="rId3">
            <a:extLst>
              <a:ext uri="{28A0092B-C50C-407E-A947-70E740481C1C}">
                <a14:useLocalDpi xmlns:a14="http://schemas.microsoft.com/office/drawing/2010/main" val="0"/>
              </a:ext>
            </a:extLst>
          </a:blip>
          <a:srcRect t="12338" r="-2" b="19045"/>
          <a:stretch/>
        </p:blipFill>
        <p:spPr>
          <a:xfrm>
            <a:off x="6141721" y="321732"/>
            <a:ext cx="5728547" cy="6214533"/>
          </a:xfrm>
          <a:prstGeom prst="rect">
            <a:avLst/>
          </a:prstGeom>
        </p:spPr>
      </p:pic>
      <p:sp>
        <p:nvSpPr>
          <p:cNvPr id="2" name="Rectangle 1">
            <a:extLst>
              <a:ext uri="{FF2B5EF4-FFF2-40B4-BE49-F238E27FC236}">
                <a16:creationId xmlns:a16="http://schemas.microsoft.com/office/drawing/2014/main" id="{3B656C36-0402-4894-8726-9BB85F726080}"/>
              </a:ext>
            </a:extLst>
          </p:cNvPr>
          <p:cNvSpPr/>
          <p:nvPr/>
        </p:nvSpPr>
        <p:spPr>
          <a:xfrm>
            <a:off x="396494" y="321732"/>
            <a:ext cx="6280887" cy="400110"/>
          </a:xfrm>
          <a:prstGeom prst="rect">
            <a:avLst/>
          </a:prstGeom>
        </p:spPr>
        <p:txBody>
          <a:bodyPr wrap="none">
            <a:spAutoFit/>
          </a:bodyPr>
          <a:lstStyle/>
          <a:p>
            <a:pPr>
              <a:spcAft>
                <a:spcPts val="600"/>
              </a:spcAft>
            </a:pPr>
            <a:r>
              <a:rPr lang="en-US" sz="2000" cap="all" dirty="0">
                <a:solidFill>
                  <a:schemeClr val="bg1"/>
                </a:solidFill>
                <a:effectLst>
                  <a:outerShdw blurRad="38100" dist="38100" dir="2700000" algn="tl">
                    <a:srgbClr val="000000">
                      <a:alpha val="43137"/>
                    </a:srgbClr>
                  </a:outerShdw>
                </a:effectLst>
              </a:rPr>
              <a:t>The first Art Nouveau House, Brussels in 1893–1895</a:t>
            </a:r>
          </a:p>
        </p:txBody>
      </p:sp>
    </p:spTree>
    <p:extLst>
      <p:ext uri="{BB962C8B-B14F-4D97-AF65-F5344CB8AC3E}">
        <p14:creationId xmlns:p14="http://schemas.microsoft.com/office/powerpoint/2010/main" val="172791390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0-#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500" fill="hold"/>
                                        <p:tgtEl>
                                          <p:spTgt spid="5"/>
                                        </p:tgtEl>
                                        <p:attrNameLst>
                                          <p:attrName>ppt_x</p:attrName>
                                        </p:attrNameLst>
                                      </p:cBhvr>
                                      <p:tavLst>
                                        <p:tav tm="0">
                                          <p:val>
                                            <p:strVal val="0-#ppt_w/2"/>
                                          </p:val>
                                        </p:tav>
                                        <p:tav tm="100000">
                                          <p:val>
                                            <p:strVal val="#ppt_x"/>
                                          </p:val>
                                        </p:tav>
                                      </p:tavLst>
                                    </p:anim>
                                    <p:anim calcmode="lin" valueType="num">
                                      <p:cBhvr additive="base">
                                        <p:cTn id="13" dur="5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52E975-8775-4223-8ABC-41E81898502C}"/>
              </a:ext>
            </a:extLst>
          </p:cNvPr>
          <p:cNvPicPr>
            <a:picLocks noChangeAspect="1"/>
          </p:cNvPicPr>
          <p:nvPr/>
        </p:nvPicPr>
        <p:blipFill rotWithShape="1">
          <a:blip r:embed="rId2">
            <a:extLst>
              <a:ext uri="{28A0092B-C50C-407E-A947-70E740481C1C}">
                <a14:useLocalDpi xmlns:a14="http://schemas.microsoft.com/office/drawing/2010/main" val="0"/>
              </a:ext>
            </a:extLst>
          </a:blip>
          <a:srcRect t="767" r="1" b="35172"/>
          <a:stretch/>
        </p:blipFill>
        <p:spPr>
          <a:xfrm>
            <a:off x="290605" y="1301282"/>
            <a:ext cx="4742993" cy="2278829"/>
          </a:xfrm>
          <a:prstGeom prst="rect">
            <a:avLst/>
          </a:prstGeom>
        </p:spPr>
      </p:pic>
      <p:pic>
        <p:nvPicPr>
          <p:cNvPr id="9" name="Picture 8">
            <a:extLst>
              <a:ext uri="{FF2B5EF4-FFF2-40B4-BE49-F238E27FC236}">
                <a16:creationId xmlns:a16="http://schemas.microsoft.com/office/drawing/2014/main" id="{B0DB7DC8-5D14-42FD-90F1-94A6A6F83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240" y="1123527"/>
            <a:ext cx="4292610" cy="4604800"/>
          </a:xfrm>
          <a:prstGeom prst="rect">
            <a:avLst/>
          </a:prstGeom>
        </p:spPr>
      </p:pic>
      <p:sp>
        <p:nvSpPr>
          <p:cNvPr id="6" name="TextBox 5">
            <a:extLst>
              <a:ext uri="{FF2B5EF4-FFF2-40B4-BE49-F238E27FC236}">
                <a16:creationId xmlns:a16="http://schemas.microsoft.com/office/drawing/2014/main" id="{9049504E-18A1-43B5-B722-9E04112553B1}"/>
              </a:ext>
            </a:extLst>
          </p:cNvPr>
          <p:cNvSpPr txBox="1"/>
          <p:nvPr/>
        </p:nvSpPr>
        <p:spPr>
          <a:xfrm>
            <a:off x="290605" y="452097"/>
            <a:ext cx="5102529" cy="369332"/>
          </a:xfrm>
          <a:prstGeom prst="rect">
            <a:avLst/>
          </a:prstGeom>
          <a:noFill/>
        </p:spPr>
        <p:txBody>
          <a:bodyPr wrap="square" rtlCol="0">
            <a:spAutoFit/>
          </a:bodyPr>
          <a:lstStyle/>
          <a:p>
            <a:pPr>
              <a:spcAft>
                <a:spcPts val="600"/>
              </a:spcAft>
            </a:pPr>
            <a:r>
              <a:rPr lang="en-US" i="1" dirty="0">
                <a:solidFill>
                  <a:schemeClr val="bg1">
                    <a:lumMod val="75000"/>
                  </a:schemeClr>
                </a:solidFill>
                <a:effectLst>
                  <a:outerShdw blurRad="38100" dist="38100" dir="2700000" algn="tl">
                    <a:srgbClr val="000000">
                      <a:alpha val="43137"/>
                    </a:srgbClr>
                  </a:outerShdw>
                </a:effectLst>
              </a:rPr>
              <a:t>The first Art Nouveau House, Brussels in 1893–1895</a:t>
            </a:r>
          </a:p>
        </p:txBody>
      </p:sp>
      <p:sp>
        <p:nvSpPr>
          <p:cNvPr id="7" name="TextBox 6">
            <a:extLst>
              <a:ext uri="{FF2B5EF4-FFF2-40B4-BE49-F238E27FC236}">
                <a16:creationId xmlns:a16="http://schemas.microsoft.com/office/drawing/2014/main" id="{AFAA89BE-88AC-4F3D-838E-2480DF68EE61}"/>
              </a:ext>
            </a:extLst>
          </p:cNvPr>
          <p:cNvSpPr txBox="1"/>
          <p:nvPr/>
        </p:nvSpPr>
        <p:spPr>
          <a:xfrm>
            <a:off x="9402933" y="6138931"/>
            <a:ext cx="1481091" cy="369332"/>
          </a:xfrm>
          <a:prstGeom prst="rect">
            <a:avLst/>
          </a:prstGeom>
          <a:noFill/>
        </p:spPr>
        <p:txBody>
          <a:bodyPr wrap="square" rtlCol="0">
            <a:spAutoFit/>
          </a:bodyPr>
          <a:lstStyle/>
          <a:p>
            <a:pPr>
              <a:spcAft>
                <a:spcPts val="600"/>
              </a:spcAft>
            </a:pPr>
            <a:r>
              <a:rPr lang="en-US" i="1" dirty="0">
                <a:solidFill>
                  <a:schemeClr val="bg1">
                    <a:lumMod val="75000"/>
                  </a:schemeClr>
                </a:solidFill>
                <a:effectLst>
                  <a:outerShdw blurRad="38100" dist="38100" dir="2700000" algn="tl">
                    <a:srgbClr val="000000">
                      <a:alpha val="43137"/>
                    </a:srgbClr>
                  </a:outerShdw>
                </a:effectLst>
              </a:rPr>
              <a:t>Victor Horta</a:t>
            </a:r>
          </a:p>
        </p:txBody>
      </p:sp>
      <p:sp>
        <p:nvSpPr>
          <p:cNvPr id="11" name="Rectangle 10">
            <a:extLst>
              <a:ext uri="{FF2B5EF4-FFF2-40B4-BE49-F238E27FC236}">
                <a16:creationId xmlns:a16="http://schemas.microsoft.com/office/drawing/2014/main" id="{26A37F76-E300-479F-80BE-1E2F55864654}"/>
              </a:ext>
            </a:extLst>
          </p:cNvPr>
          <p:cNvSpPr/>
          <p:nvPr/>
        </p:nvSpPr>
        <p:spPr>
          <a:xfrm>
            <a:off x="290605" y="4059964"/>
            <a:ext cx="5611364" cy="2448299"/>
          </a:xfrm>
          <a:prstGeom prst="rect">
            <a:avLst/>
          </a:prstGeom>
        </p:spPr>
        <p:txBody>
          <a:bodyPr wrap="square">
            <a:spAutoFit/>
          </a:bodyPr>
          <a:lstStyle/>
          <a:p>
            <a:pPr>
              <a:lnSpc>
                <a:spcPct val="107000"/>
              </a:lnSpc>
              <a:spcAft>
                <a:spcPts val="800"/>
              </a:spcAft>
            </a:pPr>
            <a:r>
              <a:rPr lang="en-US" i="1" dirty="0">
                <a:solidFill>
                  <a:schemeClr val="bg1">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Hotel tassel was a residence of a prominent Belgian chemist, Émile Tassel, on a very narrow and deep site. The central element became the stairway, beneath a high skylight. The floors were supported by slender iron columns like the trunks of trees. The mosaic floors and walls were decorated with delicate arabesques in floral and vegetal forms, which became the most popular signature of Art Nouveau.</a:t>
            </a:r>
            <a:endParaRPr lang="en-US" sz="1400" i="1" dirty="0">
              <a:solidFill>
                <a:schemeClr val="bg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54376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4500" fill="hold"/>
                                        <p:tgtEl>
                                          <p:spTgt spid="9"/>
                                        </p:tgtEl>
                                        <p:attrNameLst>
                                          <p:attrName>ppt_x</p:attrName>
                                        </p:attrNameLst>
                                      </p:cBhvr>
                                      <p:tavLst>
                                        <p:tav tm="0">
                                          <p:val>
                                            <p:strVal val="#ppt_x"/>
                                          </p:val>
                                        </p:tav>
                                        <p:tav tm="100000">
                                          <p:val>
                                            <p:strVal val="#ppt_x"/>
                                          </p:val>
                                        </p:tav>
                                      </p:tavLst>
                                    </p:anim>
                                    <p:anim calcmode="lin" valueType="num">
                                      <p:cBhvr additive="base">
                                        <p:cTn id="8" dur="4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4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500" fill="hold"/>
                                        <p:tgtEl>
                                          <p:spTgt spid="5"/>
                                        </p:tgtEl>
                                        <p:attrNameLst>
                                          <p:attrName>ppt_x</p:attrName>
                                        </p:attrNameLst>
                                      </p:cBhvr>
                                      <p:tavLst>
                                        <p:tav tm="0">
                                          <p:val>
                                            <p:strVal val="0-#ppt_w/2"/>
                                          </p:val>
                                        </p:tav>
                                        <p:tav tm="100000">
                                          <p:val>
                                            <p:strVal val="#ppt_x"/>
                                          </p:val>
                                        </p:tav>
                                      </p:tavLst>
                                    </p:anim>
                                    <p:anim calcmode="lin" valueType="num">
                                      <p:cBhvr additive="base">
                                        <p:cTn id="13" dur="5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2D18F4-68D0-46B4-9207-C62EAFC2C08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029" r="-2" b="37902"/>
          <a:stretch/>
        </p:blipFill>
        <p:spPr>
          <a:xfrm>
            <a:off x="-182887" y="-164595"/>
            <a:ext cx="6447707" cy="4622292"/>
          </a:xfrm>
          <a:prstGeom prst="rect">
            <a:avLst/>
          </a:prstGeom>
          <a:effectLst>
            <a:softEdge rad="533400"/>
          </a:effectLst>
        </p:spPr>
      </p:pic>
      <p:pic>
        <p:nvPicPr>
          <p:cNvPr id="5" name="Picture 4">
            <a:extLst>
              <a:ext uri="{FF2B5EF4-FFF2-40B4-BE49-F238E27FC236}">
                <a16:creationId xmlns:a16="http://schemas.microsoft.com/office/drawing/2014/main" id="{6C0F9E2E-DB65-4F60-A055-3774860B5C5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356" r="-2" b="6661"/>
          <a:stretch/>
        </p:blipFill>
        <p:spPr>
          <a:xfrm rot="21600000">
            <a:off x="-186572" y="3184611"/>
            <a:ext cx="6447707" cy="3845519"/>
          </a:xfrm>
          <a:prstGeom prst="rect">
            <a:avLst/>
          </a:prstGeom>
          <a:effectLst>
            <a:softEdge rad="533400"/>
          </a:effectLst>
        </p:spPr>
      </p:pic>
      <p:sp>
        <p:nvSpPr>
          <p:cNvPr id="7" name="TextBox 6">
            <a:extLst>
              <a:ext uri="{FF2B5EF4-FFF2-40B4-BE49-F238E27FC236}">
                <a16:creationId xmlns:a16="http://schemas.microsoft.com/office/drawing/2014/main" id="{42047B90-1F3C-4B72-B97A-2E70AE2E3B47}"/>
              </a:ext>
            </a:extLst>
          </p:cNvPr>
          <p:cNvSpPr txBox="1"/>
          <p:nvPr/>
        </p:nvSpPr>
        <p:spPr>
          <a:xfrm>
            <a:off x="6585882" y="4267831"/>
            <a:ext cx="4820134" cy="163563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kern="1200" dirty="0">
                <a:solidFill>
                  <a:schemeClr val="bg1">
                    <a:lumMod val="65000"/>
                  </a:schemeClr>
                </a:solidFill>
                <a:effectLst>
                  <a:outerShdw blurRad="38100" dist="38100" dir="2700000" algn="tl">
                    <a:srgbClr val="000000">
                      <a:alpha val="43137"/>
                    </a:srgbClr>
                  </a:outerShdw>
                </a:effectLst>
                <a:latin typeface="+mj-lt"/>
                <a:ea typeface="+mj-ea"/>
                <a:cs typeface="+mj-cs"/>
              </a:rPr>
              <a:t>Henry Van De Velde</a:t>
            </a:r>
          </a:p>
        </p:txBody>
      </p:sp>
      <p:sp>
        <p:nvSpPr>
          <p:cNvPr id="6" name="Rectangle 5">
            <a:extLst>
              <a:ext uri="{FF2B5EF4-FFF2-40B4-BE49-F238E27FC236}">
                <a16:creationId xmlns:a16="http://schemas.microsoft.com/office/drawing/2014/main" id="{8777FB3D-D7D6-4356-8489-12BE65E18B39}"/>
              </a:ext>
            </a:extLst>
          </p:cNvPr>
          <p:cNvSpPr/>
          <p:nvPr/>
        </p:nvSpPr>
        <p:spPr>
          <a:xfrm>
            <a:off x="330459" y="316091"/>
            <a:ext cx="5042599" cy="369332"/>
          </a:xfrm>
          <a:prstGeom prst="rect">
            <a:avLst/>
          </a:prstGeom>
        </p:spPr>
        <p:txBody>
          <a:bodyPr wrap="none">
            <a:spAutoFit/>
          </a:bodyPr>
          <a:lstStyle/>
          <a:p>
            <a:pPr>
              <a:spcAft>
                <a:spcPts val="600"/>
              </a:spcAft>
            </a:pPr>
            <a:r>
              <a:rPr lang="en-US" i="1" dirty="0">
                <a:solidFill>
                  <a:schemeClr val="bg1">
                    <a:lumMod val="75000"/>
                  </a:schemeClr>
                </a:solidFill>
                <a:effectLst>
                  <a:outerShdw blurRad="38100" dist="38100" dir="2700000" algn="tl">
                    <a:srgbClr val="000000">
                      <a:alpha val="43137"/>
                    </a:srgbClr>
                  </a:outerShdw>
                </a:effectLst>
              </a:rPr>
              <a:t>The first Art Nouveau House, Brussels in 1893–1895</a:t>
            </a:r>
          </a:p>
        </p:txBody>
      </p:sp>
      <p:sp>
        <p:nvSpPr>
          <p:cNvPr id="11" name="Rectangle 10">
            <a:extLst>
              <a:ext uri="{FF2B5EF4-FFF2-40B4-BE49-F238E27FC236}">
                <a16:creationId xmlns:a16="http://schemas.microsoft.com/office/drawing/2014/main" id="{57228563-59BB-4942-AD89-F23DBD4B7B5B}"/>
              </a:ext>
            </a:extLst>
          </p:cNvPr>
          <p:cNvSpPr/>
          <p:nvPr/>
        </p:nvSpPr>
        <p:spPr>
          <a:xfrm>
            <a:off x="5947949" y="500757"/>
            <a:ext cx="6096000" cy="1855573"/>
          </a:xfrm>
          <a:prstGeom prst="rect">
            <a:avLst/>
          </a:prstGeom>
        </p:spPr>
        <p:txBody>
          <a:bodyPr>
            <a:spAutoFit/>
          </a:bodyPr>
          <a:lstStyle/>
          <a:p>
            <a:pPr>
              <a:lnSpc>
                <a:spcPct val="107000"/>
              </a:lnSpc>
              <a:spcAft>
                <a:spcPts val="800"/>
              </a:spcAft>
            </a:pPr>
            <a:r>
              <a:rPr lang="en-US" i="1" dirty="0">
                <a:solidFill>
                  <a:schemeClr val="bg1">
                    <a:lumMod val="75000"/>
                  </a:schemeClr>
                </a:solidFill>
                <a:latin typeface="Arial" panose="020B0604020202020204" pitchFamily="34" charset="0"/>
                <a:ea typeface="Calibri" panose="020F0502020204030204" pitchFamily="34" charset="0"/>
                <a:cs typeface="Times New Roman" panose="02020603050405020304" pitchFamily="18" charset="0"/>
              </a:rPr>
              <a:t>De Velde collaborated with an architect on the plan of the </a:t>
            </a:r>
            <a:r>
              <a:rPr lang="en-US" i="1" dirty="0" err="1">
                <a:solidFill>
                  <a:schemeClr val="bg1">
                    <a:lumMod val="75000"/>
                  </a:schemeClr>
                </a:solidFill>
                <a:latin typeface="Arial" panose="020B0604020202020204" pitchFamily="34" charset="0"/>
                <a:ea typeface="Calibri" panose="020F0502020204030204" pitchFamily="34" charset="0"/>
                <a:cs typeface="Times New Roman" panose="02020603050405020304" pitchFamily="18" charset="0"/>
              </a:rPr>
              <a:t>Bloemenwerf</a:t>
            </a:r>
            <a:r>
              <a:rPr lang="en-US" i="1" dirty="0">
                <a:solidFill>
                  <a:schemeClr val="bg1">
                    <a:lumMod val="75000"/>
                  </a:schemeClr>
                </a:solidFill>
                <a:latin typeface="Arial" panose="020B0604020202020204" pitchFamily="34" charset="0"/>
                <a:ea typeface="Calibri" panose="020F0502020204030204" pitchFamily="34" charset="0"/>
                <a:cs typeface="Times New Roman" panose="02020603050405020304" pitchFamily="18" charset="0"/>
              </a:rPr>
              <a:t>, the house that he built for himself. He was inspired by the British Arts and Crafts Movement, particularly William Morris's Red House, and like them he designed all aspects of the building, including the furniture, wallpaper and carpets.</a:t>
            </a:r>
            <a:endParaRPr lang="en-US" sz="1400" i="1"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06316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9"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0-#ppt_w/2"/>
                                          </p:val>
                                        </p:tav>
                                        <p:tav tm="100000">
                                          <p:val>
                                            <p:strVal val="#ppt_x"/>
                                          </p:val>
                                        </p:tav>
                                      </p:tavLst>
                                    </p:anim>
                                    <p:anim calcmode="lin" valueType="num">
                                      <p:cBhvr additive="base">
                                        <p:cTn id="13"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8BB14C-6E7D-484B-8713-2E3BE1706AE2}"/>
              </a:ext>
            </a:extLst>
          </p:cNvPr>
          <p:cNvPicPr>
            <a:picLocks noChangeAspect="1"/>
          </p:cNvPicPr>
          <p:nvPr/>
        </p:nvPicPr>
        <p:blipFill rotWithShape="1">
          <a:blip r:embed="rId2">
            <a:extLst>
              <a:ext uri="{28A0092B-C50C-407E-A947-70E740481C1C}">
                <a14:useLocalDpi xmlns:a14="http://schemas.microsoft.com/office/drawing/2010/main" val="0"/>
              </a:ext>
            </a:extLst>
          </a:blip>
          <a:srcRect r="3" b="23549"/>
          <a:stretch/>
        </p:blipFill>
        <p:spPr>
          <a:xfrm>
            <a:off x="624504" y="1123527"/>
            <a:ext cx="3237375" cy="4604800"/>
          </a:xfrm>
          <a:prstGeom prst="rect">
            <a:avLst/>
          </a:prstGeom>
        </p:spPr>
      </p:pic>
      <p:pic>
        <p:nvPicPr>
          <p:cNvPr id="5" name="Picture 4">
            <a:extLst>
              <a:ext uri="{FF2B5EF4-FFF2-40B4-BE49-F238E27FC236}">
                <a16:creationId xmlns:a16="http://schemas.microsoft.com/office/drawing/2014/main" id="{1EEDB2E7-2524-4C6C-A177-5C1385260731}"/>
              </a:ext>
            </a:extLst>
          </p:cNvPr>
          <p:cNvPicPr>
            <a:picLocks noChangeAspect="1"/>
          </p:cNvPicPr>
          <p:nvPr/>
        </p:nvPicPr>
        <p:blipFill rotWithShape="1">
          <a:blip r:embed="rId3">
            <a:extLst>
              <a:ext uri="{28A0092B-C50C-407E-A947-70E740481C1C}">
                <a14:useLocalDpi xmlns:a14="http://schemas.microsoft.com/office/drawing/2010/main" val="0"/>
              </a:ext>
            </a:extLst>
          </a:blip>
          <a:srcRect l="12156" r="1495" b="1"/>
          <a:stretch/>
        </p:blipFill>
        <p:spPr>
          <a:xfrm rot="16200000">
            <a:off x="4830824" y="1657254"/>
            <a:ext cx="2497048" cy="3537345"/>
          </a:xfrm>
          <a:prstGeom prst="rect">
            <a:avLst/>
          </a:prstGeom>
        </p:spPr>
      </p:pic>
      <p:pic>
        <p:nvPicPr>
          <p:cNvPr id="7" name="Picture 6">
            <a:extLst>
              <a:ext uri="{FF2B5EF4-FFF2-40B4-BE49-F238E27FC236}">
                <a16:creationId xmlns:a16="http://schemas.microsoft.com/office/drawing/2014/main" id="{A1427E1E-40CD-4B1B-A863-7FFE9F5A3BCD}"/>
              </a:ext>
            </a:extLst>
          </p:cNvPr>
          <p:cNvPicPr>
            <a:picLocks noChangeAspect="1"/>
          </p:cNvPicPr>
          <p:nvPr/>
        </p:nvPicPr>
        <p:blipFill rotWithShape="1">
          <a:blip r:embed="rId4">
            <a:extLst>
              <a:ext uri="{28A0092B-C50C-407E-A947-70E740481C1C}">
                <a14:useLocalDpi xmlns:a14="http://schemas.microsoft.com/office/drawing/2010/main" val="0"/>
              </a:ext>
            </a:extLst>
          </a:blip>
          <a:srcRect l="13865" r="15244" b="1"/>
          <a:stretch/>
        </p:blipFill>
        <p:spPr>
          <a:xfrm>
            <a:off x="8288685" y="1123528"/>
            <a:ext cx="3264422" cy="4604800"/>
          </a:xfrm>
          <a:prstGeom prst="rect">
            <a:avLst/>
          </a:prstGeom>
        </p:spPr>
      </p:pic>
    </p:spTree>
    <p:extLst>
      <p:ext uri="{BB962C8B-B14F-4D97-AF65-F5344CB8AC3E}">
        <p14:creationId xmlns:p14="http://schemas.microsoft.com/office/powerpoint/2010/main" val="110661324"/>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1+#ppt_w/2"/>
                                          </p:val>
                                        </p:tav>
                                        <p:tav tm="100000">
                                          <p:val>
                                            <p:strVal val="#ppt_x"/>
                                          </p:val>
                                        </p:tav>
                                      </p:tavLst>
                                    </p:anim>
                                    <p:anim calcmode="lin" valueType="num">
                                      <p:cBhvr additive="base">
                                        <p:cTn id="13" dur="5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0" fill="hold"/>
                                        <p:tgtEl>
                                          <p:spTgt spid="9"/>
                                        </p:tgtEl>
                                        <p:attrNameLst>
                                          <p:attrName>ppt_x</p:attrName>
                                        </p:attrNameLst>
                                      </p:cBhvr>
                                      <p:tavLst>
                                        <p:tav tm="0">
                                          <p:val>
                                            <p:strVal val="0-#ppt_w/2"/>
                                          </p:val>
                                        </p:tav>
                                        <p:tav tm="100000">
                                          <p:val>
                                            <p:strVal val="#ppt_x"/>
                                          </p:val>
                                        </p:tav>
                                      </p:tavLst>
                                    </p:anim>
                                    <p:anim calcmode="lin" valueType="num">
                                      <p:cBhvr additive="base">
                                        <p:cTn id="18"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074222-55B8-4B8C-9B41-8E7F4097CA5A}"/>
              </a:ext>
            </a:extLst>
          </p:cNvPr>
          <p:cNvSpPr txBox="1"/>
          <p:nvPr/>
        </p:nvSpPr>
        <p:spPr>
          <a:xfrm>
            <a:off x="1176337" y="751344"/>
            <a:ext cx="9839325" cy="5355312"/>
          </a:xfrm>
          <a:prstGeom prst="rect">
            <a:avLst/>
          </a:prstGeom>
          <a:noFill/>
          <a:ln>
            <a:noFill/>
          </a:ln>
          <a:effectLst>
            <a:outerShdw blurRad="107950" dist="12700" dir="5400000" algn="ctr">
              <a:srgbClr val="000000"/>
            </a:outerShdw>
          </a:effectLst>
        </p:spPr>
        <p:txBody>
          <a:bodyPr wrap="square" rtlCol="0">
            <a:spAutoFit/>
          </a:bodyPr>
          <a:lstStyle/>
          <a:p>
            <a:r>
              <a:rPr lang="en-US" sz="3600" i="1" dirty="0">
                <a:solidFill>
                  <a:schemeClr val="bg1">
                    <a:lumMod val="75000"/>
                  </a:schemeClr>
                </a:solidFill>
                <a:effectLst>
                  <a:outerShdw blurRad="38100" dist="38100" dir="2700000" algn="tl">
                    <a:srgbClr val="000000">
                      <a:alpha val="43137"/>
                    </a:srgbClr>
                  </a:outerShdw>
                </a:effectLst>
              </a:rPr>
              <a:t>The Great Exhibition, which opened in London's Hyde Park in the Crystal Palace was a huge commercial and political success, but it confirmed the low quality of decorative products not only in England but in all the industrial countries. A million square feet of glass on a framework of bare iron forming its walls and roof. The Great Exhibition celebrated the height of civilization to which the whole of mankind had risen.</a:t>
            </a:r>
          </a:p>
          <a:p>
            <a:endParaRPr lang="en-US" dirty="0"/>
          </a:p>
        </p:txBody>
      </p:sp>
      <p:sp>
        <p:nvSpPr>
          <p:cNvPr id="2" name="TextBox 1">
            <a:extLst>
              <a:ext uri="{FF2B5EF4-FFF2-40B4-BE49-F238E27FC236}">
                <a16:creationId xmlns:a16="http://schemas.microsoft.com/office/drawing/2014/main" id="{D5389D32-DB83-4CFA-BEE7-FF121AF266DC}"/>
              </a:ext>
            </a:extLst>
          </p:cNvPr>
          <p:cNvSpPr txBox="1"/>
          <p:nvPr/>
        </p:nvSpPr>
        <p:spPr>
          <a:xfrm>
            <a:off x="1296140" y="195309"/>
            <a:ext cx="7421732" cy="646331"/>
          </a:xfrm>
          <a:prstGeom prst="rect">
            <a:avLst/>
          </a:prstGeom>
          <a:noFill/>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GRAND EVENT OF THE MOVEMENT</a:t>
            </a:r>
          </a:p>
          <a:p>
            <a:endParaRPr lang="en-US" dirty="0"/>
          </a:p>
        </p:txBody>
      </p:sp>
      <p:sp>
        <p:nvSpPr>
          <p:cNvPr id="3" name="TextBox 2">
            <a:extLst>
              <a:ext uri="{FF2B5EF4-FFF2-40B4-BE49-F238E27FC236}">
                <a16:creationId xmlns:a16="http://schemas.microsoft.com/office/drawing/2014/main" id="{F7E71643-FD4D-452A-8E29-0B71359849EB}"/>
              </a:ext>
            </a:extLst>
          </p:cNvPr>
          <p:cNvSpPr txBox="1"/>
          <p:nvPr/>
        </p:nvSpPr>
        <p:spPr>
          <a:xfrm>
            <a:off x="1296140" y="5965794"/>
            <a:ext cx="7332955" cy="646331"/>
          </a:xfrm>
          <a:prstGeom prst="rect">
            <a:avLst/>
          </a:prstGeom>
          <a:noFill/>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https://www.metropolismag.com/architecture/exhibition-started-international-style-art-deco/</a:t>
            </a:r>
            <a:endParaRPr lang="en-US" i="1" dirty="0">
              <a:solidFill>
                <a:schemeClr val="bg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5233943"/>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500"/>
                                        <p:tgtEl>
                                          <p:spTgt spid="4"/>
                                        </p:tgtEl>
                                      </p:cBhvr>
                                    </p:animEffect>
                                    <p:anim calcmode="lin" valueType="num">
                                      <p:cBhvr>
                                        <p:cTn id="8" dur="5500" fill="hold"/>
                                        <p:tgtEl>
                                          <p:spTgt spid="4"/>
                                        </p:tgtEl>
                                        <p:attrNameLst>
                                          <p:attrName>ppt_x</p:attrName>
                                        </p:attrNameLst>
                                      </p:cBhvr>
                                      <p:tavLst>
                                        <p:tav tm="0">
                                          <p:val>
                                            <p:strVal val="#ppt_x"/>
                                          </p:val>
                                        </p:tav>
                                        <p:tav tm="100000">
                                          <p:val>
                                            <p:strVal val="#ppt_x"/>
                                          </p:val>
                                        </p:tav>
                                      </p:tavLst>
                                    </p:anim>
                                    <p:anim calcmode="lin" valueType="num">
                                      <p:cBhvr>
                                        <p:cTn id="9" dur="5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F5C600-FF5A-4F06-A379-3A2AAE1F21F8}"/>
              </a:ext>
            </a:extLst>
          </p:cNvPr>
          <p:cNvPicPr>
            <a:picLocks noChangeAspect="1"/>
          </p:cNvPicPr>
          <p:nvPr/>
        </p:nvPicPr>
        <p:blipFill rotWithShape="1">
          <a:blip r:embed="rId2">
            <a:extLst>
              <a:ext uri="{28A0092B-C50C-407E-A947-70E740481C1C}">
                <a14:useLocalDpi xmlns:a14="http://schemas.microsoft.com/office/drawing/2010/main" val="0"/>
              </a:ext>
            </a:extLst>
          </a:blip>
          <a:srcRect r="293"/>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5" name="Picture 4">
            <a:extLst>
              <a:ext uri="{FF2B5EF4-FFF2-40B4-BE49-F238E27FC236}">
                <a16:creationId xmlns:a16="http://schemas.microsoft.com/office/drawing/2014/main" id="{9BBAE40C-E85B-4BC5-AC81-AB1FB6B7828A}"/>
              </a:ext>
            </a:extLst>
          </p:cNvPr>
          <p:cNvPicPr>
            <a:picLocks noChangeAspect="1"/>
          </p:cNvPicPr>
          <p:nvPr/>
        </p:nvPicPr>
        <p:blipFill rotWithShape="1">
          <a:blip r:embed="rId3">
            <a:extLst>
              <a:ext uri="{28A0092B-C50C-407E-A947-70E740481C1C}">
                <a14:useLocalDpi xmlns:a14="http://schemas.microsoft.com/office/drawing/2010/main" val="0"/>
              </a:ext>
            </a:extLst>
          </a:blip>
          <a:srcRect l="1630"/>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7" name="Picture 6">
            <a:extLst>
              <a:ext uri="{FF2B5EF4-FFF2-40B4-BE49-F238E27FC236}">
                <a16:creationId xmlns:a16="http://schemas.microsoft.com/office/drawing/2014/main" id="{50304785-4253-4F95-AC7E-26E915AAE654}"/>
              </a:ext>
            </a:extLst>
          </p:cNvPr>
          <p:cNvPicPr>
            <a:picLocks noChangeAspect="1"/>
          </p:cNvPicPr>
          <p:nvPr/>
        </p:nvPicPr>
        <p:blipFill rotWithShape="1">
          <a:blip r:embed="rId4">
            <a:extLst>
              <a:ext uri="{28A0092B-C50C-407E-A947-70E740481C1C}">
                <a14:useLocalDpi xmlns:a14="http://schemas.microsoft.com/office/drawing/2010/main" val="0"/>
              </a:ext>
            </a:extLst>
          </a:blip>
          <a:srcRect t="27618" r="3" b="3"/>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3570977498"/>
      </p:ext>
    </p:extLst>
  </p:cSld>
  <p:clrMapOvr>
    <a:masterClrMapping/>
  </p:clrMapOvr>
  <mc:AlternateContent xmlns:mc="http://schemas.openxmlformats.org/markup-compatibility/2006">
    <mc:Choice xmlns:p14="http://schemas.microsoft.com/office/powerpoint/2010/main" Requires="p14">
      <p:transition p14:dur="0" advClick="0" advTm="1000"/>
    </mc:Choice>
    <mc:Fallback>
      <p:transition advClick="0"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B5152-3A8D-47CE-9406-B28D9812DBD4}"/>
              </a:ext>
            </a:extLst>
          </p:cNvPr>
          <p:cNvSpPr/>
          <p:nvPr/>
        </p:nvSpPr>
        <p:spPr>
          <a:xfrm>
            <a:off x="6096000" y="3230360"/>
            <a:ext cx="6096000" cy="1855573"/>
          </a:xfrm>
          <a:prstGeom prst="rect">
            <a:avLst/>
          </a:prstGeom>
        </p:spPr>
        <p:txBody>
          <a:bodyPr>
            <a:spAutoFit/>
          </a:bodyPr>
          <a:lstStyle/>
          <a:p>
            <a:pPr>
              <a:lnSpc>
                <a:spcPct val="107000"/>
              </a:lnSpc>
              <a:spcAft>
                <a:spcPts val="800"/>
              </a:spcAft>
            </a:pPr>
            <a:r>
              <a:rPr lang="en-US"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Eugene Viollet-le-Duc in his book </a:t>
            </a:r>
            <a:r>
              <a:rPr lang="en-US" i="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Entretiens</a:t>
            </a:r>
            <a:r>
              <a:rPr lang="en-US"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sur </a:t>
            </a:r>
            <a:r>
              <a:rPr lang="en-US" i="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l'architecture</a:t>
            </a:r>
            <a:r>
              <a:rPr lang="en-US"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wrote : </a:t>
            </a:r>
            <a:r>
              <a:rPr lang="en-US" dirty="0">
                <a:solidFill>
                  <a:srgbClr val="21212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"use the means and knowledge given to us by our times, without the intervening traditions which are no longer viable today, and in that way, we can inaugurate a new architecture. For each function, its material; for each material, its form and its ornament." </a:t>
            </a:r>
            <a:endParaRPr lang="en-US"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5517609-314A-4EB8-88C9-E2AAD2554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898" y="643352"/>
            <a:ext cx="3219450" cy="4286250"/>
          </a:xfrm>
          <a:prstGeom prst="rect">
            <a:avLst/>
          </a:prstGeom>
        </p:spPr>
      </p:pic>
    </p:spTree>
    <p:extLst>
      <p:ext uri="{BB962C8B-B14F-4D97-AF65-F5344CB8AC3E}">
        <p14:creationId xmlns:p14="http://schemas.microsoft.com/office/powerpoint/2010/main" val="2309362735"/>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9500" fill="hold"/>
                                        <p:tgtEl>
                                          <p:spTgt spid="6"/>
                                        </p:tgtEl>
                                        <p:attrNameLst>
                                          <p:attrName>ppt_x</p:attrName>
                                        </p:attrNameLst>
                                      </p:cBhvr>
                                      <p:tavLst>
                                        <p:tav tm="0">
                                          <p:val>
                                            <p:strVal val="0-#ppt_w/2"/>
                                          </p:val>
                                        </p:tav>
                                        <p:tav tm="100000">
                                          <p:val>
                                            <p:strVal val="#ppt_x"/>
                                          </p:val>
                                        </p:tav>
                                      </p:tavLst>
                                    </p:anim>
                                    <p:anim calcmode="lin" valueType="num">
                                      <p:cBhvr additive="base">
                                        <p:cTn id="8" dur="9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0B81A6-CBA1-4506-95DA-F91B78919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29" y="1377862"/>
            <a:ext cx="3911189" cy="3832966"/>
          </a:xfrm>
          <a:prstGeom prst="rect">
            <a:avLst/>
          </a:prstGeom>
        </p:spPr>
      </p:pic>
      <p:sp>
        <p:nvSpPr>
          <p:cNvPr id="6" name="Rectangle 5">
            <a:extLst>
              <a:ext uri="{FF2B5EF4-FFF2-40B4-BE49-F238E27FC236}">
                <a16:creationId xmlns:a16="http://schemas.microsoft.com/office/drawing/2014/main" id="{F36A672A-7948-43B5-9923-3B32B4A67464}"/>
              </a:ext>
            </a:extLst>
          </p:cNvPr>
          <p:cNvSpPr/>
          <p:nvPr/>
        </p:nvSpPr>
        <p:spPr>
          <a:xfrm>
            <a:off x="5109980" y="4672820"/>
            <a:ext cx="7054239" cy="646331"/>
          </a:xfrm>
          <a:prstGeom prst="rect">
            <a:avLst/>
          </a:prstGeom>
        </p:spPr>
        <p:txBody>
          <a:bodyPr wrap="none">
            <a:spAutoFit/>
          </a:bodyPr>
          <a:lstStyle/>
          <a:p>
            <a:r>
              <a:rPr lang="en-US" b="0" i="0" dirty="0">
                <a:solidFill>
                  <a:srgbClr val="222222"/>
                </a:solidFill>
                <a:effectLst>
                  <a:outerShdw blurRad="38100" dist="38100" dir="2700000" algn="tl">
                    <a:srgbClr val="000000">
                      <a:alpha val="43137"/>
                    </a:srgbClr>
                  </a:outerShdw>
                </a:effectLst>
              </a:rPr>
              <a:t>"I believe that before everything a painting must decorate</a:t>
            </a:r>
            <a:r>
              <a:rPr lang="en-US" dirty="0">
                <a:solidFill>
                  <a:srgbClr val="222222"/>
                </a:solidFill>
                <a:effectLst>
                  <a:outerShdw blurRad="38100" dist="38100" dir="2700000" algn="tl">
                    <a:srgbClr val="000000">
                      <a:alpha val="43137"/>
                    </a:srgbClr>
                  </a:outerShdw>
                </a:effectLst>
              </a:rPr>
              <a:t>“ Maurice Denis</a:t>
            </a:r>
          </a:p>
          <a:p>
            <a:r>
              <a:rPr lang="en-US" dirty="0">
                <a:solidFill>
                  <a:srgbClr val="222222"/>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1891.</a:t>
            </a:r>
          </a:p>
        </p:txBody>
      </p:sp>
    </p:spTree>
    <p:extLst>
      <p:ext uri="{BB962C8B-B14F-4D97-AF65-F5344CB8AC3E}">
        <p14:creationId xmlns:p14="http://schemas.microsoft.com/office/powerpoint/2010/main" val="178201627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0" fill="hold"/>
                                        <p:tgtEl>
                                          <p:spTgt spid="5"/>
                                        </p:tgtEl>
                                        <p:attrNameLst>
                                          <p:attrName>ppt_x</p:attrName>
                                        </p:attrNameLst>
                                      </p:cBhvr>
                                      <p:tavLst>
                                        <p:tav tm="0">
                                          <p:val>
                                            <p:strVal val="#ppt_x"/>
                                          </p:val>
                                        </p:tav>
                                        <p:tav tm="100000">
                                          <p:val>
                                            <p:strVal val="#ppt_x"/>
                                          </p:val>
                                        </p:tav>
                                      </p:tavLst>
                                    </p:anim>
                                    <p:anim calcmode="lin" valueType="num">
                                      <p:cBhvr additive="base">
                                        <p:cTn id="8" dur="8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168A6-3984-4709-B5DB-1C4C715241AC}"/>
              </a:ext>
            </a:extLst>
          </p:cNvPr>
          <p:cNvSpPr>
            <a:spLocks noGrp="1"/>
          </p:cNvSpPr>
          <p:nvPr>
            <p:ph idx="1"/>
          </p:nvPr>
        </p:nvSpPr>
        <p:spPr>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marL="0" indent="0">
              <a:buNone/>
            </a:pPr>
            <a:r>
              <a:rPr lang="en-US" sz="1800" i="1" dirty="0">
                <a:solidFill>
                  <a:schemeClr val="bg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 EXPERIENCE </a:t>
            </a:r>
          </a:p>
          <a:p>
            <a:pPr marL="0" indent="0">
              <a:buNone/>
            </a:pPr>
            <a:endParaRPr lang="en-US" sz="1800" i="1" dirty="0">
              <a:solidFill>
                <a:schemeClr val="bg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US" sz="1800" i="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nouveau is one of my favorite styles in architecture history. It’s a movement that broke the classical and random forms of art and architecture. My interest to this style is the influence of nature that stylized forms and elaborated architecture in a much different perspective. It is also known as pre-modern style. The growth of this movement was helped by the invention of wrought iron, and the use of it brought sculptural elements to Art Nouveau structures. For one of my projects I had studied the organic forms of architecture history, and Art Nouveau was the style I fell in love with. Many structures include shapes and forms that are drawn from nature, like birds, plants. It was a start in transferring linear architectural forms into curvature. The buildings did not necessarily have to be balanced asymmetrically. </a:t>
            </a:r>
          </a:p>
        </p:txBody>
      </p:sp>
    </p:spTree>
    <p:extLst>
      <p:ext uri="{BB962C8B-B14F-4D97-AF65-F5344CB8AC3E}">
        <p14:creationId xmlns:p14="http://schemas.microsoft.com/office/powerpoint/2010/main" val="203943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522128-33EE-4D35-9605-037B4E1A4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14" y="3753495"/>
            <a:ext cx="4807272" cy="2828278"/>
          </a:xfrm>
          <a:prstGeom prst="rect">
            <a:avLst/>
          </a:prstGeom>
        </p:spPr>
      </p:pic>
      <p:pic>
        <p:nvPicPr>
          <p:cNvPr id="9" name="Picture 8">
            <a:extLst>
              <a:ext uri="{FF2B5EF4-FFF2-40B4-BE49-F238E27FC236}">
                <a16:creationId xmlns:a16="http://schemas.microsoft.com/office/drawing/2014/main" id="{CF778EEC-F27F-4DE9-B8C3-A927ED529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881" y="1848053"/>
            <a:ext cx="2917784" cy="3472163"/>
          </a:xfrm>
          <a:prstGeom prst="rect">
            <a:avLst/>
          </a:prstGeom>
        </p:spPr>
      </p:pic>
      <p:pic>
        <p:nvPicPr>
          <p:cNvPr id="10" name="Picture 9">
            <a:extLst>
              <a:ext uri="{FF2B5EF4-FFF2-40B4-BE49-F238E27FC236}">
                <a16:creationId xmlns:a16="http://schemas.microsoft.com/office/drawing/2014/main" id="{934C0D07-52EE-47AF-B82B-822FE61C4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58" y="491971"/>
            <a:ext cx="4807272" cy="2961793"/>
          </a:xfrm>
          <a:prstGeom prst="rect">
            <a:avLst/>
          </a:prstGeom>
        </p:spPr>
      </p:pic>
      <p:sp>
        <p:nvSpPr>
          <p:cNvPr id="11" name="TextBox 10">
            <a:extLst>
              <a:ext uri="{FF2B5EF4-FFF2-40B4-BE49-F238E27FC236}">
                <a16:creationId xmlns:a16="http://schemas.microsoft.com/office/drawing/2014/main" id="{FE0C7DBB-0AFC-4259-AF84-13AB577CF461}"/>
              </a:ext>
            </a:extLst>
          </p:cNvPr>
          <p:cNvSpPr txBox="1"/>
          <p:nvPr/>
        </p:nvSpPr>
        <p:spPr>
          <a:xfrm>
            <a:off x="8517416" y="87665"/>
            <a:ext cx="3674584" cy="6992940"/>
          </a:xfrm>
          <a:prstGeom prst="rect">
            <a:avLst/>
          </a:prstGeom>
          <a:noFill/>
          <a:ln>
            <a:noFill/>
          </a:ln>
          <a:effectLst>
            <a:outerShdw blurRad="50800" dist="38100" dir="13500000" algn="br" rotWithShape="0">
              <a:prstClr val="black">
                <a:alpha val="40000"/>
              </a:prstClr>
            </a:outerShdw>
          </a:effectLst>
        </p:spPr>
        <p:txBody>
          <a:bodyPr wrap="square" rtlCol="0" anchor="ctr">
            <a:spAutoFit/>
          </a:bodyPr>
          <a:lstStyle/>
          <a:p>
            <a:pPr>
              <a:lnSpc>
                <a:spcPct val="107000"/>
              </a:lnSpc>
              <a:spcAft>
                <a:spcPts val="800"/>
              </a:spcAft>
            </a:pPr>
            <a:r>
              <a:rPr lang="en-US" sz="2200"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Art nouveau (New Art) had it roots in Britain, inspired by the arts and crafts movement founded by William Morris and developments in wrought iron technology. It is an international style of art, architecture, and applied art, especially the  decorative arts, that was most popular between 1890-1910. The academic art of 19</a:t>
            </a:r>
            <a:r>
              <a:rPr lang="en-US" sz="2200" i="1" baseline="30000" dirty="0">
                <a:solidFill>
                  <a:schemeClr val="bg1">
                    <a:lumMod val="8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a:t>
            </a:r>
            <a:r>
              <a:rPr lang="en-US" sz="2200"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century, moved away from imitation of real subjects and moved toward the flowing and twisting lines and shapes of nature. </a:t>
            </a:r>
            <a:endParaRPr lang="en-US" sz="2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07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5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A3C15A-80CD-45E5-A68E-E80594B727ED}"/>
              </a:ext>
            </a:extLst>
          </p:cNvPr>
          <p:cNvSpPr/>
          <p:nvPr/>
        </p:nvSpPr>
        <p:spPr>
          <a:xfrm>
            <a:off x="1838882" y="2828835"/>
            <a:ext cx="8514235" cy="1754326"/>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en-US" b="0" i="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nouveau flourished in the first decades of the twentieth century but was killed off by the First World War. </a:t>
            </a:r>
            <a:endParaRPr lang="en-US" i="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0" i="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remain art pieces, sculptures, structures, furniture are left thanks to the rapid spread of style through the world. </a:t>
            </a:r>
          </a:p>
          <a:p>
            <a:br>
              <a:rPr lang="en-US" b="0" i="0" dirty="0">
                <a:solidFill>
                  <a:srgbClr val="313131"/>
                </a:solidFill>
                <a:effectLst/>
                <a:latin typeface="Tate regular"/>
              </a:rPr>
            </a:br>
            <a:endParaRPr lang="en-US" dirty="0"/>
          </a:p>
        </p:txBody>
      </p:sp>
      <p:sp>
        <p:nvSpPr>
          <p:cNvPr id="5" name="TextBox 4">
            <a:extLst>
              <a:ext uri="{FF2B5EF4-FFF2-40B4-BE49-F238E27FC236}">
                <a16:creationId xmlns:a16="http://schemas.microsoft.com/office/drawing/2014/main" id="{002C878E-0E6C-4C4A-877D-93E80E3F2237}"/>
              </a:ext>
            </a:extLst>
          </p:cNvPr>
          <p:cNvSpPr txBox="1"/>
          <p:nvPr/>
        </p:nvSpPr>
        <p:spPr>
          <a:xfrm>
            <a:off x="1837673" y="2104010"/>
            <a:ext cx="3240350" cy="369332"/>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i="1" dirty="0">
                <a:solidFill>
                  <a:schemeClr val="bg1">
                    <a:lumMod val="6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142123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1B8C1-5587-423B-88E2-77A2F3D2F795}"/>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THANK YOU</a:t>
            </a:r>
          </a:p>
        </p:txBody>
      </p:sp>
    </p:spTree>
    <p:extLst>
      <p:ext uri="{BB962C8B-B14F-4D97-AF65-F5344CB8AC3E}">
        <p14:creationId xmlns:p14="http://schemas.microsoft.com/office/powerpoint/2010/main" val="242837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75847-3A9A-445D-A02B-9517E0018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20" y="581982"/>
            <a:ext cx="2987343" cy="4604800"/>
          </a:xfrm>
          <a:prstGeom prst="rect">
            <a:avLst/>
          </a:prstGeom>
        </p:spPr>
      </p:pic>
      <p:pic>
        <p:nvPicPr>
          <p:cNvPr id="5" name="Picture 4">
            <a:extLst>
              <a:ext uri="{FF2B5EF4-FFF2-40B4-BE49-F238E27FC236}">
                <a16:creationId xmlns:a16="http://schemas.microsoft.com/office/drawing/2014/main" id="{C6EDEB4A-6B0C-4D5E-B103-995C7CEB7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676" y="821790"/>
            <a:ext cx="3537345" cy="4125183"/>
          </a:xfrm>
          <a:prstGeom prst="rect">
            <a:avLst/>
          </a:prstGeom>
        </p:spPr>
      </p:pic>
      <p:pic>
        <p:nvPicPr>
          <p:cNvPr id="6" name="Picture 5">
            <a:extLst>
              <a:ext uri="{FF2B5EF4-FFF2-40B4-BE49-F238E27FC236}">
                <a16:creationId xmlns:a16="http://schemas.microsoft.com/office/drawing/2014/main" id="{DA23C949-5E0A-4040-93A4-1FA300725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2240" y="581983"/>
            <a:ext cx="3177312" cy="4604800"/>
          </a:xfrm>
          <a:prstGeom prst="rect">
            <a:avLst/>
          </a:prstGeom>
        </p:spPr>
      </p:pic>
      <p:sp>
        <p:nvSpPr>
          <p:cNvPr id="7" name="TextBox 6">
            <a:extLst>
              <a:ext uri="{FF2B5EF4-FFF2-40B4-BE49-F238E27FC236}">
                <a16:creationId xmlns:a16="http://schemas.microsoft.com/office/drawing/2014/main" id="{93FDAE07-6E93-4A28-B193-6AD641D65C2A}"/>
              </a:ext>
            </a:extLst>
          </p:cNvPr>
          <p:cNvSpPr txBox="1"/>
          <p:nvPr/>
        </p:nvSpPr>
        <p:spPr>
          <a:xfrm>
            <a:off x="4310676" y="5574545"/>
            <a:ext cx="7652544" cy="1200329"/>
          </a:xfrm>
          <a:prstGeom prst="rect">
            <a:avLst/>
          </a:prstGeom>
          <a:noFill/>
          <a:ln>
            <a:noFill/>
          </a:ln>
          <a:effectLst>
            <a:outerShdw blurRad="107950" dist="12700" dir="5400000" algn="ctr">
              <a:srgbClr val="000000"/>
            </a:outerShdw>
          </a:effectLst>
        </p:spPr>
        <p:txBody>
          <a:bodyPr wrap="square" rtlCol="0">
            <a:spAutoFit/>
          </a:bodyPr>
          <a:lstStyle/>
          <a:p>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The new movement abandoned the drawing inspiration from styles outside the classical canon from flowing lines of Japanese woodblock printings, simplicity, colors, and riches two-dimensional imagery.</a:t>
            </a:r>
          </a:p>
          <a:p>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rPr>
              <a:t>For more information’s : </a:t>
            </a:r>
            <a:r>
              <a:rPr lang="en-US" dirty="0">
                <a:solidFill>
                  <a:schemeClr val="bg1">
                    <a:lumMod val="85000"/>
                  </a:schemeClr>
                </a:solidFill>
                <a:hlinkClick r:id="rId5">
                  <a:extLst>
                    <a:ext uri="{A12FA001-AC4F-418D-AE19-62706E023703}">
                      <ahyp:hlinkClr xmlns:ahyp="http://schemas.microsoft.com/office/drawing/2018/hyperlinkcolor" val="tx"/>
                    </a:ext>
                  </a:extLst>
                </a:hlinkClick>
              </a:rPr>
              <a:t>https://www.britannica.com/art/Art-Nouveau</a:t>
            </a:r>
            <a:endParaRPr lang="en-US" i="1" dirty="0">
              <a:solidFill>
                <a:schemeClr val="bg1">
                  <a:lumMod val="85000"/>
                </a:schemeClr>
              </a:solidFill>
            </a:endParaRPr>
          </a:p>
        </p:txBody>
      </p:sp>
    </p:spTree>
    <p:extLst>
      <p:ext uri="{BB962C8B-B14F-4D97-AF65-F5344CB8AC3E}">
        <p14:creationId xmlns:p14="http://schemas.microsoft.com/office/powerpoint/2010/main" val="240760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250" fill="hold"/>
                                        <p:tgtEl>
                                          <p:spTgt spid="5"/>
                                        </p:tgtEl>
                                        <p:attrNameLst>
                                          <p:attrName>ppt_x</p:attrName>
                                        </p:attrNameLst>
                                      </p:cBhvr>
                                      <p:tavLst>
                                        <p:tav tm="0">
                                          <p:val>
                                            <p:strVal val="#ppt_x"/>
                                          </p:val>
                                        </p:tav>
                                        <p:tav tm="100000">
                                          <p:val>
                                            <p:strVal val="#ppt_x"/>
                                          </p:val>
                                        </p:tav>
                                      </p:tavLst>
                                    </p:anim>
                                    <p:anim calcmode="lin" valueType="num">
                                      <p:cBhvr additive="base">
                                        <p:cTn id="20" dur="525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75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250"/>
                                        <p:tgtEl>
                                          <p:spTgt spid="6"/>
                                        </p:tgtEl>
                                      </p:cBhvr>
                                    </p:animEffect>
                                    <p:anim calcmode="lin" valueType="num">
                                      <p:cBhvr>
                                        <p:cTn id="25" dur="8250" fill="hold"/>
                                        <p:tgtEl>
                                          <p:spTgt spid="6"/>
                                        </p:tgtEl>
                                        <p:attrNameLst>
                                          <p:attrName>ppt_x</p:attrName>
                                        </p:attrNameLst>
                                      </p:cBhvr>
                                      <p:tavLst>
                                        <p:tav tm="0">
                                          <p:val>
                                            <p:strVal val="#ppt_x"/>
                                          </p:val>
                                        </p:tav>
                                        <p:tav tm="100000">
                                          <p:val>
                                            <p:strVal val="#ppt_x"/>
                                          </p:val>
                                        </p:tav>
                                      </p:tavLst>
                                    </p:anim>
                                    <p:anim calcmode="lin" valueType="num">
                                      <p:cBhvr>
                                        <p:cTn id="26" dur="8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1115A2-93C5-417A-9CA1-DFB1F4775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644" y="643467"/>
            <a:ext cx="3983312" cy="5571066"/>
          </a:xfrm>
          <a:prstGeom prst="rect">
            <a:avLst/>
          </a:prstGeom>
        </p:spPr>
      </p:pic>
      <p:pic>
        <p:nvPicPr>
          <p:cNvPr id="5" name="Picture 4">
            <a:extLst>
              <a:ext uri="{FF2B5EF4-FFF2-40B4-BE49-F238E27FC236}">
                <a16:creationId xmlns:a16="http://schemas.microsoft.com/office/drawing/2014/main" id="{26B86E0C-7C90-49F0-B4F4-C322F5146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585" y="643467"/>
            <a:ext cx="4192227" cy="5571066"/>
          </a:xfrm>
          <a:prstGeom prst="rect">
            <a:avLst/>
          </a:prstGeom>
        </p:spPr>
      </p:pic>
      <p:sp>
        <p:nvSpPr>
          <p:cNvPr id="8" name="TextBox 7">
            <a:extLst>
              <a:ext uri="{FF2B5EF4-FFF2-40B4-BE49-F238E27FC236}">
                <a16:creationId xmlns:a16="http://schemas.microsoft.com/office/drawing/2014/main" id="{3F34FCD9-A8BB-4513-910A-E0E87511B08F}"/>
              </a:ext>
            </a:extLst>
          </p:cNvPr>
          <p:cNvSpPr txBox="1"/>
          <p:nvPr/>
        </p:nvSpPr>
        <p:spPr>
          <a:xfrm>
            <a:off x="5408262" y="859221"/>
            <a:ext cx="1271016" cy="535531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Nouveau spread rapidly by means of journals such as </a:t>
            </a:r>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Studio</a:t>
            </a:r>
            <a:r>
              <a:rPr lang="en-US"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England, </a:t>
            </a:r>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Arts et </a:t>
            </a:r>
            <a:r>
              <a:rPr lang="en-US" i="1" dirty="0" err="1">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idèes</a:t>
            </a:r>
            <a:r>
              <a:rPr lang="en-US"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 et decoration </a:t>
            </a:r>
            <a:r>
              <a:rPr lang="en-US"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France,</a:t>
            </a:r>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a:t>
            </a:r>
            <a:r>
              <a:rPr lang="en-US" i="1" dirty="0" err="1">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Jugend</a:t>
            </a:r>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a:t>
            </a:r>
            <a:r>
              <a:rPr lang="en-US"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Germany.</a:t>
            </a:r>
          </a:p>
          <a:p>
            <a:endParaRPr lang="en-US" dirty="0"/>
          </a:p>
        </p:txBody>
      </p:sp>
      <p:sp>
        <p:nvSpPr>
          <p:cNvPr id="2" name="TextBox 1">
            <a:extLst>
              <a:ext uri="{FF2B5EF4-FFF2-40B4-BE49-F238E27FC236}">
                <a16:creationId xmlns:a16="http://schemas.microsoft.com/office/drawing/2014/main" id="{43FD8F90-690B-4BB8-B72D-29731DD8C4B4}"/>
              </a:ext>
            </a:extLst>
          </p:cNvPr>
          <p:cNvSpPr txBox="1"/>
          <p:nvPr/>
        </p:nvSpPr>
        <p:spPr>
          <a:xfrm>
            <a:off x="1199986" y="115404"/>
            <a:ext cx="1694134" cy="46166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Journals</a:t>
            </a:r>
          </a:p>
        </p:txBody>
      </p:sp>
    </p:spTree>
    <p:extLst>
      <p:ext uri="{BB962C8B-B14F-4D97-AF65-F5344CB8AC3E}">
        <p14:creationId xmlns:p14="http://schemas.microsoft.com/office/powerpoint/2010/main" val="990547180"/>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250" fill="hold"/>
                                        <p:tgtEl>
                                          <p:spTgt spid="7"/>
                                        </p:tgtEl>
                                        <p:attrNameLst>
                                          <p:attrName>ppt_x</p:attrName>
                                        </p:attrNameLst>
                                      </p:cBhvr>
                                      <p:tavLst>
                                        <p:tav tm="0">
                                          <p:val>
                                            <p:strVal val="#ppt_x"/>
                                          </p:val>
                                        </p:tav>
                                        <p:tav tm="100000">
                                          <p:val>
                                            <p:strVal val="#ppt_x"/>
                                          </p:val>
                                        </p:tav>
                                      </p:tavLst>
                                    </p:anim>
                                    <p:anim calcmode="lin" valueType="num">
                                      <p:cBhvr additive="base">
                                        <p:cTn id="8" dur="3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325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67FCB-7162-4B4F-AB51-B6354A7CC4F9}"/>
              </a:ext>
            </a:extLst>
          </p:cNvPr>
          <p:cNvPicPr>
            <a:picLocks noChangeAspect="1"/>
          </p:cNvPicPr>
          <p:nvPr/>
        </p:nvPicPr>
        <p:blipFill rotWithShape="1">
          <a:blip r:embed="rId2">
            <a:extLst>
              <a:ext uri="{28A0092B-C50C-407E-A947-70E740481C1C}">
                <a14:useLocalDpi xmlns:a14="http://schemas.microsoft.com/office/drawing/2010/main" val="0"/>
              </a:ext>
            </a:extLst>
          </a:blip>
          <a:srcRect t="25165" b="5998"/>
          <a:stretch/>
        </p:blipFill>
        <p:spPr>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8" name="TextBox 7">
            <a:extLst>
              <a:ext uri="{FF2B5EF4-FFF2-40B4-BE49-F238E27FC236}">
                <a16:creationId xmlns:a16="http://schemas.microsoft.com/office/drawing/2014/main" id="{F2F77DC7-8906-45B9-85AB-3CB27DAC364D}"/>
              </a:ext>
            </a:extLst>
          </p:cNvPr>
          <p:cNvSpPr txBox="1"/>
          <p:nvPr/>
        </p:nvSpPr>
        <p:spPr>
          <a:xfrm>
            <a:off x="1199985" y="5887362"/>
            <a:ext cx="2174149" cy="64633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bodyPr>
          <a:lstStyle/>
          <a:p>
            <a:r>
              <a:rPr lang="en-US" i="1" dirty="0">
                <a:solidFill>
                  <a:schemeClr val="bg1">
                    <a:lumMod val="85000"/>
                  </a:schemeClr>
                </a:solidFill>
                <a:effectLst>
                  <a:outerShdw blurRad="38100" dist="38100" dir="2700000" algn="tl">
                    <a:srgbClr val="000000">
                      <a:alpha val="43137"/>
                    </a:srgbClr>
                  </a:outerShdw>
                </a:effectLst>
              </a:rPr>
              <a:t>Aubrey Beardsley</a:t>
            </a:r>
          </a:p>
          <a:p>
            <a:endParaRPr lang="en-US" dirty="0">
              <a:solidFill>
                <a:schemeClr val="bg1"/>
              </a:solidFill>
            </a:endParaRPr>
          </a:p>
        </p:txBody>
      </p:sp>
      <p:sp>
        <p:nvSpPr>
          <p:cNvPr id="6" name="TextBox 5">
            <a:extLst>
              <a:ext uri="{FF2B5EF4-FFF2-40B4-BE49-F238E27FC236}">
                <a16:creationId xmlns:a16="http://schemas.microsoft.com/office/drawing/2014/main" id="{76A7CDCE-AC81-43E5-9BC8-DAFF29D443B1}"/>
              </a:ext>
            </a:extLst>
          </p:cNvPr>
          <p:cNvSpPr txBox="1"/>
          <p:nvPr/>
        </p:nvSpPr>
        <p:spPr>
          <a:xfrm>
            <a:off x="1199986" y="115404"/>
            <a:ext cx="2174150" cy="46166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Artists</a:t>
            </a:r>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17078582"/>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4068A2-101B-44E1-A864-CB54600D8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955" y="643467"/>
            <a:ext cx="4094733" cy="5571066"/>
          </a:xfrm>
          <a:prstGeom prst="rect">
            <a:avLst/>
          </a:prstGeom>
        </p:spPr>
      </p:pic>
      <p:sp>
        <p:nvSpPr>
          <p:cNvPr id="6" name="Rectangle 5">
            <a:extLst>
              <a:ext uri="{FF2B5EF4-FFF2-40B4-BE49-F238E27FC236}">
                <a16:creationId xmlns:a16="http://schemas.microsoft.com/office/drawing/2014/main" id="{8FE227F4-39FA-431A-8C33-004413276FFA}"/>
              </a:ext>
            </a:extLst>
          </p:cNvPr>
          <p:cNvSpPr/>
          <p:nvPr/>
        </p:nvSpPr>
        <p:spPr>
          <a:xfrm>
            <a:off x="7051828" y="2585785"/>
            <a:ext cx="2544932" cy="3042821"/>
          </a:xfrm>
          <a:prstGeom prst="rect">
            <a:avLst/>
          </a:prstGeom>
        </p:spPr>
        <p:txBody>
          <a:bodyPr wrap="square">
            <a:spAutoFit/>
          </a:bodyPr>
          <a:lstStyle/>
          <a:p>
            <a:pPr>
              <a:lnSpc>
                <a:spcPct val="107000"/>
              </a:lnSpc>
              <a:spcAft>
                <a:spcPts val="800"/>
              </a:spcAft>
            </a:pPr>
            <a:r>
              <a:rPr lang="en-US" i="1" dirty="0">
                <a:solidFill>
                  <a:schemeClr val="bg1">
                    <a:lumMod val="85000"/>
                  </a:schemeClr>
                </a:solidFill>
                <a:effectLst>
                  <a:outerShdw blurRad="38100" dist="38100" dir="2700000" algn="tl">
                    <a:srgbClr val="000000">
                      <a:alpha val="43137"/>
                    </a:srgbClr>
                  </a:outerShdw>
                </a:effectLst>
              </a:rPr>
              <a:t> Beardsley’s</a:t>
            </a:r>
            <a:r>
              <a:rPr lang="en-US" i="1" dirty="0">
                <a:solidFill>
                  <a:schemeClr val="bg1">
                    <a:lumMod val="8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illustration for Oscar Wilde’s play Salome is considered one of the most controversial of the Art Nouveau movement. In his poster, the character Salome holds the head of John the Baptist on a table</a:t>
            </a:r>
            <a:r>
              <a:rPr lang="en-US" sz="1350"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endParaRPr lang="en-US" sz="11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674E268-1FEE-4211-85B3-5CE62413002E}"/>
              </a:ext>
            </a:extLst>
          </p:cNvPr>
          <p:cNvSpPr txBox="1"/>
          <p:nvPr/>
        </p:nvSpPr>
        <p:spPr>
          <a:xfrm>
            <a:off x="7051828" y="5628606"/>
            <a:ext cx="5785282" cy="646331"/>
          </a:xfrm>
          <a:prstGeom prst="rect">
            <a:avLst/>
          </a:prstGeom>
          <a:noFill/>
        </p:spPr>
        <p:txBody>
          <a:bodyPr wrap="square" rtlCol="0">
            <a:spAutoFit/>
          </a:bodyPr>
          <a:lstStyle/>
          <a:p>
            <a:r>
              <a:rPr lang="en-US" dirty="0">
                <a:solidFill>
                  <a:schemeClr val="bg1">
                    <a:lumMod val="65000"/>
                  </a:schemeClr>
                </a:solidFill>
                <a:hlinkClick r:id="rId3">
                  <a:extLst>
                    <a:ext uri="{A12FA001-AC4F-418D-AE19-62706E023703}">
                      <ahyp:hlinkClr xmlns:ahyp="http://schemas.microsoft.com/office/drawing/2018/hyperlinkcolor" val="tx"/>
                    </a:ext>
                  </a:extLst>
                </a:hlinkClick>
              </a:rPr>
              <a:t>https://www.brainpickings.org/2016/01/25/aubrey-beardsley-oscar-wilde-salome/</a:t>
            </a:r>
            <a:endParaRPr lang="en-US" dirty="0">
              <a:solidFill>
                <a:schemeClr val="bg1">
                  <a:lumMod val="65000"/>
                </a:schemeClr>
              </a:solidFill>
            </a:endParaRPr>
          </a:p>
        </p:txBody>
      </p:sp>
    </p:spTree>
    <p:extLst>
      <p:ext uri="{BB962C8B-B14F-4D97-AF65-F5344CB8AC3E}">
        <p14:creationId xmlns:p14="http://schemas.microsoft.com/office/powerpoint/2010/main" val="3252780705"/>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7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6750" fill="hold"/>
                                        <p:tgtEl>
                                          <p:spTgt spid="5"/>
                                        </p:tgtEl>
                                        <p:attrNameLst>
                                          <p:attrName>ppt_x</p:attrName>
                                        </p:attrNameLst>
                                      </p:cBhvr>
                                      <p:tavLst>
                                        <p:tav tm="0">
                                          <p:val>
                                            <p:strVal val="#ppt_x"/>
                                          </p:val>
                                        </p:tav>
                                        <p:tav tm="100000">
                                          <p:val>
                                            <p:strVal val="#ppt_x"/>
                                          </p:val>
                                        </p:tav>
                                      </p:tavLst>
                                    </p:anim>
                                    <p:anim calcmode="lin" valueType="num">
                                      <p:cBhvr additive="base">
                                        <p:cTn id="8" dur="6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841D0D-153B-4242-9776-7915AEF1B247}"/>
              </a:ext>
            </a:extLst>
          </p:cNvPr>
          <p:cNvPicPr>
            <a:picLocks noChangeAspect="1"/>
          </p:cNvPicPr>
          <p:nvPr/>
        </p:nvPicPr>
        <p:blipFill rotWithShape="1">
          <a:blip r:embed="rId2">
            <a:extLst>
              <a:ext uri="{28A0092B-C50C-407E-A947-70E740481C1C}">
                <a14:useLocalDpi xmlns:a14="http://schemas.microsoft.com/office/drawing/2010/main" val="0"/>
              </a:ext>
            </a:extLst>
          </a:blip>
          <a:srcRect t="8928" b="38928"/>
          <a:stretch/>
        </p:blipFill>
        <p:spPr>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8" name="TextBox 7">
            <a:extLst>
              <a:ext uri="{FF2B5EF4-FFF2-40B4-BE49-F238E27FC236}">
                <a16:creationId xmlns:a16="http://schemas.microsoft.com/office/drawing/2014/main" id="{5580B323-CE67-41CC-AF18-6A5132B5FCD1}"/>
              </a:ext>
            </a:extLst>
          </p:cNvPr>
          <p:cNvSpPr txBox="1"/>
          <p:nvPr/>
        </p:nvSpPr>
        <p:spPr>
          <a:xfrm>
            <a:off x="1199985" y="5932019"/>
            <a:ext cx="2174149" cy="646331"/>
          </a:xfrm>
          <a:prstGeom prst="rect">
            <a:avLst/>
          </a:prstGeom>
          <a:noFill/>
          <a:ln>
            <a:noFill/>
          </a:ln>
          <a:effectLst>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err="1">
                <a:solidFill>
                  <a:schemeClr val="bg1">
                    <a:lumMod val="85000"/>
                  </a:schemeClr>
                </a:solidFill>
              </a:rPr>
              <a:t>GustaKlimtv</a:t>
            </a:r>
            <a:endParaRPr lang="en-US" dirty="0">
              <a:solidFill>
                <a:schemeClr val="bg1">
                  <a:lumMod val="85000"/>
                </a:schemeClr>
              </a:solidFill>
            </a:endParaRPr>
          </a:p>
          <a:p>
            <a:endParaRPr lang="en-US" dirty="0"/>
          </a:p>
        </p:txBody>
      </p:sp>
      <p:sp>
        <p:nvSpPr>
          <p:cNvPr id="9" name="TextBox 8">
            <a:extLst>
              <a:ext uri="{FF2B5EF4-FFF2-40B4-BE49-F238E27FC236}">
                <a16:creationId xmlns:a16="http://schemas.microsoft.com/office/drawing/2014/main" id="{3F53D8D6-AECE-4906-B61F-8529C1957EDF}"/>
              </a:ext>
            </a:extLst>
          </p:cNvPr>
          <p:cNvSpPr txBox="1"/>
          <p:nvPr/>
        </p:nvSpPr>
        <p:spPr>
          <a:xfrm>
            <a:off x="1199986" y="115404"/>
            <a:ext cx="2174150" cy="46166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i="1" dirty="0">
                <a:solidFill>
                  <a:schemeClr val="bg1">
                    <a:lumMod val="8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Artists</a:t>
            </a:r>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13122856"/>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23F52-0387-4794-AB59-04290A462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726" y="643466"/>
            <a:ext cx="5543211" cy="5571067"/>
          </a:xfrm>
          <a:prstGeom prst="rect">
            <a:avLst/>
          </a:prstGeom>
          <a:pattFill prst="pct5">
            <a:fgClr>
              <a:schemeClr val="accent1"/>
            </a:fgClr>
            <a:bgClr>
              <a:srgbClr val="8B734C"/>
            </a:bgClr>
          </a:pattFill>
        </p:spPr>
      </p:pic>
      <p:sp>
        <p:nvSpPr>
          <p:cNvPr id="7" name="Rectangle 6">
            <a:extLst>
              <a:ext uri="{FF2B5EF4-FFF2-40B4-BE49-F238E27FC236}">
                <a16:creationId xmlns:a16="http://schemas.microsoft.com/office/drawing/2014/main" id="{8985B4E0-1777-4694-8211-45AFB01FEFAC}"/>
              </a:ext>
            </a:extLst>
          </p:cNvPr>
          <p:cNvSpPr/>
          <p:nvPr/>
        </p:nvSpPr>
        <p:spPr>
          <a:xfrm>
            <a:off x="1139301" y="2476394"/>
            <a:ext cx="2544932" cy="3738139"/>
          </a:xfrm>
          <a:prstGeom prst="rect">
            <a:avLst/>
          </a:prstGeom>
        </p:spPr>
        <p:txBody>
          <a:bodyPr wrap="square">
            <a:spAutoFit/>
          </a:bodyPr>
          <a:lstStyle/>
          <a:p>
            <a:pPr>
              <a:lnSpc>
                <a:spcPct val="107000"/>
              </a:lnSpc>
              <a:spcAft>
                <a:spcPts val="800"/>
              </a:spcAft>
            </a:pPr>
            <a:r>
              <a:rPr lang="en-US" dirty="0">
                <a:solidFill>
                  <a:schemeClr val="bg1">
                    <a:lumMod val="85000"/>
                  </a:schemeClr>
                </a:solidFill>
                <a:effectLst>
                  <a:outerShdw blurRad="38100" dist="38100" dir="2700000" algn="tl">
                    <a:srgbClr val="000000">
                      <a:alpha val="43137"/>
                    </a:srgbClr>
                  </a:outerShdw>
                </a:effectLst>
              </a:rPr>
              <a:t>Klimt’s primary subject in his Art Nouveau paintings was the female figure. His popular work, </a:t>
            </a:r>
            <a:r>
              <a:rPr lang="en-US" i="1" dirty="0">
                <a:solidFill>
                  <a:schemeClr val="bg1">
                    <a:lumMod val="85000"/>
                  </a:schemeClr>
                </a:solidFill>
                <a:effectLst>
                  <a:outerShdw blurRad="38100" dist="38100" dir="2700000" algn="tl">
                    <a:srgbClr val="000000">
                      <a:alpha val="43137"/>
                    </a:srgbClr>
                  </a:outerShdw>
                </a:effectLst>
              </a:rPr>
              <a:t>The Kiss</a:t>
            </a:r>
            <a:r>
              <a:rPr lang="en-US" dirty="0">
                <a:solidFill>
                  <a:schemeClr val="bg1">
                    <a:lumMod val="85000"/>
                  </a:schemeClr>
                </a:solidFill>
                <a:effectLst>
                  <a:outerShdw blurRad="38100" dist="38100" dir="2700000" algn="tl">
                    <a:srgbClr val="000000">
                      <a:alpha val="43137"/>
                    </a:srgbClr>
                  </a:outerShdw>
                </a:effectLst>
              </a:rPr>
              <a:t>, is one of the most instantly recognizable examples of his work, and one the few paintings of his that features a man.</a:t>
            </a:r>
          </a:p>
          <a:p>
            <a:pPr>
              <a:lnSpc>
                <a:spcPct val="107000"/>
              </a:lnSpc>
              <a:spcAft>
                <a:spcPts val="800"/>
              </a:spcAft>
            </a:pPr>
            <a:r>
              <a:rPr lang="en-US" dirty="0">
                <a:solidFill>
                  <a:schemeClr val="bg1">
                    <a:lumMod val="65000"/>
                  </a:schemeClr>
                </a:solidFill>
                <a:hlinkClick r:id="rId3">
                  <a:extLst>
                    <a:ext uri="{A12FA001-AC4F-418D-AE19-62706E023703}">
                      <ahyp:hlinkClr xmlns:ahyp="http://schemas.microsoft.com/office/drawing/2018/hyperlinkcolor" val="tx"/>
                    </a:ext>
                  </a:extLst>
                </a:hlinkClick>
              </a:rPr>
              <a:t>https://en.wikipedia.org/wiki/The_Kiss_(Klimt)</a:t>
            </a:r>
            <a:endParaRPr lang="en-US" dirty="0">
              <a:solidFill>
                <a:schemeClr val="bg1">
                  <a:lumMod val="6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793282"/>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250" fill="hold"/>
                                        <p:tgtEl>
                                          <p:spTgt spid="5"/>
                                        </p:tgtEl>
                                        <p:attrNameLst>
                                          <p:attrName>ppt_x</p:attrName>
                                        </p:attrNameLst>
                                      </p:cBhvr>
                                      <p:tavLst>
                                        <p:tav tm="0">
                                          <p:val>
                                            <p:strVal val="#ppt_x"/>
                                          </p:val>
                                        </p:tav>
                                        <p:tav tm="100000">
                                          <p:val>
                                            <p:strVal val="#ppt_x"/>
                                          </p:val>
                                        </p:tav>
                                      </p:tavLst>
                                    </p:anim>
                                    <p:anim calcmode="lin" valueType="num">
                                      <p:cBhvr additive="base">
                                        <p:cTn id="8" dur="5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A87A0-F16B-4A32-9BED-38B02637341F}"/>
              </a:ext>
            </a:extLst>
          </p:cNvPr>
          <p:cNvPicPr>
            <a:picLocks noChangeAspect="1"/>
          </p:cNvPicPr>
          <p:nvPr/>
        </p:nvPicPr>
        <p:blipFill rotWithShape="1">
          <a:blip r:embed="rId2">
            <a:extLst>
              <a:ext uri="{28A0092B-C50C-407E-A947-70E740481C1C}">
                <a14:useLocalDpi xmlns:a14="http://schemas.microsoft.com/office/drawing/2010/main" val="0"/>
              </a:ext>
            </a:extLst>
          </a:blip>
          <a:srcRect l="9932" r="2" b="2"/>
          <a:stretch/>
        </p:blipFill>
        <p:spPr>
          <a:xfrm>
            <a:off x="2354578" y="544297"/>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9" name="TextBox 8">
            <a:extLst>
              <a:ext uri="{FF2B5EF4-FFF2-40B4-BE49-F238E27FC236}">
                <a16:creationId xmlns:a16="http://schemas.microsoft.com/office/drawing/2014/main" id="{BA32F6A9-1703-445C-B4CD-E51C2EB85622}"/>
              </a:ext>
            </a:extLst>
          </p:cNvPr>
          <p:cNvSpPr txBox="1"/>
          <p:nvPr/>
        </p:nvSpPr>
        <p:spPr>
          <a:xfrm>
            <a:off x="1180277" y="5942364"/>
            <a:ext cx="2174149" cy="64633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i="1" dirty="0">
                <a:solidFill>
                  <a:schemeClr val="bg1">
                    <a:lumMod val="75000"/>
                  </a:schemeClr>
                </a:solidFill>
                <a:effectLst>
                  <a:outerShdw blurRad="38100" dist="38100" dir="2700000" algn="tl">
                    <a:srgbClr val="000000">
                      <a:alpha val="43137"/>
                    </a:srgbClr>
                  </a:outerShdw>
                </a:effectLst>
              </a:rPr>
              <a:t>Alphonse </a:t>
            </a:r>
            <a:r>
              <a:rPr lang="en-US" i="1" dirty="0" err="1">
                <a:solidFill>
                  <a:schemeClr val="bg1">
                    <a:lumMod val="75000"/>
                  </a:schemeClr>
                </a:solidFill>
                <a:effectLst>
                  <a:outerShdw blurRad="38100" dist="38100" dir="2700000" algn="tl">
                    <a:srgbClr val="000000">
                      <a:alpha val="43137"/>
                    </a:srgbClr>
                  </a:outerShdw>
                </a:effectLst>
              </a:rPr>
              <a:t>Mucha</a:t>
            </a:r>
            <a:endParaRPr lang="en-US" i="1" dirty="0">
              <a:solidFill>
                <a:schemeClr val="bg1">
                  <a:lumMod val="75000"/>
                </a:schemeClr>
              </a:solidFill>
              <a:effectLst>
                <a:outerShdw blurRad="38100" dist="38100" dir="2700000" algn="tl">
                  <a:srgbClr val="000000">
                    <a:alpha val="43137"/>
                  </a:srgbClr>
                </a:outerShdw>
              </a:effectLst>
            </a:endParaRPr>
          </a:p>
          <a:p>
            <a:endParaRPr lang="en-US" dirty="0">
              <a:solidFill>
                <a:schemeClr val="bg1"/>
              </a:solidFill>
            </a:endParaRPr>
          </a:p>
        </p:txBody>
      </p:sp>
      <p:sp>
        <p:nvSpPr>
          <p:cNvPr id="8" name="TextBox 7">
            <a:extLst>
              <a:ext uri="{FF2B5EF4-FFF2-40B4-BE49-F238E27FC236}">
                <a16:creationId xmlns:a16="http://schemas.microsoft.com/office/drawing/2014/main" id="{AB94EF09-B7F5-4F2D-8958-1C402E53B3F0}"/>
              </a:ext>
            </a:extLst>
          </p:cNvPr>
          <p:cNvSpPr txBox="1"/>
          <p:nvPr/>
        </p:nvSpPr>
        <p:spPr>
          <a:xfrm>
            <a:off x="1199986" y="115404"/>
            <a:ext cx="2174150" cy="46166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i="1" dirty="0">
                <a:solidFill>
                  <a:schemeClr val="bg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Artists</a:t>
            </a:r>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6274823"/>
      </p:ext>
    </p:extLst>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905</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Tate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Mimoza</dc:creator>
  <cp:lastModifiedBy>Mimoza</cp:lastModifiedBy>
  <cp:revision>2</cp:revision>
  <dcterms:created xsi:type="dcterms:W3CDTF">2020-05-03T03:22:39Z</dcterms:created>
  <dcterms:modified xsi:type="dcterms:W3CDTF">2020-05-03T03:38:35Z</dcterms:modified>
</cp:coreProperties>
</file>