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665"/>
  </p:normalViewPr>
  <p:slideViewPr>
    <p:cSldViewPr snapToGrid="0" snapToObjects="1">
      <p:cViewPr varScale="1">
        <p:scale>
          <a:sx n="90" d="100"/>
          <a:sy n="90" d="100"/>
        </p:scale>
        <p:origin x="232" y="5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11EAACC7-3B3F-47D1-959A-EF58926E955E}" type="datetimeFigureOut">
              <a:rPr lang="en-US" smtClean="0"/>
              <a:t>12/16/20</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678441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11EAACC7-3B3F-47D1-959A-EF58926E955E}" type="datetimeFigureOut">
              <a:rPr lang="en-US" smtClean="0"/>
              <a:t>12/16/20</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902708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1EAACC7-3B3F-47D1-959A-EF58926E955E}" type="datetimeFigureOut">
              <a:rPr lang="en-US" smtClean="0"/>
              <a:t>12/16/20</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55978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1EAACC7-3B3F-47D1-959A-EF58926E955E}" type="datetimeFigureOut">
              <a:rPr lang="en-US" smtClean="0"/>
              <a:t>12/16/20</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019782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11EAACC7-3B3F-47D1-959A-EF58926E955E}" type="datetimeFigureOut">
              <a:rPr lang="en-US" smtClean="0"/>
              <a:t>12/16/20</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79248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11EAACC7-3B3F-47D1-959A-EF58926E955E}" type="datetimeFigureOut">
              <a:rPr lang="en-US" smtClean="0"/>
              <a:t>12/16/20</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54416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11EAACC7-3B3F-47D1-959A-EF58926E955E}" type="datetimeFigureOut">
              <a:rPr lang="en-US" smtClean="0"/>
              <a:t>12/16/20</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45845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1EAACC7-3B3F-47D1-959A-EF58926E955E}" type="datetimeFigureOut">
              <a:rPr lang="en-US" smtClean="0"/>
              <a:t>12/16/20</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614954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11EAACC7-3B3F-47D1-959A-EF58926E955E}" type="datetimeFigureOut">
              <a:rPr lang="en-US" smtClean="0"/>
              <a:t>12/16/20</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51746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11EAACC7-3B3F-47D1-959A-EF58926E955E}" type="datetimeFigureOut">
              <a:rPr lang="en-US" smtClean="0"/>
              <a:t>12/16/20</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401683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11EAACC7-3B3F-47D1-959A-EF58926E955E}" type="datetimeFigureOut">
              <a:rPr lang="en-US" smtClean="0"/>
              <a:t>12/16/20</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35654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11EAACC7-3B3F-47D1-959A-EF58926E955E}" type="datetimeFigureOut">
              <a:rPr lang="en-US" smtClean="0"/>
              <a:t>12/16/20</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168021851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11" r:id="rId6"/>
    <p:sldLayoutId id="2147483706" r:id="rId7"/>
    <p:sldLayoutId id="2147483707" r:id="rId8"/>
    <p:sldLayoutId id="2147483708" r:id="rId9"/>
    <p:sldLayoutId id="2147483710" r:id="rId10"/>
    <p:sldLayoutId id="2147483709" r:id="rId11"/>
  </p:sldLayoutIdLst>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6E0D4398-84C2-41B8-BF30-3157F7B18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Demonstrators in Manhattan in June, protesting the death of George Floyd.">
            <a:extLst>
              <a:ext uri="{FF2B5EF4-FFF2-40B4-BE49-F238E27FC236}">
                <a16:creationId xmlns:a16="http://schemas.microsoft.com/office/drawing/2014/main" id="{B8A90A92-C1F7-2240-825E-B0A65709E05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999" r="7067" b="-1"/>
          <a:stretch/>
        </p:blipFill>
        <p:spPr bwMode="auto">
          <a:xfrm>
            <a:off x="20" y="10"/>
            <a:ext cx="9137156" cy="6857989"/>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23">
            <a:extLst>
              <a:ext uri="{FF2B5EF4-FFF2-40B4-BE49-F238E27FC236}">
                <a16:creationId xmlns:a16="http://schemas.microsoft.com/office/drawing/2014/main" id="{1E519840-CB5B-442F-AF8C-F848E7699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45558" y="-6724"/>
            <a:ext cx="4265457" cy="6868736"/>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2240216 w 5664007"/>
              <a:gd name="connsiteY0" fmla="*/ 0 h 6857998"/>
              <a:gd name="connsiteX1" fmla="*/ 5664007 w 5664007"/>
              <a:gd name="connsiteY1" fmla="*/ 0 h 6857998"/>
              <a:gd name="connsiteX2" fmla="*/ 5664007 w 5664007"/>
              <a:gd name="connsiteY2" fmla="*/ 6857998 h 6857998"/>
              <a:gd name="connsiteX3" fmla="*/ 0 w 5664007"/>
              <a:gd name="connsiteY3" fmla="*/ 6846045 h 6857998"/>
              <a:gd name="connsiteX4" fmla="*/ 2240216 w 5664007"/>
              <a:gd name="connsiteY4" fmla="*/ 0 h 6857998"/>
              <a:gd name="connsiteX0" fmla="*/ 2170935 w 5594726"/>
              <a:gd name="connsiteY0" fmla="*/ 0 h 6865085"/>
              <a:gd name="connsiteX1" fmla="*/ 5594726 w 5594726"/>
              <a:gd name="connsiteY1" fmla="*/ 0 h 6865085"/>
              <a:gd name="connsiteX2" fmla="*/ 5594726 w 5594726"/>
              <a:gd name="connsiteY2" fmla="*/ 6857998 h 6865085"/>
              <a:gd name="connsiteX3" fmla="*/ 0 w 5594726"/>
              <a:gd name="connsiteY3" fmla="*/ 6865085 h 6865085"/>
              <a:gd name="connsiteX4" fmla="*/ 2170935 w 5594726"/>
              <a:gd name="connsiteY4" fmla="*/ 0 h 6865085"/>
              <a:gd name="connsiteX0" fmla="*/ 1747097 w 5170888"/>
              <a:gd name="connsiteY0" fmla="*/ 0 h 6865085"/>
              <a:gd name="connsiteX1" fmla="*/ 5170888 w 5170888"/>
              <a:gd name="connsiteY1" fmla="*/ 0 h 6865085"/>
              <a:gd name="connsiteX2" fmla="*/ 5170888 w 5170888"/>
              <a:gd name="connsiteY2" fmla="*/ 6857998 h 6865085"/>
              <a:gd name="connsiteX3" fmla="*/ 0 w 5170888"/>
              <a:gd name="connsiteY3" fmla="*/ 6865085 h 6865085"/>
              <a:gd name="connsiteX4" fmla="*/ 1747097 w 5170888"/>
              <a:gd name="connsiteY4" fmla="*/ 0 h 6865085"/>
              <a:gd name="connsiteX0" fmla="*/ 1404766 w 5170888"/>
              <a:gd name="connsiteY0" fmla="*/ 0 h 6865085"/>
              <a:gd name="connsiteX1" fmla="*/ 5170888 w 5170888"/>
              <a:gd name="connsiteY1" fmla="*/ 0 h 6865085"/>
              <a:gd name="connsiteX2" fmla="*/ 5170888 w 5170888"/>
              <a:gd name="connsiteY2" fmla="*/ 6857998 h 6865085"/>
              <a:gd name="connsiteX3" fmla="*/ 0 w 5170888"/>
              <a:gd name="connsiteY3" fmla="*/ 6865085 h 6865085"/>
              <a:gd name="connsiteX4" fmla="*/ 1404766 w 5170888"/>
              <a:gd name="connsiteY4" fmla="*/ 0 h 68650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70888" h="6865085">
                <a:moveTo>
                  <a:pt x="1404766" y="0"/>
                </a:moveTo>
                <a:lnTo>
                  <a:pt x="5170888" y="0"/>
                </a:lnTo>
                <a:lnTo>
                  <a:pt x="5170888" y="6857998"/>
                </a:lnTo>
                <a:lnTo>
                  <a:pt x="0" y="6865085"/>
                </a:lnTo>
                <a:lnTo>
                  <a:pt x="1404766"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3D73D6E-2A7A-7347-B4F1-663A39D191D7}"/>
              </a:ext>
            </a:extLst>
          </p:cNvPr>
          <p:cNvSpPr>
            <a:spLocks noGrp="1"/>
          </p:cNvSpPr>
          <p:nvPr>
            <p:ph type="ctrTitle"/>
          </p:nvPr>
        </p:nvSpPr>
        <p:spPr>
          <a:xfrm>
            <a:off x="8504880" y="3025587"/>
            <a:ext cx="3153720" cy="2985247"/>
          </a:xfrm>
        </p:spPr>
        <p:txBody>
          <a:bodyPr>
            <a:normAutofit fontScale="90000"/>
          </a:bodyPr>
          <a:lstStyle/>
          <a:p>
            <a:br>
              <a:rPr lang="en-US" sz="2700" b="1" i="0" dirty="0"/>
            </a:br>
            <a:br>
              <a:rPr lang="en-US" sz="2700" b="1" i="0" dirty="0"/>
            </a:br>
            <a:br>
              <a:rPr lang="en-US" sz="2700" b="1" i="0" dirty="0"/>
            </a:br>
            <a:br>
              <a:rPr lang="en-US" sz="2700" b="1" i="0" dirty="0"/>
            </a:br>
            <a:r>
              <a:rPr lang="en-US" sz="2700" b="1" i="0" dirty="0"/>
              <a:t>   </a:t>
            </a:r>
            <a:br>
              <a:rPr lang="en-US" sz="2700" b="1" i="0" dirty="0"/>
            </a:br>
            <a:br>
              <a:rPr lang="en-US" sz="2700" b="1" i="0" dirty="0"/>
            </a:br>
            <a:br>
              <a:rPr lang="en-US" sz="2700" b="1" i="0" dirty="0"/>
            </a:br>
            <a:br>
              <a:rPr lang="en-US" sz="2700" b="1" i="0" dirty="0"/>
            </a:br>
            <a:br>
              <a:rPr lang="en-US" sz="2700" b="1" i="0" dirty="0"/>
            </a:br>
            <a:br>
              <a:rPr lang="en-US" sz="2700" b="1" i="0" dirty="0"/>
            </a:br>
            <a:br>
              <a:rPr lang="en-US" sz="2700" b="1" i="0" dirty="0"/>
            </a:br>
            <a:br>
              <a:rPr lang="en-US" sz="2700" b="1" i="0" dirty="0"/>
            </a:br>
            <a:r>
              <a:rPr lang="en-US" sz="2700" b="1" i="0" dirty="0"/>
              <a:t>                                               </a:t>
            </a:r>
            <a:br>
              <a:rPr lang="en-US" sz="4400" dirty="0"/>
            </a:br>
            <a:br>
              <a:rPr lang="en-US" sz="4400" dirty="0"/>
            </a:br>
            <a:r>
              <a:rPr lang="en-US" sz="4000" b="1" i="0" dirty="0"/>
              <a:t>Issue of Inequality in America</a:t>
            </a:r>
            <a:br>
              <a:rPr lang="en-US" sz="4400" i="0" dirty="0"/>
            </a:br>
            <a:br>
              <a:rPr lang="en-US" sz="4400" dirty="0"/>
            </a:br>
            <a:endParaRPr lang="en-US" sz="4400" dirty="0"/>
          </a:p>
        </p:txBody>
      </p:sp>
      <p:sp>
        <p:nvSpPr>
          <p:cNvPr id="3" name="Subtitle 2">
            <a:extLst>
              <a:ext uri="{FF2B5EF4-FFF2-40B4-BE49-F238E27FC236}">
                <a16:creationId xmlns:a16="http://schemas.microsoft.com/office/drawing/2014/main" id="{AD676A16-8A93-0043-94EB-094C57954BAD}"/>
              </a:ext>
            </a:extLst>
          </p:cNvPr>
          <p:cNvSpPr>
            <a:spLocks noGrp="1"/>
          </p:cNvSpPr>
          <p:nvPr>
            <p:ph type="subTitle" idx="1"/>
          </p:nvPr>
        </p:nvSpPr>
        <p:spPr>
          <a:xfrm>
            <a:off x="9137176" y="1116873"/>
            <a:ext cx="2521424" cy="1520669"/>
          </a:xfrm>
        </p:spPr>
        <p:txBody>
          <a:bodyPr>
            <a:normAutofit/>
          </a:bodyPr>
          <a:lstStyle/>
          <a:p>
            <a:pPr algn="r"/>
            <a:r>
              <a:rPr lang="en-US" sz="1600" dirty="0" err="1"/>
              <a:t>BY:Justin</a:t>
            </a:r>
            <a:r>
              <a:rPr lang="en-US" sz="1600" dirty="0"/>
              <a:t> Henry</a:t>
            </a:r>
          </a:p>
        </p:txBody>
      </p:sp>
      <p:cxnSp>
        <p:nvCxnSpPr>
          <p:cNvPr id="139" name="Straight Connector 138">
            <a:extLst>
              <a:ext uri="{FF2B5EF4-FFF2-40B4-BE49-F238E27FC236}">
                <a16:creationId xmlns:a16="http://schemas.microsoft.com/office/drawing/2014/main" id="{AC7EF422-3076-48F2-A38B-7CA851778E0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31959" y="0"/>
            <a:ext cx="5279056" cy="77792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6896548C-21A4-493D-B220-64E89F1EF6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81082" y="-6724"/>
            <a:ext cx="2279175" cy="686472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5722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B8092E2-D77A-4CE6-BB2D-626978445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02CD835-4B0F-45D6-9B85-B049A1005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3"/>
            <a:ext cx="12192000" cy="20089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40BE34-D8EE-2D42-B28C-45BF98D45525}"/>
              </a:ext>
            </a:extLst>
          </p:cNvPr>
          <p:cNvSpPr>
            <a:spLocks noGrp="1"/>
          </p:cNvSpPr>
          <p:nvPr>
            <p:ph type="title"/>
          </p:nvPr>
        </p:nvSpPr>
        <p:spPr>
          <a:xfrm>
            <a:off x="1129553" y="511309"/>
            <a:ext cx="9577116" cy="1221957"/>
          </a:xfrm>
        </p:spPr>
        <p:txBody>
          <a:bodyPr anchor="ctr">
            <a:normAutofit/>
          </a:bodyPr>
          <a:lstStyle/>
          <a:p>
            <a:r>
              <a:rPr lang="en-US" dirty="0"/>
              <a:t>        Where it all started?</a:t>
            </a:r>
          </a:p>
        </p:txBody>
      </p:sp>
      <p:cxnSp>
        <p:nvCxnSpPr>
          <p:cNvPr id="15" name="Straight Connector 14">
            <a:extLst>
              <a:ext uri="{FF2B5EF4-FFF2-40B4-BE49-F238E27FC236}">
                <a16:creationId xmlns:a16="http://schemas.microsoft.com/office/drawing/2014/main" id="{7971A1EC-5980-40B2-973F-0D3D6630DBE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0049A56-C4C2-4C0F-9F4F-D0E34391D96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78117" y="0"/>
            <a:ext cx="340591" cy="200955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D02BE56-7EB5-4E62-B6E2-1C49E470A96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0" y="1299548"/>
            <a:ext cx="1769035" cy="69557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C600603-269F-7644-9B59-C734522FCE9A}"/>
              </a:ext>
            </a:extLst>
          </p:cNvPr>
          <p:cNvSpPr>
            <a:spLocks noGrp="1"/>
          </p:cNvSpPr>
          <p:nvPr>
            <p:ph idx="1"/>
          </p:nvPr>
        </p:nvSpPr>
        <p:spPr>
          <a:xfrm>
            <a:off x="1129553" y="2420471"/>
            <a:ext cx="5479065" cy="3884410"/>
          </a:xfrm>
        </p:spPr>
        <p:txBody>
          <a:bodyPr anchor="ctr">
            <a:normAutofit/>
          </a:bodyPr>
          <a:lstStyle/>
          <a:p>
            <a:r>
              <a:rPr lang="en-US" dirty="0"/>
              <a:t>Slavery in America was one the first inequality white man would sale black African Americans.</a:t>
            </a:r>
          </a:p>
          <a:p>
            <a:r>
              <a:rPr lang="en-US" dirty="0"/>
              <a:t>They would do so much more to these African which I don’t even want to talk about.</a:t>
            </a:r>
            <a:br>
              <a:rPr lang="en-US" dirty="0"/>
            </a:br>
            <a:endParaRPr lang="en-US" dirty="0"/>
          </a:p>
        </p:txBody>
      </p:sp>
      <p:pic>
        <p:nvPicPr>
          <p:cNvPr id="6" name="Picture 5" descr="A picture containing text, book, outdoor, group&#10;&#10;Description automatically generated">
            <a:extLst>
              <a:ext uri="{FF2B5EF4-FFF2-40B4-BE49-F238E27FC236}">
                <a16:creationId xmlns:a16="http://schemas.microsoft.com/office/drawing/2014/main" id="{35793046-6749-9545-A996-30687A06D431}"/>
              </a:ext>
            </a:extLst>
          </p:cNvPr>
          <p:cNvPicPr>
            <a:picLocks noChangeAspect="1"/>
          </p:cNvPicPr>
          <p:nvPr/>
        </p:nvPicPr>
        <p:blipFill rotWithShape="1">
          <a:blip r:embed="rId2"/>
          <a:srcRect l="22473" r="20080" b="1"/>
          <a:stretch/>
        </p:blipFill>
        <p:spPr>
          <a:xfrm>
            <a:off x="7225552" y="1995117"/>
            <a:ext cx="4966447" cy="4862884"/>
          </a:xfrm>
          <a:prstGeom prst="rect">
            <a:avLst/>
          </a:prstGeom>
        </p:spPr>
      </p:pic>
      <p:cxnSp>
        <p:nvCxnSpPr>
          <p:cNvPr id="21" name="Straight Connector 20">
            <a:extLst>
              <a:ext uri="{FF2B5EF4-FFF2-40B4-BE49-F238E27FC236}">
                <a16:creationId xmlns:a16="http://schemas.microsoft.com/office/drawing/2014/main" id="{C4595B06-EDA5-4E45-BED4-7891E7E0CD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1150" y="1171094"/>
            <a:ext cx="4860850" cy="82402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79C9A5D-F572-476A-99A9-700077150BB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8968704" y="0"/>
            <a:ext cx="2147217" cy="199511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9592DA5-68A4-46A6-90EA-F0304FF8E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94353" y="-14436"/>
            <a:ext cx="239059" cy="200955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89C855D9-268B-9A49-B346-FA307BAC6DFD}"/>
              </a:ext>
            </a:extLst>
          </p:cNvPr>
          <p:cNvSpPr/>
          <p:nvPr/>
        </p:nvSpPr>
        <p:spPr>
          <a:xfrm>
            <a:off x="3048000" y="3105835"/>
            <a:ext cx="6096000" cy="646331"/>
          </a:xfrm>
          <a:prstGeom prst="rect">
            <a:avLst/>
          </a:prstGeom>
        </p:spPr>
        <p:txBody>
          <a:bodyPr>
            <a:spAutoFit/>
          </a:bodyPr>
          <a:lstStyle/>
          <a:p>
            <a:pPr>
              <a:spcAft>
                <a:spcPts val="600"/>
              </a:spcAft>
            </a:pPr>
            <a:br>
              <a:rPr lang="en-US" dirty="0"/>
            </a:br>
            <a:endParaRPr lang="en-US"/>
          </a:p>
        </p:txBody>
      </p:sp>
    </p:spTree>
    <p:extLst>
      <p:ext uri="{BB962C8B-B14F-4D97-AF65-F5344CB8AC3E}">
        <p14:creationId xmlns:p14="http://schemas.microsoft.com/office/powerpoint/2010/main" val="211747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B8092E2-D77A-4CE6-BB2D-626978445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02CD835-4B0F-45D6-9B85-B049A1005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3"/>
            <a:ext cx="12192000" cy="20089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159BAD-93E2-4E4D-9337-36B01432753F}"/>
              </a:ext>
            </a:extLst>
          </p:cNvPr>
          <p:cNvSpPr>
            <a:spLocks noGrp="1"/>
          </p:cNvSpPr>
          <p:nvPr>
            <p:ph type="title"/>
          </p:nvPr>
        </p:nvSpPr>
        <p:spPr>
          <a:xfrm>
            <a:off x="1129553" y="511309"/>
            <a:ext cx="9577116" cy="1221957"/>
          </a:xfrm>
        </p:spPr>
        <p:txBody>
          <a:bodyPr anchor="ctr">
            <a:normAutofit/>
          </a:bodyPr>
          <a:lstStyle/>
          <a:p>
            <a:r>
              <a:rPr lang="en-US" dirty="0"/>
              <a:t>Declaration Independence</a:t>
            </a:r>
          </a:p>
        </p:txBody>
      </p:sp>
      <p:cxnSp>
        <p:nvCxnSpPr>
          <p:cNvPr id="20" name="Straight Connector 19">
            <a:extLst>
              <a:ext uri="{FF2B5EF4-FFF2-40B4-BE49-F238E27FC236}">
                <a16:creationId xmlns:a16="http://schemas.microsoft.com/office/drawing/2014/main" id="{7971A1EC-5980-40B2-973F-0D3D6630DBE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0049A56-C4C2-4C0F-9F4F-D0E34391D96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78117" y="0"/>
            <a:ext cx="340591" cy="200955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D02BE56-7EB5-4E62-B6E2-1C49E470A96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0" y="1299548"/>
            <a:ext cx="1769035" cy="69557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12">
            <a:extLst>
              <a:ext uri="{FF2B5EF4-FFF2-40B4-BE49-F238E27FC236}">
                <a16:creationId xmlns:a16="http://schemas.microsoft.com/office/drawing/2014/main" id="{F3A2768A-7ED0-4B5F-8F91-EDD3E4A2D9D6}"/>
              </a:ext>
            </a:extLst>
          </p:cNvPr>
          <p:cNvSpPr>
            <a:spLocks noGrp="1"/>
          </p:cNvSpPr>
          <p:nvPr>
            <p:ph idx="1"/>
          </p:nvPr>
        </p:nvSpPr>
        <p:spPr>
          <a:xfrm>
            <a:off x="1129553" y="2420471"/>
            <a:ext cx="5479065" cy="3884410"/>
          </a:xfrm>
        </p:spPr>
        <p:txBody>
          <a:bodyPr anchor="ctr">
            <a:normAutofit/>
          </a:bodyPr>
          <a:lstStyle/>
          <a:p>
            <a:r>
              <a:rPr lang="en-US" dirty="0"/>
              <a:t>However, there have been questions of what impact did the declaration has or is supposed to have on Americans and America as a nation.</a:t>
            </a:r>
          </a:p>
          <a:p>
            <a:r>
              <a:rPr lang="en-US" dirty="0"/>
              <a:t>” Nevertheless, are these rights subjected to all people in America? Are all Americans subjected to equality, or are there people who are esteemed while others are subjected to brutality and hardship?</a:t>
            </a:r>
          </a:p>
        </p:txBody>
      </p:sp>
      <p:pic>
        <p:nvPicPr>
          <p:cNvPr id="9" name="Content Placeholder 8">
            <a:extLst>
              <a:ext uri="{FF2B5EF4-FFF2-40B4-BE49-F238E27FC236}">
                <a16:creationId xmlns:a16="http://schemas.microsoft.com/office/drawing/2014/main" id="{E3AE2FF4-86F0-524F-94E9-BFFD5A9E63A5}"/>
              </a:ext>
            </a:extLst>
          </p:cNvPr>
          <p:cNvPicPr>
            <a:picLocks noChangeAspect="1"/>
          </p:cNvPicPr>
          <p:nvPr/>
        </p:nvPicPr>
        <p:blipFill rotWithShape="1">
          <a:blip r:embed="rId2"/>
          <a:srcRect l="21262" r="11635" b="-1"/>
          <a:stretch/>
        </p:blipFill>
        <p:spPr>
          <a:xfrm>
            <a:off x="7225552" y="1995117"/>
            <a:ext cx="4966447" cy="4862884"/>
          </a:xfrm>
          <a:prstGeom prst="rect">
            <a:avLst/>
          </a:prstGeom>
        </p:spPr>
      </p:pic>
      <p:cxnSp>
        <p:nvCxnSpPr>
          <p:cNvPr id="26" name="Straight Connector 25">
            <a:extLst>
              <a:ext uri="{FF2B5EF4-FFF2-40B4-BE49-F238E27FC236}">
                <a16:creationId xmlns:a16="http://schemas.microsoft.com/office/drawing/2014/main" id="{C4595B06-EDA5-4E45-BED4-7891E7E0CD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1150" y="1171094"/>
            <a:ext cx="4860850" cy="82402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D79C9A5D-F572-476A-99A9-700077150BB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8968704" y="0"/>
            <a:ext cx="2147217" cy="199511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9592DA5-68A4-46A6-90EA-F0304FF8E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94353" y="-14436"/>
            <a:ext cx="239059" cy="200955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1640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55" name="Straight Connector 54">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69" name="Rectangle 68">
            <a:extLst>
              <a:ext uri="{FF2B5EF4-FFF2-40B4-BE49-F238E27FC236}">
                <a16:creationId xmlns:a16="http://schemas.microsoft.com/office/drawing/2014/main" id="{6EF3EC4F-5125-42E3-8EB0-821F06BDFA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C9AA1F5D-275F-4132-98D2-00D7CC28D4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849100"/>
            <a:ext cx="12192000" cy="20089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Connector 72">
            <a:extLst>
              <a:ext uri="{FF2B5EF4-FFF2-40B4-BE49-F238E27FC236}">
                <a16:creationId xmlns:a16="http://schemas.microsoft.com/office/drawing/2014/main" id="{511F559A-434C-4CD5-8B5E-19665B9555C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 y="4849100"/>
            <a:ext cx="3309581" cy="52811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BA3AA847-2A7B-4E90-989A-8FE8192C5D6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0990" y="4849100"/>
            <a:ext cx="2648592" cy="20089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E4958166-28E9-44B1-992F-2D86E0EB709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8864221" y="4849100"/>
            <a:ext cx="3327780" cy="52811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E00AB2D4-4AF7-4DE8-B479-1033F3F6A5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95230" y="5834655"/>
            <a:ext cx="4296771" cy="102334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518F428F-7DD5-4EE6-892A-53EF558CB33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283588" y="4849100"/>
            <a:ext cx="1460311" cy="20089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4E59776-E6BD-224B-A33A-054DBB167B7B}"/>
              </a:ext>
            </a:extLst>
          </p:cNvPr>
          <p:cNvSpPr>
            <a:spLocks noGrp="1"/>
          </p:cNvSpPr>
          <p:nvPr>
            <p:ph type="title"/>
          </p:nvPr>
        </p:nvSpPr>
        <p:spPr>
          <a:xfrm>
            <a:off x="1524000" y="5003997"/>
            <a:ext cx="9144000" cy="992943"/>
          </a:xfrm>
        </p:spPr>
        <p:txBody>
          <a:bodyPr vert="horz" lIns="91440" tIns="45720" rIns="91440" bIns="45720" rtlCol="0" anchor="b">
            <a:normAutofit/>
          </a:bodyPr>
          <a:lstStyle/>
          <a:p>
            <a:pPr algn="ctr"/>
            <a:r>
              <a:rPr lang="en-US" sz="4000"/>
              <a:t>George flyod</a:t>
            </a:r>
          </a:p>
        </p:txBody>
      </p:sp>
      <p:sp>
        <p:nvSpPr>
          <p:cNvPr id="9" name="Content Placeholder 8">
            <a:extLst>
              <a:ext uri="{FF2B5EF4-FFF2-40B4-BE49-F238E27FC236}">
                <a16:creationId xmlns:a16="http://schemas.microsoft.com/office/drawing/2014/main" id="{63B013A9-269B-4DBB-9113-DEB5B38B408D}"/>
              </a:ext>
            </a:extLst>
          </p:cNvPr>
          <p:cNvSpPr>
            <a:spLocks noGrp="1"/>
          </p:cNvSpPr>
          <p:nvPr>
            <p:ph idx="1"/>
          </p:nvPr>
        </p:nvSpPr>
        <p:spPr>
          <a:xfrm>
            <a:off x="1524000" y="5996940"/>
            <a:ext cx="9144000" cy="733909"/>
          </a:xfrm>
        </p:spPr>
        <p:txBody>
          <a:bodyPr vert="horz" lIns="91440" tIns="45720" rIns="91440" bIns="45720" rtlCol="0">
            <a:normAutofit/>
          </a:bodyPr>
          <a:lstStyle/>
          <a:p>
            <a:pPr marL="0" indent="0" algn="ctr">
              <a:lnSpc>
                <a:spcPct val="120000"/>
              </a:lnSpc>
              <a:buNone/>
            </a:pPr>
            <a:r>
              <a:rPr lang="en-US" sz="1600" b="1" cap="all" spc="300"/>
              <a:t> </a:t>
            </a:r>
          </a:p>
        </p:txBody>
      </p:sp>
      <p:pic>
        <p:nvPicPr>
          <p:cNvPr id="10" name="Picture 9" descr="A picture containing text&#10;&#10;Description automatically generated">
            <a:extLst>
              <a:ext uri="{FF2B5EF4-FFF2-40B4-BE49-F238E27FC236}">
                <a16:creationId xmlns:a16="http://schemas.microsoft.com/office/drawing/2014/main" id="{CE48A48A-EBEE-0A48-B95A-E9BD2D7E2B84}"/>
              </a:ext>
            </a:extLst>
          </p:cNvPr>
          <p:cNvPicPr>
            <a:picLocks noChangeAspect="1"/>
          </p:cNvPicPr>
          <p:nvPr/>
        </p:nvPicPr>
        <p:blipFill rotWithShape="1">
          <a:blip r:embed="rId2"/>
          <a:srcRect l="29427" r="-1" b="-1"/>
          <a:stretch/>
        </p:blipFill>
        <p:spPr>
          <a:xfrm>
            <a:off x="-8434" y="-3"/>
            <a:ext cx="6121303" cy="4857270"/>
          </a:xfrm>
          <a:prstGeom prst="rect">
            <a:avLst/>
          </a:prstGeom>
        </p:spPr>
      </p:pic>
      <p:pic>
        <p:nvPicPr>
          <p:cNvPr id="13" name="Picture 12" descr="A picture containing text&#10;&#10;Description automatically generated">
            <a:extLst>
              <a:ext uri="{FF2B5EF4-FFF2-40B4-BE49-F238E27FC236}">
                <a16:creationId xmlns:a16="http://schemas.microsoft.com/office/drawing/2014/main" id="{E078B6BA-F528-9046-9F4F-CED5CF3DBBD1}"/>
              </a:ext>
            </a:extLst>
          </p:cNvPr>
          <p:cNvPicPr>
            <a:picLocks noChangeAspect="1"/>
          </p:cNvPicPr>
          <p:nvPr/>
        </p:nvPicPr>
        <p:blipFill rotWithShape="1">
          <a:blip r:embed="rId3"/>
          <a:srcRect l="13929" r="9001"/>
          <a:stretch/>
        </p:blipFill>
        <p:spPr>
          <a:xfrm>
            <a:off x="6096000" y="-3"/>
            <a:ext cx="6104434" cy="4857270"/>
          </a:xfrm>
          <a:prstGeom prst="rect">
            <a:avLst/>
          </a:prstGeom>
        </p:spPr>
      </p:pic>
    </p:spTree>
    <p:extLst>
      <p:ext uri="{BB962C8B-B14F-4D97-AF65-F5344CB8AC3E}">
        <p14:creationId xmlns:p14="http://schemas.microsoft.com/office/powerpoint/2010/main" val="1502094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50"/>
            <a:ext cx="5676966" cy="6869953"/>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30885" h="6869951">
                <a:moveTo>
                  <a:pt x="1754909" y="0"/>
                </a:moveTo>
                <a:lnTo>
                  <a:pt x="6430885" y="11953"/>
                </a:lnTo>
                <a:lnTo>
                  <a:pt x="6430885" y="6869951"/>
                </a:lnTo>
                <a:lnTo>
                  <a:pt x="0" y="6869951"/>
                </a:lnTo>
                <a:lnTo>
                  <a:pt x="1754909"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531EB92-C7A3-0C49-AAA8-6F08660507C3}"/>
              </a:ext>
            </a:extLst>
          </p:cNvPr>
          <p:cNvSpPr>
            <a:spLocks noGrp="1"/>
          </p:cNvSpPr>
          <p:nvPr>
            <p:ph type="title"/>
          </p:nvPr>
        </p:nvSpPr>
        <p:spPr>
          <a:xfrm>
            <a:off x="883920" y="800849"/>
            <a:ext cx="4065767" cy="3510553"/>
          </a:xfrm>
        </p:spPr>
        <p:txBody>
          <a:bodyPr anchor="t">
            <a:normAutofit/>
          </a:bodyPr>
          <a:lstStyle/>
          <a:p>
            <a:r>
              <a:rPr lang="en-US" dirty="0"/>
              <a:t>               George </a:t>
            </a:r>
            <a:r>
              <a:rPr lang="en-US" dirty="0" err="1"/>
              <a:t>flyod</a:t>
            </a:r>
            <a:endParaRPr lang="en-US" dirty="0"/>
          </a:p>
        </p:txBody>
      </p:sp>
      <p:sp>
        <p:nvSpPr>
          <p:cNvPr id="3" name="Content Placeholder 2">
            <a:extLst>
              <a:ext uri="{FF2B5EF4-FFF2-40B4-BE49-F238E27FC236}">
                <a16:creationId xmlns:a16="http://schemas.microsoft.com/office/drawing/2014/main" id="{8AAD8582-F69B-3741-9567-9CC2FA5A83EA}"/>
              </a:ext>
            </a:extLst>
          </p:cNvPr>
          <p:cNvSpPr>
            <a:spLocks noGrp="1"/>
          </p:cNvSpPr>
          <p:nvPr>
            <p:ph idx="1"/>
          </p:nvPr>
        </p:nvSpPr>
        <p:spPr>
          <a:xfrm>
            <a:off x="5895753" y="533400"/>
            <a:ext cx="5458046" cy="5791200"/>
          </a:xfrm>
        </p:spPr>
        <p:txBody>
          <a:bodyPr anchor="ctr">
            <a:normAutofit/>
          </a:bodyPr>
          <a:lstStyle/>
          <a:p>
            <a:r>
              <a:rPr lang="en-US" dirty="0"/>
              <a:t> The article has highlighted the recent instance of George Floyd, who died in the hands of police. Despite this black American being unarmed and ready to comply with each order, he was given, he was choked to death.</a:t>
            </a:r>
          </a:p>
          <a:p>
            <a:r>
              <a:rPr lang="en-US" dirty="0"/>
              <a:t>. The question raised by the article is, did Floyd face his death because he was black? Could it be a similar case if the person under custody was white?</a:t>
            </a:r>
          </a:p>
        </p:txBody>
      </p:sp>
      <p:cxnSp>
        <p:nvCxnSpPr>
          <p:cNvPr id="12" name="Straight Connector 11">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541520"/>
            <a:ext cx="5895754" cy="231050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2988236"/>
            <a:ext cx="2418079" cy="388769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0604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47" name="Rectangle 46">
            <a:extLst>
              <a:ext uri="{FF2B5EF4-FFF2-40B4-BE49-F238E27FC236}">
                <a16:creationId xmlns:a16="http://schemas.microsoft.com/office/drawing/2014/main" id="{A65FD298-5184-4011-AD4A-9F952A206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text&#10;&#10;Description automatically generated">
            <a:extLst>
              <a:ext uri="{FF2B5EF4-FFF2-40B4-BE49-F238E27FC236}">
                <a16:creationId xmlns:a16="http://schemas.microsoft.com/office/drawing/2014/main" id="{3281C464-2925-CD48-9F1E-27DFBD117853}"/>
              </a:ext>
            </a:extLst>
          </p:cNvPr>
          <p:cNvPicPr>
            <a:picLocks noChangeAspect="1"/>
          </p:cNvPicPr>
          <p:nvPr/>
        </p:nvPicPr>
        <p:blipFill rotWithShape="1">
          <a:blip r:embed="rId2"/>
          <a:srcRect r="-2" b="3105"/>
          <a:stretch/>
        </p:blipFill>
        <p:spPr>
          <a:xfrm>
            <a:off x="-1716" y="3375837"/>
            <a:ext cx="8984512" cy="3482163"/>
          </a:xfrm>
          <a:prstGeom prst="rect">
            <a:avLst/>
          </a:prstGeom>
        </p:spPr>
      </p:pic>
      <p:pic>
        <p:nvPicPr>
          <p:cNvPr id="5" name="Content Placeholder 4">
            <a:extLst>
              <a:ext uri="{FF2B5EF4-FFF2-40B4-BE49-F238E27FC236}">
                <a16:creationId xmlns:a16="http://schemas.microsoft.com/office/drawing/2014/main" id="{C7496054-3470-A848-BCD0-8FF2C0A4A190}"/>
              </a:ext>
            </a:extLst>
          </p:cNvPr>
          <p:cNvPicPr>
            <a:picLocks noGrp="1" noChangeAspect="1"/>
          </p:cNvPicPr>
          <p:nvPr>
            <p:ph idx="1"/>
          </p:nvPr>
        </p:nvPicPr>
        <p:blipFill rotWithShape="1">
          <a:blip r:embed="rId3"/>
          <a:srcRect t="9948" r="-1" b="20841"/>
          <a:stretch/>
        </p:blipFill>
        <p:spPr>
          <a:xfrm>
            <a:off x="-1716" y="-13835"/>
            <a:ext cx="8984512" cy="3482163"/>
          </a:xfrm>
          <a:prstGeom prst="rect">
            <a:avLst/>
          </a:prstGeom>
        </p:spPr>
      </p:pic>
      <p:sp>
        <p:nvSpPr>
          <p:cNvPr id="49" name="Rectangle 13">
            <a:extLst>
              <a:ext uri="{FF2B5EF4-FFF2-40B4-BE49-F238E27FC236}">
                <a16:creationId xmlns:a16="http://schemas.microsoft.com/office/drawing/2014/main" id="{796A152B-89D0-4C6F-8374-B79FA1B65E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898884" y="564884"/>
            <a:ext cx="6871832" cy="5714401"/>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4647063 h 6858000"/>
              <a:gd name="connsiteX4" fmla="*/ 0 w 12192000"/>
              <a:gd name="connsiteY4" fmla="*/ 0 h 6858000"/>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080078 h 6858000"/>
              <a:gd name="connsiteX4" fmla="*/ 0 w 12192000"/>
              <a:gd name="connsiteY4" fmla="*/ 0 h 6858000"/>
              <a:gd name="connsiteX0" fmla="*/ 0 w 12192000"/>
              <a:gd name="connsiteY0" fmla="*/ 0 h 6080078"/>
              <a:gd name="connsiteX1" fmla="*/ 12192000 w 12192000"/>
              <a:gd name="connsiteY1" fmla="*/ 0 h 6080078"/>
              <a:gd name="connsiteX2" fmla="*/ 11905397 w 12192000"/>
              <a:gd name="connsiteY2" fmla="*/ 1890215 h 6080078"/>
              <a:gd name="connsiteX3" fmla="*/ 0 w 12192000"/>
              <a:gd name="connsiteY3" fmla="*/ 6080078 h 6080078"/>
              <a:gd name="connsiteX4" fmla="*/ 0 w 12192000"/>
              <a:gd name="connsiteY4" fmla="*/ 0 h 6080078"/>
              <a:gd name="connsiteX0" fmla="*/ 0 w 12192000"/>
              <a:gd name="connsiteY0" fmla="*/ 0 h 6080078"/>
              <a:gd name="connsiteX1" fmla="*/ 12192000 w 12192000"/>
              <a:gd name="connsiteY1" fmla="*/ 0 h 6080078"/>
              <a:gd name="connsiteX2" fmla="*/ 12178353 w 12192000"/>
              <a:gd name="connsiteY2" fmla="*/ 1862920 h 6080078"/>
              <a:gd name="connsiteX3" fmla="*/ 0 w 12192000"/>
              <a:gd name="connsiteY3" fmla="*/ 6080078 h 6080078"/>
              <a:gd name="connsiteX4" fmla="*/ 0 w 12192000"/>
              <a:gd name="connsiteY4" fmla="*/ 0 h 6080078"/>
              <a:gd name="connsiteX0" fmla="*/ 0 w 12192000"/>
              <a:gd name="connsiteY0" fmla="*/ 0 h 4807869"/>
              <a:gd name="connsiteX1" fmla="*/ 12192000 w 12192000"/>
              <a:gd name="connsiteY1" fmla="*/ 0 h 4807869"/>
              <a:gd name="connsiteX2" fmla="*/ 12178353 w 12192000"/>
              <a:gd name="connsiteY2" fmla="*/ 1862920 h 4807869"/>
              <a:gd name="connsiteX3" fmla="*/ 0 w 12192000"/>
              <a:gd name="connsiteY3" fmla="*/ 4807869 h 4807869"/>
              <a:gd name="connsiteX4" fmla="*/ 0 w 12192000"/>
              <a:gd name="connsiteY4" fmla="*/ 0 h 4807869"/>
              <a:gd name="connsiteX0" fmla="*/ 0 w 12192000"/>
              <a:gd name="connsiteY0" fmla="*/ 0 h 4807869"/>
              <a:gd name="connsiteX1" fmla="*/ 12192000 w 12192000"/>
              <a:gd name="connsiteY1" fmla="*/ 0 h 4807869"/>
              <a:gd name="connsiteX2" fmla="*/ 12178353 w 12192000"/>
              <a:gd name="connsiteY2" fmla="*/ 2673953 h 4807869"/>
              <a:gd name="connsiteX3" fmla="*/ 0 w 12192000"/>
              <a:gd name="connsiteY3" fmla="*/ 4807869 h 4807869"/>
              <a:gd name="connsiteX4" fmla="*/ 0 w 12192000"/>
              <a:gd name="connsiteY4" fmla="*/ 0 h 4807869"/>
              <a:gd name="connsiteX0" fmla="*/ 0 w 12192000"/>
              <a:gd name="connsiteY0" fmla="*/ 0 h 4807869"/>
              <a:gd name="connsiteX1" fmla="*/ 12192000 w 12192000"/>
              <a:gd name="connsiteY1" fmla="*/ 0 h 4807869"/>
              <a:gd name="connsiteX2" fmla="*/ 12178355 w 12192000"/>
              <a:gd name="connsiteY2" fmla="*/ 2942477 h 4807869"/>
              <a:gd name="connsiteX3" fmla="*/ 0 w 12192000"/>
              <a:gd name="connsiteY3" fmla="*/ 4807869 h 4807869"/>
              <a:gd name="connsiteX4" fmla="*/ 0 w 12192000"/>
              <a:gd name="connsiteY4" fmla="*/ 0 h 4807869"/>
              <a:gd name="connsiteX0" fmla="*/ 0 w 12192000"/>
              <a:gd name="connsiteY0" fmla="*/ 0 h 4692789"/>
              <a:gd name="connsiteX1" fmla="*/ 12192000 w 12192000"/>
              <a:gd name="connsiteY1" fmla="*/ 0 h 4692789"/>
              <a:gd name="connsiteX2" fmla="*/ 12178355 w 12192000"/>
              <a:gd name="connsiteY2" fmla="*/ 2942477 h 4692789"/>
              <a:gd name="connsiteX3" fmla="*/ 1 w 12192000"/>
              <a:gd name="connsiteY3" fmla="*/ 4692789 h 4692789"/>
              <a:gd name="connsiteX4" fmla="*/ 0 w 12192000"/>
              <a:gd name="connsiteY4" fmla="*/ 0 h 4692789"/>
              <a:gd name="connsiteX0" fmla="*/ 0 w 12192000"/>
              <a:gd name="connsiteY0" fmla="*/ 0 h 4577707"/>
              <a:gd name="connsiteX1" fmla="*/ 12192000 w 12192000"/>
              <a:gd name="connsiteY1" fmla="*/ 0 h 4577707"/>
              <a:gd name="connsiteX2" fmla="*/ 12178355 w 12192000"/>
              <a:gd name="connsiteY2" fmla="*/ 2942477 h 4577707"/>
              <a:gd name="connsiteX3" fmla="*/ 2 w 12192000"/>
              <a:gd name="connsiteY3" fmla="*/ 4577707 h 4577707"/>
              <a:gd name="connsiteX4" fmla="*/ 0 w 12192000"/>
              <a:gd name="connsiteY4" fmla="*/ 0 h 4577707"/>
              <a:gd name="connsiteX0" fmla="*/ 0 w 12192000"/>
              <a:gd name="connsiteY0" fmla="*/ 0 h 4594806"/>
              <a:gd name="connsiteX1" fmla="*/ 12192000 w 12192000"/>
              <a:gd name="connsiteY1" fmla="*/ 0 h 4594806"/>
              <a:gd name="connsiteX2" fmla="*/ 12178355 w 12192000"/>
              <a:gd name="connsiteY2" fmla="*/ 2942477 h 4594806"/>
              <a:gd name="connsiteX3" fmla="*/ 2 w 12192000"/>
              <a:gd name="connsiteY3" fmla="*/ 4594806 h 4594806"/>
              <a:gd name="connsiteX4" fmla="*/ 0 w 12192000"/>
              <a:gd name="connsiteY4" fmla="*/ 0 h 4594806"/>
              <a:gd name="connsiteX0" fmla="*/ 0 w 12216590"/>
              <a:gd name="connsiteY0" fmla="*/ 0 h 4594806"/>
              <a:gd name="connsiteX1" fmla="*/ 12192000 w 12216590"/>
              <a:gd name="connsiteY1" fmla="*/ 0 h 4594806"/>
              <a:gd name="connsiteX2" fmla="*/ 12216163 w 12216590"/>
              <a:gd name="connsiteY2" fmla="*/ 2942477 h 4594806"/>
              <a:gd name="connsiteX3" fmla="*/ 2 w 12216590"/>
              <a:gd name="connsiteY3" fmla="*/ 4594806 h 4594806"/>
              <a:gd name="connsiteX4" fmla="*/ 0 w 12216590"/>
              <a:gd name="connsiteY4" fmla="*/ 0 h 4594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6590" h="4594806">
                <a:moveTo>
                  <a:pt x="0" y="0"/>
                </a:moveTo>
                <a:lnTo>
                  <a:pt x="12192000" y="0"/>
                </a:lnTo>
                <a:cubicBezTo>
                  <a:pt x="12187452" y="980826"/>
                  <a:pt x="12220711" y="1961651"/>
                  <a:pt x="12216163" y="2942477"/>
                </a:cubicBezTo>
                <a:lnTo>
                  <a:pt x="2" y="4594806"/>
                </a:lnTo>
                <a:cubicBezTo>
                  <a:pt x="2" y="3030543"/>
                  <a:pt x="0" y="1564263"/>
                  <a:pt x="0" y="0"/>
                </a:cubicBez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DF0574-30E9-8549-BC37-CC4A4CB76052}"/>
              </a:ext>
            </a:extLst>
          </p:cNvPr>
          <p:cNvSpPr>
            <a:spLocks noGrp="1"/>
          </p:cNvSpPr>
          <p:nvPr>
            <p:ph type="title"/>
          </p:nvPr>
        </p:nvSpPr>
        <p:spPr>
          <a:xfrm>
            <a:off x="7408568" y="2759150"/>
            <a:ext cx="4122442" cy="3292612"/>
          </a:xfrm>
        </p:spPr>
        <p:txBody>
          <a:bodyPr vert="horz" lIns="91440" tIns="45720" rIns="91440" bIns="45720" rtlCol="0" anchor="b">
            <a:normAutofit/>
          </a:bodyPr>
          <a:lstStyle/>
          <a:p>
            <a:pPr algn="r"/>
            <a:r>
              <a:rPr lang="en-US"/>
              <a:t>     Immigrants in America</a:t>
            </a:r>
          </a:p>
        </p:txBody>
      </p:sp>
      <p:cxnSp>
        <p:nvCxnSpPr>
          <p:cNvPr id="51" name="Straight Connector 50">
            <a:extLst>
              <a:ext uri="{FF2B5EF4-FFF2-40B4-BE49-F238E27FC236}">
                <a16:creationId xmlns:a16="http://schemas.microsoft.com/office/drawing/2014/main" id="{25089520-F708-4153-BF50-89844E4DDF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2094616" y="-13831"/>
            <a:ext cx="10097384" cy="207599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A0E7F074-92DF-4AE1-B29F-A0BC39910B9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0302"/>
            <a:ext cx="5358809" cy="71769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6C2061F-948C-43E5-95AD-F2D2A0E8075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032910" y="-13834"/>
            <a:ext cx="608381" cy="687183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1754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50"/>
            <a:ext cx="5676966" cy="6869953"/>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30885" h="6869951">
                <a:moveTo>
                  <a:pt x="1754909" y="0"/>
                </a:moveTo>
                <a:lnTo>
                  <a:pt x="6430885" y="11953"/>
                </a:lnTo>
                <a:lnTo>
                  <a:pt x="6430885" y="6869951"/>
                </a:lnTo>
                <a:lnTo>
                  <a:pt x="0" y="6869951"/>
                </a:lnTo>
                <a:lnTo>
                  <a:pt x="1754909"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382784A-059E-8041-9648-1B481EF852F2}"/>
              </a:ext>
            </a:extLst>
          </p:cNvPr>
          <p:cNvSpPr>
            <a:spLocks noGrp="1"/>
          </p:cNvSpPr>
          <p:nvPr>
            <p:ph type="title"/>
          </p:nvPr>
        </p:nvSpPr>
        <p:spPr>
          <a:xfrm>
            <a:off x="883920" y="800849"/>
            <a:ext cx="4065767" cy="3510553"/>
          </a:xfrm>
        </p:spPr>
        <p:txBody>
          <a:bodyPr anchor="t">
            <a:normAutofit/>
          </a:bodyPr>
          <a:lstStyle/>
          <a:p>
            <a:r>
              <a:rPr lang="en-US" dirty="0"/>
              <a:t>     Immigrants In </a:t>
            </a:r>
            <a:r>
              <a:rPr lang="en-US" dirty="0" err="1"/>
              <a:t>america</a:t>
            </a:r>
            <a:endParaRPr lang="en-US" dirty="0"/>
          </a:p>
        </p:txBody>
      </p:sp>
      <p:sp>
        <p:nvSpPr>
          <p:cNvPr id="3" name="Content Placeholder 2">
            <a:extLst>
              <a:ext uri="{FF2B5EF4-FFF2-40B4-BE49-F238E27FC236}">
                <a16:creationId xmlns:a16="http://schemas.microsoft.com/office/drawing/2014/main" id="{C9B6D410-32BA-4D44-9262-92DE2DB26A46}"/>
              </a:ext>
            </a:extLst>
          </p:cNvPr>
          <p:cNvSpPr>
            <a:spLocks noGrp="1"/>
          </p:cNvSpPr>
          <p:nvPr>
            <p:ph idx="1"/>
          </p:nvPr>
        </p:nvSpPr>
        <p:spPr>
          <a:xfrm>
            <a:off x="5895753" y="533400"/>
            <a:ext cx="5458046" cy="5791200"/>
          </a:xfrm>
        </p:spPr>
        <p:txBody>
          <a:bodyPr anchor="ctr">
            <a:normAutofit/>
          </a:bodyPr>
          <a:lstStyle/>
          <a:p>
            <a:r>
              <a:rPr lang="en-US" dirty="0"/>
              <a:t>However, there have been various narratives that the immigrants are there to exhaust the resources meant for Americans.</a:t>
            </a:r>
          </a:p>
          <a:p>
            <a:r>
              <a:rPr lang="en-US" dirty="0"/>
              <a:t> For this reason, the debate concerning the welfare of immigrants is shuttered and has been causing disparities among various agencies and leaders. Therefore, the most appropriate way of addressing this issue is by establishing a fair, humane, and workable system.</a:t>
            </a:r>
          </a:p>
          <a:p>
            <a:r>
              <a:rPr lang="en-US" dirty="0"/>
              <a:t>Immigration is among the topics that require to be debated as far as equality is being pursued.</a:t>
            </a:r>
          </a:p>
        </p:txBody>
      </p:sp>
      <p:cxnSp>
        <p:nvCxnSpPr>
          <p:cNvPr id="12" name="Straight Connector 11">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541520"/>
            <a:ext cx="5895754" cy="231050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2988236"/>
            <a:ext cx="2418079" cy="388769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43006"/>
      </p:ext>
    </p:extLst>
  </p:cSld>
  <p:clrMapOvr>
    <a:masterClrMapping/>
  </p:clrMapOvr>
</p:sld>
</file>

<file path=ppt/theme/theme1.xml><?xml version="1.0" encoding="utf-8"?>
<a:theme xmlns:a="http://schemas.openxmlformats.org/drawingml/2006/main" name="AngleLinesVTI">
  <a:themeElements>
    <a:clrScheme name="Custom 34">
      <a:dk1>
        <a:sysClr val="windowText" lastClr="000000"/>
      </a:dk1>
      <a:lt1>
        <a:sysClr val="window" lastClr="FFFFFF"/>
      </a:lt1>
      <a:dk2>
        <a:srgbClr val="001E2E"/>
      </a:dk2>
      <a:lt2>
        <a:srgbClr val="F0ECEC"/>
      </a:lt2>
      <a:accent1>
        <a:srgbClr val="155767"/>
      </a:accent1>
      <a:accent2>
        <a:srgbClr val="BA9CA0"/>
      </a:accent2>
      <a:accent3>
        <a:srgbClr val="A57931"/>
      </a:accent3>
      <a:accent4>
        <a:srgbClr val="0E577C"/>
      </a:accent4>
      <a:accent5>
        <a:srgbClr val="CC846E"/>
      </a:accent5>
      <a:accent6>
        <a:srgbClr val="93767A"/>
      </a:accent6>
      <a:hlink>
        <a:srgbClr val="0563C1"/>
      </a:hlink>
      <a:folHlink>
        <a:srgbClr val="954F72"/>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docProps/app.xml><?xml version="1.0" encoding="utf-8"?>
<Properties xmlns="http://schemas.openxmlformats.org/officeDocument/2006/extended-properties" xmlns:vt="http://schemas.openxmlformats.org/officeDocument/2006/docPropsVTypes">
  <TotalTime>4</TotalTime>
  <Words>309</Words>
  <Application>Microsoft Macintosh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Univers Condensed Light</vt:lpstr>
      <vt:lpstr>Walbaum Display Light</vt:lpstr>
      <vt:lpstr>AngleLinesVTI</vt:lpstr>
      <vt:lpstr>                                                                Issue of Inequality in America  </vt:lpstr>
      <vt:lpstr>        Where it all started?</vt:lpstr>
      <vt:lpstr>Declaration Independence</vt:lpstr>
      <vt:lpstr>George flyod</vt:lpstr>
      <vt:lpstr>               George flyod</vt:lpstr>
      <vt:lpstr>     Immigrants in America</vt:lpstr>
      <vt:lpstr>     Immigrants In america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Issue of Inequality in America  </dc:title>
  <dc:creator>Justin.Henry1@mail.citytech.cuny.edu</dc:creator>
  <cp:lastModifiedBy>Justin.Henry1@mail.citytech.cuny.edu</cp:lastModifiedBy>
  <cp:revision>1</cp:revision>
  <dcterms:created xsi:type="dcterms:W3CDTF">2020-12-17T02:26:56Z</dcterms:created>
  <dcterms:modified xsi:type="dcterms:W3CDTF">2020-12-17T02:31:39Z</dcterms:modified>
</cp:coreProperties>
</file>