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Nuni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regular.fntdata"/><Relationship Id="rId10" Type="http://schemas.openxmlformats.org/officeDocument/2006/relationships/slide" Target="slides/slide4.xml"/><Relationship Id="rId13" Type="http://schemas.openxmlformats.org/officeDocument/2006/relationships/font" Target="fonts/Nunito-italic.fntdata"/><Relationship Id="rId12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Nuni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c96115b0d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c96115b0d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c96115b0d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c96115b0d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c96115b0d_0_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c96115b0d_0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c96115b0d_0_7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c96115b0d_0_7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60" name="Google Shape;60;p14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" name="Google Shape;63;p14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64" name="Google Shape;64;p14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68" name="Google Shape;68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14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72" name="Google Shape;72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14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76" name="Google Shape;76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1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85" name="Google Shape;85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89" name="Google Shape;89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1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2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126" name="Google Shape;126;p20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2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" name="Google Shape;130;p20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131" name="Google Shape;131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Google Shape;134;p20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135" name="Google Shape;135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20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5" name="Google Shape;145;p21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2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" name="Google Shape;156;p23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57" name="Google Shape;157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2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61" name="Google Shape;161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23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AUTOLAYOUT_8">
    <p:bg>
      <p:bgPr>
        <a:solidFill>
          <a:srgbClr val="FFFFF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5">
    <p:bg>
      <p:bgPr>
        <a:solidFill>
          <a:srgbClr val="FFFF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"/>
          <p:cNvSpPr/>
          <p:nvPr/>
        </p:nvSpPr>
        <p:spPr>
          <a:xfrm>
            <a:off x="2316574" y="3364649"/>
            <a:ext cx="1632000" cy="1632000"/>
          </a:xfrm>
          <a:prstGeom prst="ellipse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6"/>
          <p:cNvSpPr/>
          <p:nvPr/>
        </p:nvSpPr>
        <p:spPr>
          <a:xfrm>
            <a:off x="6118424" y="1414824"/>
            <a:ext cx="1632000" cy="1632000"/>
          </a:xfrm>
          <a:prstGeom prst="ellipse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/>
          <p:nvPr/>
        </p:nvSpPr>
        <p:spPr>
          <a:xfrm>
            <a:off x="7500225" y="4086700"/>
            <a:ext cx="831300" cy="831300"/>
          </a:xfrm>
          <a:prstGeom prst="ellipse">
            <a:avLst/>
          </a:prstGeom>
          <a:noFill/>
          <a:ln cap="flat" cmpd="sng" w="19050">
            <a:solidFill>
              <a:srgbClr val="DB44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794188" y="1494263"/>
            <a:ext cx="831300" cy="831300"/>
          </a:xfrm>
          <a:prstGeom prst="ellipse">
            <a:avLst/>
          </a:prstGeom>
          <a:noFill/>
          <a:ln cap="flat" cmpd="sng" w="19050">
            <a:solidFill>
              <a:srgbClr val="DB44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/>
          <p:nvPr/>
        </p:nvSpPr>
        <p:spPr>
          <a:xfrm>
            <a:off x="1080300" y="1677414"/>
            <a:ext cx="3452400" cy="302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/>
          <p:nvPr/>
        </p:nvSpPr>
        <p:spPr>
          <a:xfrm>
            <a:off x="4611275" y="1677414"/>
            <a:ext cx="3452400" cy="302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/>
          <p:cNvSpPr txBox="1"/>
          <p:nvPr>
            <p:ph type="title"/>
          </p:nvPr>
        </p:nvSpPr>
        <p:spPr>
          <a:xfrm>
            <a:off x="1347900" y="446125"/>
            <a:ext cx="6448200" cy="912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1347900" y="1876875"/>
            <a:ext cx="2917200" cy="263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2" name="Google Shape;182;p26"/>
          <p:cNvSpPr txBox="1"/>
          <p:nvPr>
            <p:ph idx="2" type="body"/>
          </p:nvPr>
        </p:nvSpPr>
        <p:spPr>
          <a:xfrm>
            <a:off x="4878875" y="1876925"/>
            <a:ext cx="2917200" cy="263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3" name="Google Shape;18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210300" y="472325"/>
            <a:ext cx="8636400" cy="654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Trump’s Solution ( School Shootings Prevention) </a:t>
            </a:r>
            <a:r>
              <a:rPr baseline="30000" lang="en"/>
              <a:t>4</a:t>
            </a:r>
            <a:endParaRPr baseline="30000"/>
          </a:p>
        </p:txBody>
      </p:sp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385150" y="1768915"/>
            <a:ext cx="3174000" cy="1776000"/>
          </a:xfrm>
          <a:prstGeom prst="rect">
            <a:avLst/>
          </a:prstGeom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Marjory Stoneman Douglas high school (School Shooting)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Feb 14, 2018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highlight>
                  <a:srgbClr val="FFFF00"/>
                </a:highlight>
              </a:rPr>
              <a:t>Arm the teachers</a:t>
            </a: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“If you had a teacher who was adept at firearms, they could very well end the attack very quickly” - Trump</a:t>
            </a:r>
            <a:endParaRPr/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875" y="1514137"/>
            <a:ext cx="3473451" cy="2779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/>
          <p:nvPr/>
        </p:nvSpPr>
        <p:spPr>
          <a:xfrm>
            <a:off x="6785775" y="157375"/>
            <a:ext cx="1756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Solution</a:t>
            </a:r>
            <a:endParaRPr b="1"/>
          </a:p>
        </p:txBody>
      </p:sp>
      <p:sp>
        <p:nvSpPr>
          <p:cNvPr id="192" name="Google Shape;192;p27"/>
          <p:cNvSpPr txBox="1"/>
          <p:nvPr/>
        </p:nvSpPr>
        <p:spPr>
          <a:xfrm>
            <a:off x="385150" y="4112750"/>
            <a:ext cx="3045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4. Holpuch, Amanda. “Trump Insists on Arming Teachers despite Lack of Evidence It Would Stop Shootings.” The Guardian, Guardian News and Media, 22 Feb. 2018, www.theguardian.com/us-news/2018/feb/22/donald-trump-insists-arming-teachers-guns-shootings.</a:t>
            </a:r>
            <a:br>
              <a:rPr lang="en" sz="800">
                <a:latin typeface="Calibri"/>
                <a:ea typeface="Calibri"/>
                <a:cs typeface="Calibri"/>
                <a:sym typeface="Calibri"/>
              </a:rPr>
            </a:b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8"/>
          <p:cNvPicPr preferRelativeResize="0"/>
          <p:nvPr/>
        </p:nvPicPr>
        <p:blipFill rotWithShape="1">
          <a:blip r:embed="rId3">
            <a:alphaModFix/>
          </a:blip>
          <a:srcRect b="8868" l="0" r="0" t="8868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1347900" y="446125"/>
            <a:ext cx="6448200" cy="91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Solution </a:t>
            </a:r>
            <a:endParaRPr/>
          </a:p>
        </p:txBody>
      </p:sp>
      <p:sp>
        <p:nvSpPr>
          <p:cNvPr id="203" name="Google Shape;203;p29"/>
          <p:cNvSpPr txBox="1"/>
          <p:nvPr>
            <p:ph idx="1" type="body"/>
          </p:nvPr>
        </p:nvSpPr>
        <p:spPr>
          <a:xfrm>
            <a:off x="1347900" y="1876875"/>
            <a:ext cx="2917200" cy="4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Gun Safety Programs </a:t>
            </a:r>
            <a:endParaRPr/>
          </a:p>
        </p:txBody>
      </p:sp>
      <p:sp>
        <p:nvSpPr>
          <p:cNvPr id="204" name="Google Shape;204;p29"/>
          <p:cNvSpPr txBox="1"/>
          <p:nvPr>
            <p:ph idx="2" type="body"/>
          </p:nvPr>
        </p:nvSpPr>
        <p:spPr>
          <a:xfrm>
            <a:off x="4878875" y="1876925"/>
            <a:ext cx="2917200" cy="4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Japan’s example </a:t>
            </a:r>
            <a:endParaRPr/>
          </a:p>
        </p:txBody>
      </p:sp>
      <p:pic>
        <p:nvPicPr>
          <p:cNvPr id="205" name="Google Shape;20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350" y="2363875"/>
            <a:ext cx="1734300" cy="21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1250" y="2001925"/>
            <a:ext cx="2012446" cy="2515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>
            <p:ph type="title"/>
          </p:nvPr>
        </p:nvSpPr>
        <p:spPr>
          <a:xfrm>
            <a:off x="325375" y="391075"/>
            <a:ext cx="4108200" cy="697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Gun Safety Programs </a:t>
            </a:r>
            <a:r>
              <a:rPr baseline="30000" lang="en"/>
              <a:t>5</a:t>
            </a:r>
            <a:endParaRPr baseline="30000"/>
          </a:p>
        </p:txBody>
      </p:sp>
      <p:sp>
        <p:nvSpPr>
          <p:cNvPr id="212" name="Google Shape;212;p30"/>
          <p:cNvSpPr txBox="1"/>
          <p:nvPr>
            <p:ph idx="1" type="body"/>
          </p:nvPr>
        </p:nvSpPr>
        <p:spPr>
          <a:xfrm>
            <a:off x="489950" y="1803900"/>
            <a:ext cx="3295500" cy="1650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Reduce easy access to dangerous weapons!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highlight>
                  <a:srgbClr val="FFFF00"/>
                </a:highlight>
              </a:rPr>
              <a:t>Ban</a:t>
            </a:r>
            <a:r>
              <a:rPr lang="en"/>
              <a:t> high capacity magazines and bump stock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Require efficient background checks without </a:t>
            </a:r>
            <a:r>
              <a:rPr lang="en">
                <a:highlight>
                  <a:srgbClr val="FFFF00"/>
                </a:highlight>
              </a:rPr>
              <a:t>loopholes</a:t>
            </a:r>
            <a:endParaRPr>
              <a:highlight>
                <a:srgbClr val="FFFF00"/>
              </a:highlight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Ban Assault weapon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9625" y="2386413"/>
            <a:ext cx="2275475" cy="22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6825" y="987724"/>
            <a:ext cx="3000800" cy="12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9900" y="2757973"/>
            <a:ext cx="2729725" cy="181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0"/>
          <p:cNvSpPr txBox="1"/>
          <p:nvPr/>
        </p:nvSpPr>
        <p:spPr>
          <a:xfrm>
            <a:off x="6511675" y="157375"/>
            <a:ext cx="1985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Alternative Solution</a:t>
            </a:r>
            <a:endParaRPr b="1"/>
          </a:p>
        </p:txBody>
      </p:sp>
      <p:sp>
        <p:nvSpPr>
          <p:cNvPr id="217" name="Google Shape;217;p30"/>
          <p:cNvSpPr txBox="1"/>
          <p:nvPr/>
        </p:nvSpPr>
        <p:spPr>
          <a:xfrm>
            <a:off x="385150" y="4112750"/>
            <a:ext cx="3045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5.  “Gun Violence Must Stop. Here's What We Can Do to Prevent More Deaths.” Prevention Institute, www.preventioninstitute.org/focus-areas/preventing-violence-and-reducing-injury/preventing-violence-advocacy#Full Recommendations.</a:t>
            </a:r>
            <a:br>
              <a:rPr lang="en" sz="800">
                <a:latin typeface="Calibri"/>
                <a:ea typeface="Calibri"/>
                <a:cs typeface="Calibri"/>
                <a:sym typeface="Calibri"/>
              </a:rPr>
            </a:b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