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aleway"/>
      <p:regular r:id="rId16"/>
      <p:bold r:id="rId17"/>
      <p:italic r:id="rId18"/>
      <p:boldItalic r:id="rId19"/>
    </p:embeddedFont>
    <p:embeddedFont>
      <p:font typeface="La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11" Type="http://schemas.openxmlformats.org/officeDocument/2006/relationships/slide" Target="slides/slide6.xml"/><Relationship Id="rId22" Type="http://schemas.openxmlformats.org/officeDocument/2006/relationships/font" Target="fonts/Lato-italic.fntdata"/><Relationship Id="rId10" Type="http://schemas.openxmlformats.org/officeDocument/2006/relationships/slide" Target="slides/slide5.xml"/><Relationship Id="rId21" Type="http://schemas.openxmlformats.org/officeDocument/2006/relationships/font" Target="fonts/Lat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La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aleway-bold.fntdata"/><Relationship Id="rId16" Type="http://schemas.openxmlformats.org/officeDocument/2006/relationships/font" Target="fonts/Raleway-regular.fntdata"/><Relationship Id="rId5" Type="http://schemas.openxmlformats.org/officeDocument/2006/relationships/notesMaster" Target="notesMasters/notesMaster1.xml"/><Relationship Id="rId19" Type="http://schemas.openxmlformats.org/officeDocument/2006/relationships/font" Target="fonts/Raleway-boldItalic.fntdata"/><Relationship Id="rId6" Type="http://schemas.openxmlformats.org/officeDocument/2006/relationships/slide" Target="slides/slide1.xml"/><Relationship Id="rId18" Type="http://schemas.openxmlformats.org/officeDocument/2006/relationships/font" Target="fonts/Raleway-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a26541b11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a26541b11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a23adc7282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a23adc7282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a23adc7282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a23adc7282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a23adc7282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a23adc7282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a23adc7282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a23adc7282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a23adc7282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a23adc7282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a23adc7282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a23adc7282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a26541b11e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a26541b11e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a26541b11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a26541b1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1.jpg"/><Relationship Id="rId4" Type="http://schemas.openxmlformats.org/officeDocument/2006/relationships/image" Target="../media/image20.jpg"/><Relationship Id="rId5"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2.jpg"/><Relationship Id="rId5"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8.jpg"/><Relationship Id="rId6"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24.jpg"/><Relationship Id="rId5" Type="http://schemas.openxmlformats.org/officeDocument/2006/relationships/image" Target="../media/image11.jpg"/><Relationship Id="rId6"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jpg"/><Relationship Id="rId4" Type="http://schemas.openxmlformats.org/officeDocument/2006/relationships/image" Target="../media/image6.jpg"/><Relationship Id="rId5"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9.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85" name="Shape 85"/>
        <p:cNvGrpSpPr/>
        <p:nvPr/>
      </p:nvGrpSpPr>
      <p:grpSpPr>
        <a:xfrm>
          <a:off x="0" y="0"/>
          <a:ext cx="0" cy="0"/>
          <a:chOff x="0" y="0"/>
          <a:chExt cx="0" cy="0"/>
        </a:xfrm>
      </p:grpSpPr>
      <p:pic>
        <p:nvPicPr>
          <p:cNvPr descr="US immigration 2020 – what's in store for Filipinos, other immigrants" id="86" name="Google Shape;86;p13"/>
          <p:cNvPicPr preferRelativeResize="0"/>
          <p:nvPr/>
        </p:nvPicPr>
        <p:blipFill>
          <a:blip r:embed="rId3">
            <a:alphaModFix/>
          </a:blip>
          <a:stretch>
            <a:fillRect/>
          </a:stretch>
        </p:blipFill>
        <p:spPr>
          <a:xfrm>
            <a:off x="0" y="0"/>
            <a:ext cx="9094000" cy="4414825"/>
          </a:xfrm>
          <a:prstGeom prst="rect">
            <a:avLst/>
          </a:prstGeom>
          <a:noFill/>
          <a:ln>
            <a:noFill/>
          </a:ln>
        </p:spPr>
      </p:pic>
      <p:sp>
        <p:nvSpPr>
          <p:cNvPr id="87" name="Google Shape;87;p13"/>
          <p:cNvSpPr txBox="1"/>
          <p:nvPr>
            <p:ph type="ctrTitle"/>
          </p:nvPr>
        </p:nvSpPr>
        <p:spPr>
          <a:xfrm>
            <a:off x="806850" y="1087650"/>
            <a:ext cx="7688100" cy="2968200"/>
          </a:xfrm>
          <a:prstGeom prst="rect">
            <a:avLst/>
          </a:prstGeom>
          <a:solidFill>
            <a:schemeClr val="accent3"/>
          </a:solidFill>
        </p:spPr>
        <p:txBody>
          <a:bodyPr anchorCtr="0" anchor="t" bIns="91425" lIns="91425" spcFirstLastPara="1" rIns="91425" wrap="square" tIns="91425">
            <a:noAutofit/>
          </a:bodyPr>
          <a:lstStyle/>
          <a:p>
            <a:pPr indent="0" lvl="0" marL="0" rtl="0" algn="l">
              <a:lnSpc>
                <a:spcPct val="171429"/>
              </a:lnSpc>
              <a:spcBef>
                <a:spcPts val="0"/>
              </a:spcBef>
              <a:spcAft>
                <a:spcPts val="2100"/>
              </a:spcAft>
              <a:buNone/>
            </a:pPr>
            <a:r>
              <a:rPr lang="en" sz="4000"/>
              <a:t>U.S</a:t>
            </a:r>
            <a:r>
              <a:rPr lang="en" sz="4000"/>
              <a:t> Immigration and</a:t>
            </a:r>
            <a:r>
              <a:rPr lang="en" sz="4000"/>
              <a:t> Customs Enforcement: History &amp; </a:t>
            </a:r>
            <a:r>
              <a:rPr lang="en" sz="4000"/>
              <a:t>Controversy</a:t>
            </a:r>
            <a:r>
              <a:rPr lang="en"/>
              <a:t>  </a:t>
            </a:r>
            <a:endParaRPr/>
          </a:p>
        </p:txBody>
      </p:sp>
      <p:sp>
        <p:nvSpPr>
          <p:cNvPr id="88" name="Google Shape;88;p13"/>
          <p:cNvSpPr txBox="1"/>
          <p:nvPr>
            <p:ph idx="1" type="subTitle"/>
          </p:nvPr>
        </p:nvSpPr>
        <p:spPr>
          <a:xfrm>
            <a:off x="85752" y="4516575"/>
            <a:ext cx="76881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highlight>
                  <a:srgbClr val="FFFFFF"/>
                </a:highlight>
              </a:rPr>
              <a:t>By: Xavier Manzanares </a:t>
            </a:r>
            <a:endParaRPr sz="2100">
              <a:highlight>
                <a:srgbClr val="FFFFFF"/>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descr="As immigrants, our greatest dream is the American Dream - El Tecolote" id="165" name="Google Shape;165;p22"/>
          <p:cNvPicPr preferRelativeResize="0"/>
          <p:nvPr/>
        </p:nvPicPr>
        <p:blipFill rotWithShape="1">
          <a:blip r:embed="rId3">
            <a:alphaModFix/>
          </a:blip>
          <a:srcRect b="0" l="0" r="0" t="0"/>
          <a:stretch/>
        </p:blipFill>
        <p:spPr>
          <a:xfrm>
            <a:off x="0" y="0"/>
            <a:ext cx="3770849" cy="5143500"/>
          </a:xfrm>
          <a:prstGeom prst="rect">
            <a:avLst/>
          </a:prstGeom>
          <a:noFill/>
          <a:ln>
            <a:noFill/>
          </a:ln>
        </p:spPr>
      </p:pic>
      <p:pic>
        <p:nvPicPr>
          <p:cNvPr descr="ICE raids and White House schemes provoke fear in Latino families - Los  Angeles Times" id="166" name="Google Shape;166;p22"/>
          <p:cNvPicPr preferRelativeResize="0"/>
          <p:nvPr/>
        </p:nvPicPr>
        <p:blipFill>
          <a:blip r:embed="rId4">
            <a:alphaModFix/>
          </a:blip>
          <a:stretch>
            <a:fillRect/>
          </a:stretch>
        </p:blipFill>
        <p:spPr>
          <a:xfrm>
            <a:off x="3770850" y="2177300"/>
            <a:ext cx="5247900" cy="2966200"/>
          </a:xfrm>
          <a:prstGeom prst="rect">
            <a:avLst/>
          </a:prstGeom>
          <a:noFill/>
          <a:ln>
            <a:noFill/>
          </a:ln>
        </p:spPr>
      </p:pic>
      <p:pic>
        <p:nvPicPr>
          <p:cNvPr descr="Living in the shadows: Part 1" id="167" name="Google Shape;167;p22"/>
          <p:cNvPicPr preferRelativeResize="0"/>
          <p:nvPr/>
        </p:nvPicPr>
        <p:blipFill>
          <a:blip r:embed="rId5">
            <a:alphaModFix/>
          </a:blip>
          <a:stretch>
            <a:fillRect/>
          </a:stretch>
        </p:blipFill>
        <p:spPr>
          <a:xfrm>
            <a:off x="3770850" y="0"/>
            <a:ext cx="5373150" cy="2177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92" name="Shape 92"/>
        <p:cNvGrpSpPr/>
        <p:nvPr/>
      </p:nvGrpSpPr>
      <p:grpSpPr>
        <a:xfrm>
          <a:off x="0" y="0"/>
          <a:ext cx="0" cy="0"/>
          <a:chOff x="0" y="0"/>
          <a:chExt cx="0" cy="0"/>
        </a:xfrm>
      </p:grpSpPr>
      <p:sp>
        <p:nvSpPr>
          <p:cNvPr id="93" name="Google Shape;93;p14"/>
          <p:cNvSpPr txBox="1"/>
          <p:nvPr>
            <p:ph type="title"/>
          </p:nvPr>
        </p:nvSpPr>
        <p:spPr>
          <a:xfrm>
            <a:off x="161525" y="593450"/>
            <a:ext cx="3539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History: What is Ice ?</a:t>
            </a:r>
            <a:endParaRPr/>
          </a:p>
        </p:txBody>
      </p:sp>
      <p:sp>
        <p:nvSpPr>
          <p:cNvPr id="94" name="Google Shape;94;p14"/>
          <p:cNvSpPr txBox="1"/>
          <p:nvPr>
            <p:ph idx="1" type="body"/>
          </p:nvPr>
        </p:nvSpPr>
        <p:spPr>
          <a:xfrm>
            <a:off x="1800" y="1314475"/>
            <a:ext cx="7688700" cy="192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FFFFFF"/>
                </a:solidFill>
                <a:latin typeface="Georgia"/>
                <a:ea typeface="Georgia"/>
                <a:cs typeface="Georgia"/>
                <a:sym typeface="Georgia"/>
              </a:rPr>
              <a:t>U.S immigration and Customs Enforcement also known as I</a:t>
            </a:r>
            <a:r>
              <a:rPr lang="en" sz="1600">
                <a:solidFill>
                  <a:srgbClr val="FFFFFF"/>
                </a:solidFill>
                <a:latin typeface="Georgia"/>
                <a:ea typeface="Georgia"/>
                <a:cs typeface="Georgia"/>
                <a:sym typeface="Georgia"/>
              </a:rPr>
              <a:t>CE Was founded  in 2003 by President George W Bush . ICE </a:t>
            </a:r>
            <a:r>
              <a:rPr lang="en" sz="1600">
                <a:solidFill>
                  <a:srgbClr val="FFFFFF"/>
                </a:solidFill>
                <a:latin typeface="Georgia"/>
                <a:ea typeface="Georgia"/>
                <a:cs typeface="Georgia"/>
                <a:sym typeface="Georgia"/>
              </a:rPr>
              <a:t>focuses</a:t>
            </a:r>
            <a:r>
              <a:rPr lang="en" sz="1600">
                <a:solidFill>
                  <a:srgbClr val="FFFFFF"/>
                </a:solidFill>
                <a:latin typeface="Georgia"/>
                <a:ea typeface="Georgia"/>
                <a:cs typeface="Georgia"/>
                <a:sym typeface="Georgia"/>
              </a:rPr>
              <a:t> on the enforcement of the interior of the U.S. It is the duty of ICE to recognize and carry out the detention, enforcement, and placement of undocumented children and adults. The agency works closely with Customs and Border Protection.   </a:t>
            </a:r>
            <a:endParaRPr sz="1600">
              <a:solidFill>
                <a:srgbClr val="FFFFFF"/>
              </a:solidFill>
              <a:latin typeface="Georgia"/>
              <a:ea typeface="Georgia"/>
              <a:cs typeface="Georgia"/>
              <a:sym typeface="Georgia"/>
            </a:endParaRPr>
          </a:p>
          <a:p>
            <a:pPr indent="0" lvl="0" marL="0" rtl="0" algn="l">
              <a:spcBef>
                <a:spcPts val="1600"/>
              </a:spcBef>
              <a:spcAft>
                <a:spcPts val="1600"/>
              </a:spcAft>
              <a:buNone/>
            </a:pPr>
            <a:r>
              <a:t/>
            </a:r>
            <a:endParaRPr sz="1600">
              <a:solidFill>
                <a:srgbClr val="FFFFFF"/>
              </a:solidFill>
              <a:latin typeface="Georgia"/>
              <a:ea typeface="Georgia"/>
              <a:cs typeface="Georgia"/>
              <a:sym typeface="Georgia"/>
            </a:endParaRPr>
          </a:p>
        </p:txBody>
      </p:sp>
      <p:sp>
        <p:nvSpPr>
          <p:cNvPr id="95" name="Google Shape;95;p14"/>
          <p:cNvSpPr txBox="1"/>
          <p:nvPr/>
        </p:nvSpPr>
        <p:spPr>
          <a:xfrm>
            <a:off x="1800" y="0"/>
            <a:ext cx="9144000" cy="5037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Georgia"/>
              <a:ea typeface="Georgia"/>
              <a:cs typeface="Georgia"/>
              <a:sym typeface="Georgia"/>
            </a:endParaRPr>
          </a:p>
        </p:txBody>
      </p:sp>
      <p:pic>
        <p:nvPicPr>
          <p:cNvPr id="96" name="Google Shape;96;p14"/>
          <p:cNvPicPr preferRelativeResize="0"/>
          <p:nvPr/>
        </p:nvPicPr>
        <p:blipFill>
          <a:blip r:embed="rId3">
            <a:alphaModFix/>
          </a:blip>
          <a:stretch>
            <a:fillRect/>
          </a:stretch>
        </p:blipFill>
        <p:spPr>
          <a:xfrm>
            <a:off x="5443175" y="3072875"/>
            <a:ext cx="3700826" cy="2070625"/>
          </a:xfrm>
          <a:prstGeom prst="rect">
            <a:avLst/>
          </a:prstGeom>
          <a:noFill/>
          <a:ln>
            <a:noFill/>
          </a:ln>
        </p:spPr>
      </p:pic>
      <p:pic>
        <p:nvPicPr>
          <p:cNvPr descr="ICE Agents And The Power Of Discretion In Immigration Enforcement | WBUR  News" id="97" name="Google Shape;97;p14"/>
          <p:cNvPicPr preferRelativeResize="0"/>
          <p:nvPr/>
        </p:nvPicPr>
        <p:blipFill>
          <a:blip r:embed="rId4">
            <a:alphaModFix/>
          </a:blip>
          <a:stretch>
            <a:fillRect/>
          </a:stretch>
        </p:blipFill>
        <p:spPr>
          <a:xfrm>
            <a:off x="0" y="3429000"/>
            <a:ext cx="3700825" cy="1714500"/>
          </a:xfrm>
          <a:prstGeom prst="rect">
            <a:avLst/>
          </a:prstGeom>
          <a:noFill/>
          <a:ln>
            <a:noFill/>
          </a:ln>
        </p:spPr>
      </p:pic>
      <p:pic>
        <p:nvPicPr>
          <p:cNvPr id="98" name="Google Shape;98;p14"/>
          <p:cNvPicPr preferRelativeResize="0"/>
          <p:nvPr/>
        </p:nvPicPr>
        <p:blipFill rotWithShape="1">
          <a:blip r:embed="rId5">
            <a:alphaModFix/>
          </a:blip>
          <a:srcRect b="0" l="0" r="0" t="20704"/>
          <a:stretch/>
        </p:blipFill>
        <p:spPr>
          <a:xfrm>
            <a:off x="7739425" y="78875"/>
            <a:ext cx="1404574" cy="1853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102" name="Shape 102"/>
        <p:cNvGrpSpPr/>
        <p:nvPr/>
      </p:nvGrpSpPr>
      <p:grpSpPr>
        <a:xfrm>
          <a:off x="0" y="0"/>
          <a:ext cx="0" cy="0"/>
          <a:chOff x="0" y="0"/>
          <a:chExt cx="0" cy="0"/>
        </a:xfrm>
      </p:grpSpPr>
      <p:sp>
        <p:nvSpPr>
          <p:cNvPr id="103" name="Google Shape;103;p15"/>
          <p:cNvSpPr txBox="1"/>
          <p:nvPr>
            <p:ph type="title"/>
          </p:nvPr>
        </p:nvSpPr>
        <p:spPr>
          <a:xfrm>
            <a:off x="0" y="0"/>
            <a:ext cx="9144000" cy="572100"/>
          </a:xfrm>
          <a:prstGeom prst="rect">
            <a:avLst/>
          </a:prstGeom>
          <a:solidFill>
            <a:srgbClr val="000000"/>
          </a:solidFill>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Controversy: Impact on immigrants </a:t>
            </a:r>
            <a:endParaRPr>
              <a:solidFill>
                <a:srgbClr val="FFFFFF"/>
              </a:solidFill>
            </a:endParaRPr>
          </a:p>
        </p:txBody>
      </p:sp>
      <p:sp>
        <p:nvSpPr>
          <p:cNvPr id="104" name="Google Shape;104;p15"/>
          <p:cNvSpPr txBox="1"/>
          <p:nvPr>
            <p:ph idx="1" type="body"/>
          </p:nvPr>
        </p:nvSpPr>
        <p:spPr>
          <a:xfrm>
            <a:off x="78900" y="672950"/>
            <a:ext cx="6510000" cy="2649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800">
                <a:latin typeface="Georgia"/>
                <a:ea typeface="Georgia"/>
                <a:cs typeface="Georgia"/>
                <a:sym typeface="Georgia"/>
              </a:rPr>
              <a:t>I</a:t>
            </a:r>
            <a:r>
              <a:rPr lang="en" sz="1800">
                <a:solidFill>
                  <a:srgbClr val="000000"/>
                </a:solidFill>
                <a:latin typeface="Georgia"/>
                <a:ea typeface="Georgia"/>
                <a:cs typeface="Georgia"/>
                <a:sym typeface="Georgia"/>
              </a:rPr>
              <a:t>n 2018 about 2,700 migrant children were separated from their families. Before they made the “zero tolerance” policy public which is the policy which allows the government to separate children from their parents </a:t>
            </a:r>
            <a:r>
              <a:rPr lang="en" sz="1700">
                <a:solidFill>
                  <a:srgbClr val="000000"/>
                </a:solidFill>
                <a:latin typeface="Georgia"/>
                <a:ea typeface="Georgia"/>
                <a:cs typeface="Georgia"/>
                <a:sym typeface="Georgia"/>
              </a:rPr>
              <a:t>Now there are many children without parents that are lost to the government because they were most likely deported back to their home countries without any type of records and they cannot find them to reunite the families.</a:t>
            </a:r>
            <a:endParaRPr sz="2200">
              <a:solidFill>
                <a:srgbClr val="000000"/>
              </a:solidFill>
              <a:latin typeface="Georgia"/>
              <a:ea typeface="Georgia"/>
              <a:cs typeface="Georgia"/>
              <a:sym typeface="Georgia"/>
            </a:endParaRPr>
          </a:p>
        </p:txBody>
      </p:sp>
      <p:pic>
        <p:nvPicPr>
          <p:cNvPr descr="Trump's Executive Order On Family Separation: What It Does And Doesn't Do :  NPR" id="105" name="Google Shape;105;p15"/>
          <p:cNvPicPr preferRelativeResize="0"/>
          <p:nvPr/>
        </p:nvPicPr>
        <p:blipFill>
          <a:blip r:embed="rId3">
            <a:alphaModFix/>
          </a:blip>
          <a:stretch>
            <a:fillRect/>
          </a:stretch>
        </p:blipFill>
        <p:spPr>
          <a:xfrm>
            <a:off x="6322225" y="2202450"/>
            <a:ext cx="2821775" cy="2575325"/>
          </a:xfrm>
          <a:prstGeom prst="rect">
            <a:avLst/>
          </a:prstGeom>
          <a:noFill/>
          <a:ln>
            <a:noFill/>
          </a:ln>
        </p:spPr>
      </p:pic>
      <p:sp>
        <p:nvSpPr>
          <p:cNvPr id="106" name="Google Shape;106;p15"/>
          <p:cNvSpPr txBox="1"/>
          <p:nvPr/>
        </p:nvSpPr>
        <p:spPr>
          <a:xfrm>
            <a:off x="5910963" y="4728550"/>
            <a:ext cx="3289800" cy="4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T</a:t>
            </a:r>
            <a:r>
              <a:rPr b="1" lang="en">
                <a:latin typeface="Lato"/>
                <a:ea typeface="Lato"/>
                <a:cs typeface="Lato"/>
                <a:sym typeface="Lato"/>
              </a:rPr>
              <a:t>rump signing the “ zero  tolerance act”</a:t>
            </a:r>
            <a:endParaRPr b="1">
              <a:latin typeface="Lato"/>
              <a:ea typeface="Lato"/>
              <a:cs typeface="Lato"/>
              <a:sym typeface="Lato"/>
            </a:endParaRPr>
          </a:p>
        </p:txBody>
      </p:sp>
      <p:pic>
        <p:nvPicPr>
          <p:cNvPr descr="Family separation at the border: what you need to know about Trump's  alarming immigration policy - Vox" id="107" name="Google Shape;107;p15"/>
          <p:cNvPicPr preferRelativeResize="0"/>
          <p:nvPr/>
        </p:nvPicPr>
        <p:blipFill rotWithShape="1">
          <a:blip r:embed="rId4">
            <a:alphaModFix/>
          </a:blip>
          <a:srcRect b="6872" l="3437" r="0" t="0"/>
          <a:stretch/>
        </p:blipFill>
        <p:spPr>
          <a:xfrm>
            <a:off x="6450800" y="572050"/>
            <a:ext cx="2693200" cy="1630400"/>
          </a:xfrm>
          <a:prstGeom prst="rect">
            <a:avLst/>
          </a:prstGeom>
          <a:noFill/>
          <a:ln>
            <a:noFill/>
          </a:ln>
        </p:spPr>
      </p:pic>
      <p:pic>
        <p:nvPicPr>
          <p:cNvPr descr="Rooted in the American Dream: Voices of Immigrants - Three Stories" id="108" name="Google Shape;108;p15"/>
          <p:cNvPicPr preferRelativeResize="0"/>
          <p:nvPr/>
        </p:nvPicPr>
        <p:blipFill rotWithShape="1">
          <a:blip r:embed="rId5">
            <a:alphaModFix/>
          </a:blip>
          <a:srcRect b="24625" l="18518" r="6049" t="0"/>
          <a:stretch/>
        </p:blipFill>
        <p:spPr>
          <a:xfrm>
            <a:off x="3161113" y="3088775"/>
            <a:ext cx="2693200" cy="2054725"/>
          </a:xfrm>
          <a:prstGeom prst="rect">
            <a:avLst/>
          </a:prstGeom>
          <a:noFill/>
          <a:ln>
            <a:noFill/>
          </a:ln>
        </p:spPr>
      </p:pic>
      <p:pic>
        <p:nvPicPr>
          <p:cNvPr descr="Deportation | claytoonz" id="109" name="Google Shape;109;p15"/>
          <p:cNvPicPr preferRelativeResize="0"/>
          <p:nvPr/>
        </p:nvPicPr>
        <p:blipFill>
          <a:blip r:embed="rId6">
            <a:alphaModFix/>
          </a:blip>
          <a:stretch>
            <a:fillRect/>
          </a:stretch>
        </p:blipFill>
        <p:spPr>
          <a:xfrm>
            <a:off x="0" y="3182299"/>
            <a:ext cx="2693200" cy="20283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113" name="Shape 113"/>
        <p:cNvGrpSpPr/>
        <p:nvPr/>
      </p:nvGrpSpPr>
      <p:grpSpPr>
        <a:xfrm>
          <a:off x="0" y="0"/>
          <a:ext cx="0" cy="0"/>
          <a:chOff x="0" y="0"/>
          <a:chExt cx="0" cy="0"/>
        </a:xfrm>
      </p:grpSpPr>
      <p:pic>
        <p:nvPicPr>
          <p:cNvPr descr="No Human Being Is Illegal | work of art by Favianna Rodriguez" id="114" name="Google Shape;114;p16"/>
          <p:cNvPicPr preferRelativeResize="0"/>
          <p:nvPr/>
        </p:nvPicPr>
        <p:blipFill>
          <a:blip r:embed="rId3">
            <a:alphaModFix/>
          </a:blip>
          <a:stretch>
            <a:fillRect/>
          </a:stretch>
        </p:blipFill>
        <p:spPr>
          <a:xfrm>
            <a:off x="0" y="0"/>
            <a:ext cx="3679675" cy="3317075"/>
          </a:xfrm>
          <a:prstGeom prst="rect">
            <a:avLst/>
          </a:prstGeom>
          <a:noFill/>
          <a:ln>
            <a:noFill/>
          </a:ln>
        </p:spPr>
      </p:pic>
      <p:sp>
        <p:nvSpPr>
          <p:cNvPr id="115" name="Google Shape;115;p16"/>
          <p:cNvSpPr txBox="1"/>
          <p:nvPr/>
        </p:nvSpPr>
        <p:spPr>
          <a:xfrm>
            <a:off x="3679675" y="322125"/>
            <a:ext cx="4713900" cy="28338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1200"/>
              </a:spcBef>
              <a:spcAft>
                <a:spcPts val="0"/>
              </a:spcAft>
              <a:buNone/>
            </a:pPr>
            <a:r>
              <a:rPr b="1" lang="en" sz="1500">
                <a:latin typeface="Times New Roman"/>
                <a:ea typeface="Times New Roman"/>
                <a:cs typeface="Times New Roman"/>
                <a:sym typeface="Times New Roman"/>
              </a:rPr>
              <a:t>These are innocent people, families, mothers, fathers, daughters and sons doing nothing but escaping their troubled lives in hopes for something better, the promise land these are not criminals, convicts or </a:t>
            </a:r>
            <a:r>
              <a:rPr b="1" lang="en" sz="1500">
                <a:latin typeface="Times New Roman"/>
                <a:ea typeface="Times New Roman"/>
                <a:cs typeface="Times New Roman"/>
                <a:sym typeface="Times New Roman"/>
              </a:rPr>
              <a:t>psychopaths</a:t>
            </a:r>
            <a:r>
              <a:rPr b="1" lang="en" sz="1500">
                <a:latin typeface="Times New Roman"/>
                <a:ea typeface="Times New Roman"/>
                <a:cs typeface="Times New Roman"/>
                <a:sym typeface="Times New Roman"/>
              </a:rPr>
              <a:t> to be treated and stripped of basic human</a:t>
            </a:r>
            <a:r>
              <a:rPr lang="en" sz="1500">
                <a:latin typeface="Times New Roman"/>
                <a:ea typeface="Times New Roman"/>
                <a:cs typeface="Times New Roman"/>
                <a:sym typeface="Times New Roman"/>
              </a:rPr>
              <a:t> </a:t>
            </a:r>
            <a:r>
              <a:rPr b="1" lang="en" sz="1500">
                <a:latin typeface="Times New Roman"/>
                <a:ea typeface="Times New Roman"/>
                <a:cs typeface="Times New Roman"/>
                <a:sym typeface="Times New Roman"/>
              </a:rPr>
              <a:t>rights !!</a:t>
            </a:r>
            <a:endParaRPr b="1" sz="1700">
              <a:latin typeface="Lato"/>
              <a:ea typeface="Lato"/>
              <a:cs typeface="Lato"/>
              <a:sym typeface="Lato"/>
            </a:endParaRPr>
          </a:p>
          <a:p>
            <a:pPr indent="0" lvl="0" marL="0" rtl="0" algn="l">
              <a:lnSpc>
                <a:spcPct val="200000"/>
              </a:lnSpc>
              <a:spcBef>
                <a:spcPts val="1200"/>
              </a:spcBef>
              <a:spcAft>
                <a:spcPts val="1200"/>
              </a:spcAft>
              <a:buNone/>
            </a:pPr>
            <a:r>
              <a:t/>
            </a:r>
            <a:endParaRPr sz="1700">
              <a:latin typeface="Lato"/>
              <a:ea typeface="Lato"/>
              <a:cs typeface="Lato"/>
              <a:sym typeface="Lato"/>
            </a:endParaRPr>
          </a:p>
        </p:txBody>
      </p:sp>
      <p:sp>
        <p:nvSpPr>
          <p:cNvPr id="116" name="Google Shape;116;p16"/>
          <p:cNvSpPr txBox="1"/>
          <p:nvPr/>
        </p:nvSpPr>
        <p:spPr>
          <a:xfrm>
            <a:off x="0" y="3447875"/>
            <a:ext cx="5828400" cy="146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500">
                <a:latin typeface="Georgia"/>
                <a:ea typeface="Georgia"/>
                <a:cs typeface="Georgia"/>
                <a:sym typeface="Georgia"/>
              </a:rPr>
              <a:t>Im a first generation student, I relate to this matter because my mother was also an immigrant but after years here she is now a resident and is working her way to becoming a citizen. But she lives in fear of one day being targeted.</a:t>
            </a:r>
            <a:endParaRPr b="1" sz="1600">
              <a:latin typeface="Lato"/>
              <a:ea typeface="Lato"/>
              <a:cs typeface="Lato"/>
              <a:sym typeface="Lato"/>
            </a:endParaRPr>
          </a:p>
        </p:txBody>
      </p:sp>
      <p:pic>
        <p:nvPicPr>
          <p:cNvPr descr="No human being is illegal - Columbia Daily Spectator" id="117" name="Google Shape;117;p16"/>
          <p:cNvPicPr preferRelativeResize="0"/>
          <p:nvPr/>
        </p:nvPicPr>
        <p:blipFill>
          <a:blip r:embed="rId4">
            <a:alphaModFix/>
          </a:blip>
          <a:stretch>
            <a:fillRect/>
          </a:stretch>
        </p:blipFill>
        <p:spPr>
          <a:xfrm>
            <a:off x="5747825" y="2941050"/>
            <a:ext cx="3498075" cy="2202450"/>
          </a:xfrm>
          <a:prstGeom prst="rect">
            <a:avLst/>
          </a:prstGeom>
          <a:noFill/>
          <a:ln>
            <a:noFill/>
          </a:ln>
        </p:spPr>
      </p:pic>
      <p:sp>
        <p:nvSpPr>
          <p:cNvPr id="118" name="Google Shape;118;p16"/>
          <p:cNvSpPr txBox="1"/>
          <p:nvPr/>
        </p:nvSpPr>
        <p:spPr>
          <a:xfrm>
            <a:off x="3760250" y="0"/>
            <a:ext cx="5383800" cy="4833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Immigration, These people have no choice but to come here this way </a:t>
            </a:r>
            <a:endParaRPr>
              <a:solidFill>
                <a:srgbClr val="FFFFFF"/>
              </a:solidFill>
              <a:latin typeface="Lato"/>
              <a:ea typeface="Lato"/>
              <a:cs typeface="Lato"/>
              <a:sym typeface="Lato"/>
            </a:endParaRPr>
          </a:p>
        </p:txBody>
      </p:sp>
    </p:spTree>
  </p:cSld>
  <p:clrMapOvr>
    <a:masterClrMapping/>
  </p:clrMapOvr>
  <mc:AlternateContent>
    <mc:Choice Requires="p14">
      <p:transition spd="slow" p14:dur="21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Border </a:t>
            </a:r>
            <a:endParaRPr/>
          </a:p>
        </p:txBody>
      </p:sp>
      <p:pic>
        <p:nvPicPr>
          <p:cNvPr descr="Trump admin waives 10 federal laws to quickly build 177 miles of wall -  Business Insider" id="124" name="Google Shape;124;p17"/>
          <p:cNvPicPr preferRelativeResize="0"/>
          <p:nvPr/>
        </p:nvPicPr>
        <p:blipFill>
          <a:blip r:embed="rId3">
            <a:alphaModFix/>
          </a:blip>
          <a:stretch>
            <a:fillRect/>
          </a:stretch>
        </p:blipFill>
        <p:spPr>
          <a:xfrm>
            <a:off x="4850000" y="2672475"/>
            <a:ext cx="4294000" cy="2471025"/>
          </a:xfrm>
          <a:prstGeom prst="rect">
            <a:avLst/>
          </a:prstGeom>
          <a:noFill/>
          <a:ln>
            <a:noFill/>
          </a:ln>
        </p:spPr>
      </p:pic>
      <p:pic>
        <p:nvPicPr>
          <p:cNvPr descr="AOC Bent Over Crying in Front of Detention Center Fence | AOC Visiting  Migrant Detention Facility | Know Your Meme" id="125" name="Google Shape;125;p17"/>
          <p:cNvPicPr preferRelativeResize="0"/>
          <p:nvPr/>
        </p:nvPicPr>
        <p:blipFill>
          <a:blip r:embed="rId4">
            <a:alphaModFix/>
          </a:blip>
          <a:stretch>
            <a:fillRect/>
          </a:stretch>
        </p:blipFill>
        <p:spPr>
          <a:xfrm>
            <a:off x="0" y="2121850"/>
            <a:ext cx="4850000" cy="3021650"/>
          </a:xfrm>
          <a:prstGeom prst="rect">
            <a:avLst/>
          </a:prstGeom>
          <a:noFill/>
          <a:ln>
            <a:noFill/>
          </a:ln>
        </p:spPr>
      </p:pic>
      <p:pic>
        <p:nvPicPr>
          <p:cNvPr descr="Family separation under the Trump administration – a timeline | Southern  Poverty Law Center" id="126" name="Google Shape;126;p17"/>
          <p:cNvPicPr preferRelativeResize="0"/>
          <p:nvPr/>
        </p:nvPicPr>
        <p:blipFill>
          <a:blip r:embed="rId5">
            <a:alphaModFix/>
          </a:blip>
          <a:stretch>
            <a:fillRect/>
          </a:stretch>
        </p:blipFill>
        <p:spPr>
          <a:xfrm>
            <a:off x="0" y="0"/>
            <a:ext cx="3451375" cy="2121850"/>
          </a:xfrm>
          <a:prstGeom prst="rect">
            <a:avLst/>
          </a:prstGeom>
          <a:noFill/>
          <a:ln>
            <a:noFill/>
          </a:ln>
        </p:spPr>
      </p:pic>
      <p:pic>
        <p:nvPicPr>
          <p:cNvPr descr="Political Cartoons: Trump administration's migrant camps – East Bay Times" id="127" name="Google Shape;127;p17"/>
          <p:cNvPicPr preferRelativeResize="0"/>
          <p:nvPr/>
        </p:nvPicPr>
        <p:blipFill>
          <a:blip r:embed="rId6">
            <a:alphaModFix/>
          </a:blip>
          <a:stretch>
            <a:fillRect/>
          </a:stretch>
        </p:blipFill>
        <p:spPr>
          <a:xfrm>
            <a:off x="3451375" y="-94675"/>
            <a:ext cx="5692625" cy="3021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1" name="Shape 131"/>
        <p:cNvGrpSpPr/>
        <p:nvPr/>
      </p:nvGrpSpPr>
      <p:grpSpPr>
        <a:xfrm>
          <a:off x="0" y="0"/>
          <a:ext cx="0" cy="0"/>
          <a:chOff x="0" y="0"/>
          <a:chExt cx="0" cy="0"/>
        </a:xfrm>
      </p:grpSpPr>
      <p:sp>
        <p:nvSpPr>
          <p:cNvPr id="132" name="Google Shape;132;p18"/>
          <p:cNvSpPr txBox="1"/>
          <p:nvPr>
            <p:ph type="title"/>
          </p:nvPr>
        </p:nvSpPr>
        <p:spPr>
          <a:xfrm>
            <a:off x="0" y="30450"/>
            <a:ext cx="3317100" cy="89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000000"/>
                </a:solidFill>
              </a:rPr>
              <a:t>Detention Centers</a:t>
            </a:r>
            <a:endParaRPr sz="2800">
              <a:solidFill>
                <a:srgbClr val="000000"/>
              </a:solidFill>
            </a:endParaRPr>
          </a:p>
        </p:txBody>
      </p:sp>
      <p:sp>
        <p:nvSpPr>
          <p:cNvPr id="133" name="Google Shape;133;p18"/>
          <p:cNvSpPr txBox="1"/>
          <p:nvPr>
            <p:ph idx="1" type="body"/>
          </p:nvPr>
        </p:nvSpPr>
        <p:spPr>
          <a:xfrm>
            <a:off x="0" y="2508275"/>
            <a:ext cx="5358300" cy="899700"/>
          </a:xfrm>
          <a:prstGeom prst="rect">
            <a:avLst/>
          </a:prstGeom>
        </p:spPr>
        <p:txBody>
          <a:bodyPr anchorCtr="0" anchor="t" bIns="91425" lIns="91425" spcFirstLastPara="1" rIns="91425" wrap="square" tIns="91425">
            <a:noAutofit/>
          </a:bodyPr>
          <a:lstStyle/>
          <a:p>
            <a:pPr indent="0" lvl="0" marL="0" rtl="0" algn="l">
              <a:lnSpc>
                <a:spcPct val="200000"/>
              </a:lnSpc>
              <a:spcBef>
                <a:spcPts val="1200"/>
              </a:spcBef>
              <a:spcAft>
                <a:spcPts val="0"/>
              </a:spcAft>
              <a:buNone/>
            </a:pPr>
            <a:r>
              <a:rPr b="1" lang="en" sz="1400">
                <a:solidFill>
                  <a:srgbClr val="000000"/>
                </a:solidFill>
                <a:latin typeface="Georgia"/>
                <a:ea typeface="Georgia"/>
                <a:cs typeface="Georgia"/>
                <a:sym typeface="Georgia"/>
              </a:rPr>
              <a:t>ICE has an history of treating immigrants as criminals and so they subject them to humiliation and brutality</a:t>
            </a:r>
            <a:endParaRPr b="1" sz="1400">
              <a:solidFill>
                <a:srgbClr val="000000"/>
              </a:solidFill>
              <a:latin typeface="Georgia"/>
              <a:ea typeface="Georgia"/>
              <a:cs typeface="Georgia"/>
              <a:sym typeface="Georgia"/>
            </a:endParaRPr>
          </a:p>
          <a:p>
            <a:pPr indent="0" lvl="0" marL="0" rtl="0" algn="l">
              <a:lnSpc>
                <a:spcPct val="200000"/>
              </a:lnSpc>
              <a:spcBef>
                <a:spcPts val="1200"/>
              </a:spcBef>
              <a:spcAft>
                <a:spcPts val="0"/>
              </a:spcAft>
              <a:buNone/>
            </a:pPr>
            <a:r>
              <a:t/>
            </a:r>
            <a:endParaRPr b="1">
              <a:solidFill>
                <a:srgbClr val="000000"/>
              </a:solidFill>
              <a:latin typeface="Georgia"/>
              <a:ea typeface="Georgia"/>
              <a:cs typeface="Georgia"/>
              <a:sym typeface="Georgia"/>
            </a:endParaRPr>
          </a:p>
          <a:p>
            <a:pPr indent="0" lvl="0" marL="0" rtl="0" algn="l">
              <a:lnSpc>
                <a:spcPct val="200000"/>
              </a:lnSpc>
              <a:spcBef>
                <a:spcPts val="1200"/>
              </a:spcBef>
              <a:spcAft>
                <a:spcPts val="0"/>
              </a:spcAft>
              <a:buNone/>
            </a:pPr>
            <a:r>
              <a:t/>
            </a:r>
            <a:endParaRPr b="1" sz="1400">
              <a:solidFill>
                <a:srgbClr val="000000"/>
              </a:solidFill>
              <a:latin typeface="Georgia"/>
              <a:ea typeface="Georgia"/>
              <a:cs typeface="Georgia"/>
              <a:sym typeface="Georgia"/>
            </a:endParaRPr>
          </a:p>
          <a:p>
            <a:pPr indent="0" lvl="0" marL="0" rtl="0" algn="l">
              <a:lnSpc>
                <a:spcPct val="200000"/>
              </a:lnSpc>
              <a:spcBef>
                <a:spcPts val="1200"/>
              </a:spcBef>
              <a:spcAft>
                <a:spcPts val="0"/>
              </a:spcAft>
              <a:buNone/>
            </a:pPr>
            <a:r>
              <a:t/>
            </a:r>
            <a:endParaRPr b="1" sz="1400">
              <a:solidFill>
                <a:srgbClr val="000000"/>
              </a:solidFill>
              <a:latin typeface="Georgia"/>
              <a:ea typeface="Georgia"/>
              <a:cs typeface="Georgia"/>
              <a:sym typeface="Georgia"/>
            </a:endParaRPr>
          </a:p>
          <a:p>
            <a:pPr indent="0" lvl="0" marL="0" rtl="0" algn="l">
              <a:lnSpc>
                <a:spcPct val="200000"/>
              </a:lnSpc>
              <a:spcBef>
                <a:spcPts val="12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200000"/>
              </a:lnSpc>
              <a:spcBef>
                <a:spcPts val="1200"/>
              </a:spcBef>
              <a:spcAft>
                <a:spcPts val="0"/>
              </a:spcAft>
              <a:buNone/>
            </a:pPr>
            <a:r>
              <a:t/>
            </a:r>
            <a:endParaRPr sz="1200">
              <a:solidFill>
                <a:srgbClr val="000000"/>
              </a:solidFill>
              <a:latin typeface="Times New Roman"/>
              <a:ea typeface="Times New Roman"/>
              <a:cs typeface="Times New Roman"/>
              <a:sym typeface="Times New Roman"/>
            </a:endParaRPr>
          </a:p>
          <a:p>
            <a:pPr indent="0" lvl="0" marL="355600" rtl="0" algn="l">
              <a:lnSpc>
                <a:spcPct val="200000"/>
              </a:lnSpc>
              <a:spcBef>
                <a:spcPts val="1200"/>
              </a:spcBef>
              <a:spcAft>
                <a:spcPts val="0"/>
              </a:spcAft>
              <a:buNone/>
            </a:pPr>
            <a:r>
              <a:t/>
            </a:r>
            <a:endParaRPr sz="1500">
              <a:solidFill>
                <a:srgbClr val="000000"/>
              </a:solidFill>
              <a:latin typeface="Georgia"/>
              <a:ea typeface="Georgia"/>
              <a:cs typeface="Georgia"/>
              <a:sym typeface="Georgia"/>
            </a:endParaRPr>
          </a:p>
          <a:p>
            <a:pPr indent="0" lvl="0" marL="355600" rtl="0" algn="l">
              <a:lnSpc>
                <a:spcPct val="200000"/>
              </a:lnSpc>
              <a:spcBef>
                <a:spcPts val="1200"/>
              </a:spcBef>
              <a:spcAft>
                <a:spcPts val="1200"/>
              </a:spcAft>
              <a:buNone/>
            </a:pPr>
            <a:r>
              <a:t/>
            </a:r>
            <a:endParaRPr sz="1500">
              <a:solidFill>
                <a:srgbClr val="000000"/>
              </a:solidFill>
              <a:latin typeface="Georgia"/>
              <a:ea typeface="Georgia"/>
              <a:cs typeface="Georgia"/>
              <a:sym typeface="Georgia"/>
            </a:endParaRPr>
          </a:p>
        </p:txBody>
      </p:sp>
      <p:pic>
        <p:nvPicPr>
          <p:cNvPr descr="What Is Happening at Migrant Detention Centers? What to Know | Time" id="134" name="Google Shape;134;p18"/>
          <p:cNvPicPr preferRelativeResize="0"/>
          <p:nvPr/>
        </p:nvPicPr>
        <p:blipFill rotWithShape="1">
          <a:blip r:embed="rId3">
            <a:alphaModFix/>
          </a:blip>
          <a:srcRect b="6130" l="18460" r="-18460" t="-6129"/>
          <a:stretch/>
        </p:blipFill>
        <p:spPr>
          <a:xfrm>
            <a:off x="6526500" y="-349175"/>
            <a:ext cx="3317100" cy="2779925"/>
          </a:xfrm>
          <a:prstGeom prst="rect">
            <a:avLst/>
          </a:prstGeom>
          <a:noFill/>
          <a:ln>
            <a:noFill/>
          </a:ln>
        </p:spPr>
      </p:pic>
      <p:sp>
        <p:nvSpPr>
          <p:cNvPr id="135" name="Google Shape;135;p18"/>
          <p:cNvSpPr txBox="1"/>
          <p:nvPr/>
        </p:nvSpPr>
        <p:spPr>
          <a:xfrm>
            <a:off x="-94675" y="400000"/>
            <a:ext cx="4122900" cy="1868100"/>
          </a:xfrm>
          <a:prstGeom prst="rect">
            <a:avLst/>
          </a:prstGeom>
          <a:noFill/>
          <a:ln>
            <a:noFill/>
          </a:ln>
        </p:spPr>
        <p:txBody>
          <a:bodyPr anchorCtr="0" anchor="t" bIns="91425" lIns="91425" spcFirstLastPara="1" rIns="91425" wrap="square" tIns="91425">
            <a:noAutofit/>
          </a:bodyPr>
          <a:lstStyle/>
          <a:p>
            <a:pPr indent="-311150" lvl="0" marL="457200" rtl="0" algn="l">
              <a:lnSpc>
                <a:spcPct val="200000"/>
              </a:lnSpc>
              <a:spcBef>
                <a:spcPts val="1200"/>
              </a:spcBef>
              <a:spcAft>
                <a:spcPts val="0"/>
              </a:spcAft>
              <a:buSzPts val="1300"/>
              <a:buFont typeface="Georgia"/>
              <a:buChar char="●"/>
            </a:pPr>
            <a:r>
              <a:rPr b="1" lang="en" sz="1300">
                <a:latin typeface="Georgia"/>
                <a:ea typeface="Georgia"/>
                <a:cs typeface="Georgia"/>
                <a:sym typeface="Georgia"/>
              </a:rPr>
              <a:t>massive overcrowding of poorly run detention facilities</a:t>
            </a:r>
            <a:endParaRPr b="1" sz="1300">
              <a:latin typeface="Georgia"/>
              <a:ea typeface="Georgia"/>
              <a:cs typeface="Georgia"/>
              <a:sym typeface="Georgia"/>
            </a:endParaRPr>
          </a:p>
          <a:p>
            <a:pPr indent="-311150" lvl="0" marL="457200" rtl="0" algn="l">
              <a:lnSpc>
                <a:spcPct val="200000"/>
              </a:lnSpc>
              <a:spcBef>
                <a:spcPts val="0"/>
              </a:spcBef>
              <a:spcAft>
                <a:spcPts val="0"/>
              </a:spcAft>
              <a:buSzPts val="1300"/>
              <a:buFont typeface="Georgia"/>
              <a:buChar char="●"/>
            </a:pPr>
            <a:r>
              <a:rPr b="1" lang="en" sz="1300">
                <a:latin typeface="Georgia"/>
                <a:ea typeface="Georgia"/>
                <a:cs typeface="Georgia"/>
                <a:sym typeface="Georgia"/>
              </a:rPr>
              <a:t>lack resources </a:t>
            </a:r>
            <a:endParaRPr b="1" sz="1300">
              <a:latin typeface="Georgia"/>
              <a:ea typeface="Georgia"/>
              <a:cs typeface="Georgia"/>
              <a:sym typeface="Georgia"/>
            </a:endParaRPr>
          </a:p>
          <a:p>
            <a:pPr indent="-311150" lvl="0" marL="457200" rtl="0" algn="l">
              <a:lnSpc>
                <a:spcPct val="200000"/>
              </a:lnSpc>
              <a:spcBef>
                <a:spcPts val="0"/>
              </a:spcBef>
              <a:spcAft>
                <a:spcPts val="0"/>
              </a:spcAft>
              <a:buSzPts val="1300"/>
              <a:buFont typeface="Georgia"/>
              <a:buChar char="●"/>
            </a:pPr>
            <a:r>
              <a:rPr b="1" lang="en" sz="1300">
                <a:latin typeface="Georgia"/>
                <a:ea typeface="Georgia"/>
                <a:cs typeface="Georgia"/>
                <a:sym typeface="Georgia"/>
              </a:rPr>
              <a:t>fail to uphold basic standards of medical and mental health care</a:t>
            </a:r>
            <a:endParaRPr b="1" sz="1500">
              <a:latin typeface="Georgia"/>
              <a:ea typeface="Georgia"/>
              <a:cs typeface="Georgia"/>
              <a:sym typeface="Georgia"/>
            </a:endParaRPr>
          </a:p>
        </p:txBody>
      </p:sp>
      <p:pic>
        <p:nvPicPr>
          <p:cNvPr descr="Detention system strains to keep up with mentally ill immigrants" id="136" name="Google Shape;136;p18"/>
          <p:cNvPicPr preferRelativeResize="0"/>
          <p:nvPr/>
        </p:nvPicPr>
        <p:blipFill>
          <a:blip r:embed="rId4">
            <a:alphaModFix/>
          </a:blip>
          <a:stretch>
            <a:fillRect/>
          </a:stretch>
        </p:blipFill>
        <p:spPr>
          <a:xfrm>
            <a:off x="3812525" y="-107425"/>
            <a:ext cx="2713975" cy="2538175"/>
          </a:xfrm>
          <a:prstGeom prst="rect">
            <a:avLst/>
          </a:prstGeom>
          <a:noFill/>
          <a:ln>
            <a:noFill/>
          </a:ln>
        </p:spPr>
      </p:pic>
      <p:pic>
        <p:nvPicPr>
          <p:cNvPr descr="ISOLATED: ICE Confines Some Detainees with Mental Illness in Solitary for  Months" id="137" name="Google Shape;137;p18"/>
          <p:cNvPicPr preferRelativeResize="0"/>
          <p:nvPr/>
        </p:nvPicPr>
        <p:blipFill>
          <a:blip r:embed="rId5">
            <a:alphaModFix/>
          </a:blip>
          <a:stretch>
            <a:fillRect/>
          </a:stretch>
        </p:blipFill>
        <p:spPr>
          <a:xfrm>
            <a:off x="5238175" y="1891650"/>
            <a:ext cx="3905825" cy="3251850"/>
          </a:xfrm>
          <a:prstGeom prst="rect">
            <a:avLst/>
          </a:prstGeom>
          <a:noFill/>
          <a:ln>
            <a:noFill/>
          </a:ln>
        </p:spPr>
      </p:pic>
      <p:sp>
        <p:nvSpPr>
          <p:cNvPr id="138" name="Google Shape;138;p18"/>
          <p:cNvSpPr txBox="1"/>
          <p:nvPr/>
        </p:nvSpPr>
        <p:spPr>
          <a:xfrm>
            <a:off x="0" y="3313300"/>
            <a:ext cx="5001600" cy="20037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1200"/>
              </a:spcBef>
              <a:spcAft>
                <a:spcPts val="1200"/>
              </a:spcAft>
              <a:buNone/>
            </a:pPr>
            <a:r>
              <a:rPr b="1" lang="en">
                <a:solidFill>
                  <a:srgbClr val="FFFFFF"/>
                </a:solidFill>
                <a:latin typeface="Times New Roman"/>
                <a:ea typeface="Times New Roman"/>
                <a:cs typeface="Times New Roman"/>
                <a:sym typeface="Times New Roman"/>
              </a:rPr>
              <a:t>The majority of detainees never receive legal representation, which makes it more difficult not only to succeed in adversarial immigration proceedings, but also to complain about substandard treatment.</a:t>
            </a:r>
            <a:endParaRPr b="1">
              <a:solidFill>
                <a:srgbClr val="FFFFFF"/>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142" name="Shape 142"/>
        <p:cNvGrpSpPr/>
        <p:nvPr/>
      </p:nvGrpSpPr>
      <p:grpSpPr>
        <a:xfrm>
          <a:off x="0" y="0"/>
          <a:ext cx="0" cy="0"/>
          <a:chOff x="0" y="0"/>
          <a:chExt cx="0" cy="0"/>
        </a:xfrm>
      </p:grpSpPr>
      <p:pic>
        <p:nvPicPr>
          <p:cNvPr descr="Immigration and the false concept of the American Dream | by Joseph  Glickman | Medium" id="143" name="Google Shape;143;p19"/>
          <p:cNvPicPr preferRelativeResize="0"/>
          <p:nvPr/>
        </p:nvPicPr>
        <p:blipFill>
          <a:blip r:embed="rId3">
            <a:alphaModFix/>
          </a:blip>
          <a:stretch>
            <a:fillRect/>
          </a:stretch>
        </p:blipFill>
        <p:spPr>
          <a:xfrm>
            <a:off x="19750" y="0"/>
            <a:ext cx="9143999" cy="5143500"/>
          </a:xfrm>
          <a:prstGeom prst="rect">
            <a:avLst/>
          </a:prstGeom>
          <a:noFill/>
          <a:ln>
            <a:noFill/>
          </a:ln>
        </p:spPr>
      </p:pic>
      <p:sp>
        <p:nvSpPr>
          <p:cNvPr id="144" name="Google Shape;144;p19"/>
          <p:cNvSpPr txBox="1"/>
          <p:nvPr>
            <p:ph idx="1" type="body"/>
          </p:nvPr>
        </p:nvSpPr>
        <p:spPr>
          <a:xfrm>
            <a:off x="0" y="0"/>
            <a:ext cx="8324100" cy="451200"/>
          </a:xfrm>
          <a:prstGeom prst="rect">
            <a:avLst/>
          </a:prstGeom>
          <a:noFill/>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lang="en" sz="1800">
                <a:solidFill>
                  <a:srgbClr val="000000"/>
                </a:solidFill>
                <a:latin typeface="Georgia"/>
                <a:ea typeface="Georgia"/>
                <a:cs typeface="Georgia"/>
                <a:sym typeface="Georgia"/>
              </a:rPr>
              <a:t>New policies created that unethically and </a:t>
            </a:r>
            <a:r>
              <a:rPr b="1" lang="en" sz="1800">
                <a:solidFill>
                  <a:srgbClr val="000000"/>
                </a:solidFill>
                <a:latin typeface="Georgia"/>
                <a:ea typeface="Georgia"/>
                <a:cs typeface="Georgia"/>
                <a:sym typeface="Georgia"/>
              </a:rPr>
              <a:t>severely</a:t>
            </a:r>
            <a:r>
              <a:rPr b="1" lang="en" sz="1800">
                <a:solidFill>
                  <a:srgbClr val="000000"/>
                </a:solidFill>
                <a:latin typeface="Georgia"/>
                <a:ea typeface="Georgia"/>
                <a:cs typeface="Georgia"/>
                <a:sym typeface="Georgia"/>
              </a:rPr>
              <a:t> punish illegal immigrants. </a:t>
            </a:r>
            <a:endParaRPr b="1" sz="1800">
              <a:solidFill>
                <a:srgbClr val="000000"/>
              </a:solidFill>
              <a:latin typeface="Georgia"/>
              <a:ea typeface="Georgia"/>
              <a:cs typeface="Georgia"/>
              <a:sym typeface="Georgia"/>
            </a:endParaRPr>
          </a:p>
          <a:p>
            <a:pPr indent="0" lvl="0" marL="0" rtl="0" algn="l">
              <a:lnSpc>
                <a:spcPct val="200000"/>
              </a:lnSpc>
              <a:spcBef>
                <a:spcPts val="1600"/>
              </a:spcBef>
              <a:spcAft>
                <a:spcPts val="0"/>
              </a:spcAft>
              <a:buNone/>
            </a:pPr>
            <a:r>
              <a:t/>
            </a:r>
            <a:endParaRPr>
              <a:solidFill>
                <a:srgbClr val="000000"/>
              </a:solidFill>
              <a:latin typeface="Georgia"/>
              <a:ea typeface="Georgia"/>
              <a:cs typeface="Georgia"/>
              <a:sym typeface="Georgia"/>
            </a:endParaRPr>
          </a:p>
          <a:p>
            <a:pPr indent="0" lvl="0" marL="0" rtl="0" algn="l">
              <a:lnSpc>
                <a:spcPct val="200000"/>
              </a:lnSpc>
              <a:spcBef>
                <a:spcPts val="1200"/>
              </a:spcBef>
              <a:spcAft>
                <a:spcPts val="0"/>
              </a:spcAft>
              <a:buNone/>
            </a:pPr>
            <a:r>
              <a:t/>
            </a:r>
            <a:endParaRPr b="1" sz="1400">
              <a:solidFill>
                <a:srgbClr val="000000"/>
              </a:solidFill>
              <a:latin typeface="Georgia"/>
              <a:ea typeface="Georgia"/>
              <a:cs typeface="Georgia"/>
              <a:sym typeface="Georgia"/>
            </a:endParaRPr>
          </a:p>
          <a:p>
            <a:pPr indent="0" lvl="0" marL="0" rtl="0" algn="l">
              <a:lnSpc>
                <a:spcPct val="200000"/>
              </a:lnSpc>
              <a:spcBef>
                <a:spcPts val="1200"/>
              </a:spcBef>
              <a:spcAft>
                <a:spcPts val="1200"/>
              </a:spcAft>
              <a:buNone/>
            </a:pPr>
            <a:r>
              <a:rPr b="1" lang="en" sz="1400">
                <a:solidFill>
                  <a:srgbClr val="000000"/>
                </a:solidFill>
                <a:latin typeface="Georgia"/>
                <a:ea typeface="Georgia"/>
                <a:cs typeface="Georgia"/>
                <a:sym typeface="Georgia"/>
              </a:rPr>
              <a:t> </a:t>
            </a:r>
            <a:endParaRPr/>
          </a:p>
        </p:txBody>
      </p:sp>
      <p:sp>
        <p:nvSpPr>
          <p:cNvPr id="145" name="Google Shape;145;p19"/>
          <p:cNvSpPr txBox="1"/>
          <p:nvPr/>
        </p:nvSpPr>
        <p:spPr>
          <a:xfrm>
            <a:off x="75600" y="4133750"/>
            <a:ext cx="8172900" cy="91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146" name="Google Shape;146;p19"/>
          <p:cNvSpPr txBox="1"/>
          <p:nvPr/>
        </p:nvSpPr>
        <p:spPr>
          <a:xfrm>
            <a:off x="0" y="3187200"/>
            <a:ext cx="5226300" cy="1956300"/>
          </a:xfrm>
          <a:prstGeom prst="rect">
            <a:avLst/>
          </a:prstGeom>
          <a:solidFill>
            <a:srgbClr val="000000"/>
          </a:solidFill>
          <a:ln>
            <a:noFill/>
          </a:ln>
        </p:spPr>
        <p:txBody>
          <a:bodyPr anchorCtr="0" anchor="t" bIns="91425" lIns="91425" spcFirstLastPara="1" rIns="91425" wrap="square" tIns="91425">
            <a:noAutofit/>
          </a:bodyPr>
          <a:lstStyle/>
          <a:p>
            <a:pPr indent="0" lvl="0" marL="355600" rtl="0" algn="l">
              <a:lnSpc>
                <a:spcPct val="200000"/>
              </a:lnSpc>
              <a:spcBef>
                <a:spcPts val="1200"/>
              </a:spcBef>
              <a:spcAft>
                <a:spcPts val="0"/>
              </a:spcAft>
              <a:buNone/>
            </a:pPr>
            <a:r>
              <a:rPr lang="en" sz="1500">
                <a:solidFill>
                  <a:srgbClr val="FFFFFF"/>
                </a:solidFill>
                <a:latin typeface="Georgia"/>
                <a:ea typeface="Georgia"/>
                <a:cs typeface="Georgia"/>
                <a:sym typeface="Georgia"/>
              </a:rPr>
              <a:t> ICE  is deciding to abuse it by targeting long term permanent residents who have committed minimal crimes and because of that we see this huge spike in the deportations. </a:t>
            </a:r>
            <a:endParaRPr sz="1500">
              <a:solidFill>
                <a:srgbClr val="FFFFFF"/>
              </a:solidFill>
              <a:latin typeface="Georgia"/>
              <a:ea typeface="Georgia"/>
              <a:cs typeface="Georgia"/>
              <a:sym typeface="Georgia"/>
            </a:endParaRPr>
          </a:p>
          <a:p>
            <a:pPr indent="0" lvl="0" marL="0" rtl="0" algn="l">
              <a:spcBef>
                <a:spcPts val="1200"/>
              </a:spcBef>
              <a:spcAft>
                <a:spcPts val="0"/>
              </a:spcAft>
              <a:buNone/>
            </a:pPr>
            <a:r>
              <a:t/>
            </a:r>
            <a:endParaRPr>
              <a:latin typeface="Lato"/>
              <a:ea typeface="Lato"/>
              <a:cs typeface="Lato"/>
              <a:sym typeface="Lato"/>
            </a:endParaRPr>
          </a:p>
        </p:txBody>
      </p:sp>
      <p:pic>
        <p:nvPicPr>
          <p:cNvPr descr="Trump plan to offer citizenship to 1.8m undocumented immigrants - BBC News" id="147" name="Google Shape;147;p19"/>
          <p:cNvPicPr preferRelativeResize="0"/>
          <p:nvPr/>
        </p:nvPicPr>
        <p:blipFill>
          <a:blip r:embed="rId4">
            <a:alphaModFix/>
          </a:blip>
          <a:stretch>
            <a:fillRect/>
          </a:stretch>
        </p:blipFill>
        <p:spPr>
          <a:xfrm>
            <a:off x="5226300" y="3187200"/>
            <a:ext cx="3917700" cy="1956300"/>
          </a:xfrm>
          <a:prstGeom prst="rect">
            <a:avLst/>
          </a:prstGeom>
          <a:noFill/>
          <a:ln>
            <a:noFill/>
          </a:ln>
        </p:spPr>
      </p:pic>
      <p:sp>
        <p:nvSpPr>
          <p:cNvPr id="148" name="Google Shape;148;p19"/>
          <p:cNvSpPr txBox="1"/>
          <p:nvPr/>
        </p:nvSpPr>
        <p:spPr>
          <a:xfrm>
            <a:off x="0" y="788875"/>
            <a:ext cx="3060900" cy="25116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lnSpc>
                <a:spcPct val="200000"/>
              </a:lnSpc>
              <a:spcBef>
                <a:spcPts val="1200"/>
              </a:spcBef>
              <a:spcAft>
                <a:spcPts val="0"/>
              </a:spcAft>
              <a:buNone/>
            </a:pPr>
            <a:r>
              <a:rPr b="1" lang="en">
                <a:solidFill>
                  <a:srgbClr val="F3F3F3"/>
                </a:solidFill>
                <a:latin typeface="Georgia"/>
                <a:ea typeface="Georgia"/>
                <a:cs typeface="Georgia"/>
                <a:sym typeface="Georgia"/>
              </a:rPr>
              <a:t>  It</a:t>
            </a:r>
            <a:r>
              <a:rPr b="1" lang="en">
                <a:solidFill>
                  <a:srgbClr val="FFFFFF"/>
                </a:solidFill>
                <a:latin typeface="Georgia"/>
                <a:ea typeface="Georgia"/>
                <a:cs typeface="Georgia"/>
                <a:sym typeface="Georgia"/>
              </a:rPr>
              <a:t>’s shown that Migrants who had been coming from Mexico for generations to work were now being treated as suspected criminals.</a:t>
            </a:r>
            <a:endParaRPr sz="1500">
              <a:solidFill>
                <a:srgbClr val="FFFFFF"/>
              </a:solidFill>
              <a:latin typeface="Georgia"/>
              <a:ea typeface="Georgia"/>
              <a:cs typeface="Georgia"/>
              <a:sym typeface="Georgia"/>
            </a:endParaRPr>
          </a:p>
          <a:p>
            <a:pPr indent="0" lvl="0" marL="0" rtl="0" algn="l">
              <a:spcBef>
                <a:spcPts val="1200"/>
              </a:spcBef>
              <a:spcAft>
                <a:spcPts val="0"/>
              </a:spcAft>
              <a:buNone/>
            </a:pPr>
            <a:r>
              <a:t/>
            </a:r>
            <a:endParaRPr>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2" name="Shape 152"/>
        <p:cNvGrpSpPr/>
        <p:nvPr/>
      </p:nvGrpSpPr>
      <p:grpSpPr>
        <a:xfrm>
          <a:off x="0" y="0"/>
          <a:ext cx="0" cy="0"/>
          <a:chOff x="0" y="0"/>
          <a:chExt cx="0" cy="0"/>
        </a:xfrm>
      </p:grpSpPr>
      <p:sp>
        <p:nvSpPr>
          <p:cNvPr id="153" name="Google Shape;153;p20"/>
          <p:cNvSpPr txBox="1"/>
          <p:nvPr>
            <p:ph type="title"/>
          </p:nvPr>
        </p:nvSpPr>
        <p:spPr>
          <a:xfrm>
            <a:off x="445450" y="56132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REFORM is Needed </a:t>
            </a:r>
            <a:endParaRPr/>
          </a:p>
        </p:txBody>
      </p:sp>
      <p:sp>
        <p:nvSpPr>
          <p:cNvPr id="154" name="Google Shape;154;p20"/>
          <p:cNvSpPr txBox="1"/>
          <p:nvPr>
            <p:ph idx="1" type="body"/>
          </p:nvPr>
        </p:nvSpPr>
        <p:spPr>
          <a:xfrm>
            <a:off x="634775" y="1441200"/>
            <a:ext cx="7688700" cy="22611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Clr>
                <a:srgbClr val="000000"/>
              </a:buClr>
              <a:buSzPts val="1900"/>
              <a:buFont typeface="Impact"/>
              <a:buChar char="●"/>
            </a:pPr>
            <a:r>
              <a:rPr lang="en" sz="1900">
                <a:solidFill>
                  <a:srgbClr val="000000"/>
                </a:solidFill>
                <a:latin typeface="Impact"/>
                <a:ea typeface="Impact"/>
                <a:cs typeface="Impact"/>
                <a:sym typeface="Impact"/>
              </a:rPr>
              <a:t>Create Stronger U.S Latin American Relations and end Shameful Treatment of Latin Workers in U.S and abroad to gain reputation and respect back. </a:t>
            </a:r>
            <a:endParaRPr sz="1900">
              <a:solidFill>
                <a:srgbClr val="000000"/>
              </a:solidFill>
              <a:latin typeface="Impact"/>
              <a:ea typeface="Impact"/>
              <a:cs typeface="Impact"/>
              <a:sym typeface="Impact"/>
            </a:endParaRPr>
          </a:p>
          <a:p>
            <a:pPr indent="-349250" lvl="0" marL="457200" rtl="0" algn="l">
              <a:spcBef>
                <a:spcPts val="0"/>
              </a:spcBef>
              <a:spcAft>
                <a:spcPts val="0"/>
              </a:spcAft>
              <a:buClr>
                <a:srgbClr val="000000"/>
              </a:buClr>
              <a:buSzPts val="1900"/>
              <a:buFont typeface="Impact"/>
              <a:buChar char="●"/>
            </a:pPr>
            <a:r>
              <a:rPr lang="en" sz="1900">
                <a:solidFill>
                  <a:srgbClr val="000000"/>
                </a:solidFill>
                <a:latin typeface="Impact"/>
                <a:ea typeface="Impact"/>
                <a:cs typeface="Impact"/>
                <a:sym typeface="Impact"/>
              </a:rPr>
              <a:t>Give </a:t>
            </a:r>
            <a:r>
              <a:rPr lang="en" sz="1900">
                <a:solidFill>
                  <a:srgbClr val="000000"/>
                </a:solidFill>
                <a:latin typeface="Impact"/>
                <a:ea typeface="Impact"/>
                <a:cs typeface="Impact"/>
                <a:sym typeface="Impact"/>
              </a:rPr>
              <a:t>everyone</a:t>
            </a:r>
            <a:r>
              <a:rPr lang="en" sz="1900">
                <a:solidFill>
                  <a:srgbClr val="000000"/>
                </a:solidFill>
                <a:latin typeface="Impact"/>
                <a:ea typeface="Impact"/>
                <a:cs typeface="Impact"/>
                <a:sym typeface="Impact"/>
              </a:rPr>
              <a:t> a chance </a:t>
            </a:r>
            <a:endParaRPr sz="1900">
              <a:solidFill>
                <a:srgbClr val="000000"/>
              </a:solidFill>
              <a:latin typeface="Impact"/>
              <a:ea typeface="Impact"/>
              <a:cs typeface="Impact"/>
              <a:sym typeface="Impact"/>
            </a:endParaRPr>
          </a:p>
          <a:p>
            <a:pPr indent="-349250" lvl="0" marL="457200" rtl="0" algn="l">
              <a:spcBef>
                <a:spcPts val="0"/>
              </a:spcBef>
              <a:spcAft>
                <a:spcPts val="0"/>
              </a:spcAft>
              <a:buClr>
                <a:srgbClr val="000000"/>
              </a:buClr>
              <a:buSzPts val="1900"/>
              <a:buFont typeface="Impact"/>
              <a:buChar char="●"/>
            </a:pPr>
            <a:r>
              <a:rPr lang="en" sz="1900">
                <a:solidFill>
                  <a:srgbClr val="000000"/>
                </a:solidFill>
                <a:latin typeface="Impact"/>
                <a:ea typeface="Impact"/>
                <a:cs typeface="Impact"/>
                <a:sym typeface="Impact"/>
              </a:rPr>
              <a:t>Save on Detention and deportation fees  and legalized </a:t>
            </a:r>
            <a:r>
              <a:rPr lang="en" sz="1900">
                <a:solidFill>
                  <a:srgbClr val="000000"/>
                </a:solidFill>
                <a:latin typeface="Impact"/>
                <a:ea typeface="Impact"/>
                <a:cs typeface="Impact"/>
                <a:sym typeface="Impact"/>
              </a:rPr>
              <a:t>detainees</a:t>
            </a:r>
            <a:r>
              <a:rPr lang="en" sz="1900">
                <a:solidFill>
                  <a:srgbClr val="000000"/>
                </a:solidFill>
                <a:latin typeface="Impact"/>
                <a:ea typeface="Impact"/>
                <a:cs typeface="Impact"/>
                <a:sym typeface="Impact"/>
              </a:rPr>
              <a:t>, they will eventually start paying axes improving the american economy. </a:t>
            </a:r>
            <a:endParaRPr sz="1900">
              <a:solidFill>
                <a:srgbClr val="000000"/>
              </a:solidFill>
              <a:latin typeface="Impact"/>
              <a:ea typeface="Impact"/>
              <a:cs typeface="Impact"/>
              <a:sym typeface="Impact"/>
            </a:endParaRPr>
          </a:p>
          <a:p>
            <a:pPr indent="-381000" lvl="0" marL="457200" rtl="0" algn="l">
              <a:spcBef>
                <a:spcPts val="0"/>
              </a:spcBef>
              <a:spcAft>
                <a:spcPts val="0"/>
              </a:spcAft>
              <a:buClr>
                <a:srgbClr val="000000"/>
              </a:buClr>
              <a:buSzPts val="2400"/>
              <a:buFont typeface="Impact"/>
              <a:buChar char="●"/>
            </a:pPr>
            <a:r>
              <a:rPr lang="en" sz="1700">
                <a:solidFill>
                  <a:srgbClr val="000000"/>
                </a:solidFill>
                <a:latin typeface="Impact"/>
                <a:ea typeface="Impact"/>
                <a:cs typeface="Impact"/>
                <a:sym typeface="Impact"/>
              </a:rPr>
              <a:t>The most recent major immigration reform enacted in the United States, the Immigration Reform and Control Act of 1986, made it illegal to hire or recruit illegal immigrants.</a:t>
            </a:r>
            <a:endParaRPr sz="2400">
              <a:solidFill>
                <a:srgbClr val="000000"/>
              </a:solidFill>
              <a:latin typeface="Impact"/>
              <a:ea typeface="Impact"/>
              <a:cs typeface="Impact"/>
              <a:sym typeface="Impact"/>
            </a:endParaRPr>
          </a:p>
          <a:p>
            <a:pPr indent="0" lvl="0" marL="0" rtl="0" algn="l">
              <a:spcBef>
                <a:spcPts val="1600"/>
              </a:spcBef>
              <a:spcAft>
                <a:spcPts val="1600"/>
              </a:spcAft>
              <a:buNone/>
            </a:pPr>
            <a:r>
              <a:rPr lang="en" sz="1900">
                <a:solidFill>
                  <a:srgbClr val="000000"/>
                </a:solidFill>
                <a:latin typeface="Impact"/>
                <a:ea typeface="Impact"/>
                <a:cs typeface="Impact"/>
                <a:sym typeface="Impact"/>
              </a:rPr>
              <a:t>Recession + Immigration = Economy Improvements </a:t>
            </a:r>
            <a:endParaRPr sz="1900">
              <a:solidFill>
                <a:srgbClr val="000000"/>
              </a:solidFill>
              <a:latin typeface="Impact"/>
              <a:ea typeface="Impact"/>
              <a:cs typeface="Impact"/>
              <a:sym typeface="Impac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FA8DC"/>
        </a:solidFill>
      </p:bgPr>
    </p:bg>
    <p:spTree>
      <p:nvGrpSpPr>
        <p:cNvPr id="158" name="Shape 158"/>
        <p:cNvGrpSpPr/>
        <p:nvPr/>
      </p:nvGrpSpPr>
      <p:grpSpPr>
        <a:xfrm>
          <a:off x="0" y="0"/>
          <a:ext cx="0" cy="0"/>
          <a:chOff x="0" y="0"/>
          <a:chExt cx="0" cy="0"/>
        </a:xfrm>
      </p:grpSpPr>
      <p:sp>
        <p:nvSpPr>
          <p:cNvPr id="159" name="Google Shape;159;p21"/>
          <p:cNvSpPr txBox="1"/>
          <p:nvPr>
            <p:ph idx="1" type="body"/>
          </p:nvPr>
        </p:nvSpPr>
        <p:spPr>
          <a:xfrm>
            <a:off x="0" y="1025550"/>
            <a:ext cx="7688700" cy="372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FFFFFF"/>
                </a:solidFill>
                <a:latin typeface="Georgia"/>
                <a:ea typeface="Georgia"/>
                <a:cs typeface="Georgia"/>
                <a:sym typeface="Georgia"/>
              </a:rPr>
              <a:t>Q: What are the challenges immigrant families in the usa face in accessing services ? </a:t>
            </a:r>
            <a:endParaRPr sz="1500">
              <a:solidFill>
                <a:srgbClr val="FFFFFF"/>
              </a:solidFill>
              <a:latin typeface="Georgia"/>
              <a:ea typeface="Georgia"/>
              <a:cs typeface="Georgia"/>
              <a:sym typeface="Georgia"/>
            </a:endParaRPr>
          </a:p>
          <a:p>
            <a:pPr indent="0" lvl="0" marL="0" rtl="0" algn="l">
              <a:spcBef>
                <a:spcPts val="1600"/>
              </a:spcBef>
              <a:spcAft>
                <a:spcPts val="0"/>
              </a:spcAft>
              <a:buNone/>
            </a:pPr>
            <a:r>
              <a:rPr lang="en" sz="1500">
                <a:solidFill>
                  <a:srgbClr val="000000"/>
                </a:solidFill>
                <a:latin typeface="Georgia"/>
                <a:ea typeface="Georgia"/>
                <a:cs typeface="Georgia"/>
                <a:sym typeface="Georgia"/>
              </a:rPr>
              <a:t>A:  Challenges that </a:t>
            </a:r>
            <a:r>
              <a:rPr lang="en" sz="1500">
                <a:solidFill>
                  <a:srgbClr val="000000"/>
                </a:solidFill>
                <a:latin typeface="Georgia"/>
                <a:ea typeface="Georgia"/>
                <a:cs typeface="Georgia"/>
                <a:sym typeface="Georgia"/>
              </a:rPr>
              <a:t>immigrants</a:t>
            </a:r>
            <a:r>
              <a:rPr lang="en" sz="1500">
                <a:solidFill>
                  <a:srgbClr val="000000"/>
                </a:solidFill>
                <a:latin typeface="Georgia"/>
                <a:ea typeface="Georgia"/>
                <a:cs typeface="Georgia"/>
                <a:sym typeface="Georgia"/>
              </a:rPr>
              <a:t> families face in the usa in accessing services are having low rates of health insurance and </a:t>
            </a:r>
            <a:r>
              <a:rPr lang="en" sz="1500">
                <a:solidFill>
                  <a:srgbClr val="000000"/>
                </a:solidFill>
                <a:latin typeface="Georgia"/>
                <a:ea typeface="Georgia"/>
                <a:cs typeface="Georgia"/>
                <a:sym typeface="Georgia"/>
              </a:rPr>
              <a:t>receive</a:t>
            </a:r>
            <a:r>
              <a:rPr lang="en" sz="1500">
                <a:solidFill>
                  <a:srgbClr val="000000"/>
                </a:solidFill>
                <a:latin typeface="Georgia"/>
                <a:ea typeface="Georgia"/>
                <a:cs typeface="Georgia"/>
                <a:sym typeface="Georgia"/>
              </a:rPr>
              <a:t> lower quality care than U.S born </a:t>
            </a:r>
            <a:r>
              <a:rPr lang="en" sz="1500">
                <a:solidFill>
                  <a:srgbClr val="000000"/>
                </a:solidFill>
                <a:latin typeface="Georgia"/>
                <a:ea typeface="Georgia"/>
                <a:cs typeface="Georgia"/>
                <a:sym typeface="Georgia"/>
              </a:rPr>
              <a:t>citizens</a:t>
            </a:r>
            <a:r>
              <a:rPr lang="en" sz="1500">
                <a:solidFill>
                  <a:srgbClr val="000000"/>
                </a:solidFill>
                <a:latin typeface="Georgia"/>
                <a:ea typeface="Georgia"/>
                <a:cs typeface="Georgia"/>
                <a:sym typeface="Georgia"/>
              </a:rPr>
              <a:t>.</a:t>
            </a:r>
            <a:endParaRPr sz="1500">
              <a:solidFill>
                <a:srgbClr val="000000"/>
              </a:solidFill>
              <a:latin typeface="Georgia"/>
              <a:ea typeface="Georgia"/>
              <a:cs typeface="Georgia"/>
              <a:sym typeface="Georgia"/>
            </a:endParaRPr>
          </a:p>
          <a:p>
            <a:pPr indent="0" lvl="0" marL="0" rtl="0" algn="l">
              <a:spcBef>
                <a:spcPts val="1600"/>
              </a:spcBef>
              <a:spcAft>
                <a:spcPts val="0"/>
              </a:spcAft>
              <a:buNone/>
            </a:pPr>
            <a:r>
              <a:rPr lang="en" sz="1500">
                <a:solidFill>
                  <a:srgbClr val="FFFFFF"/>
                </a:solidFill>
                <a:latin typeface="Georgia"/>
                <a:ea typeface="Georgia"/>
                <a:cs typeface="Georgia"/>
                <a:sym typeface="Georgia"/>
              </a:rPr>
              <a:t>Q: What are factors that make </a:t>
            </a:r>
            <a:r>
              <a:rPr lang="en" sz="1500">
                <a:solidFill>
                  <a:srgbClr val="FFFFFF"/>
                </a:solidFill>
                <a:latin typeface="Georgia"/>
                <a:ea typeface="Georgia"/>
                <a:cs typeface="Georgia"/>
                <a:sym typeface="Georgia"/>
              </a:rPr>
              <a:t>immigrants come to america ?</a:t>
            </a:r>
            <a:endParaRPr sz="1500">
              <a:solidFill>
                <a:srgbClr val="FFFFFF"/>
              </a:solidFill>
              <a:latin typeface="Georgia"/>
              <a:ea typeface="Georgia"/>
              <a:cs typeface="Georgia"/>
              <a:sym typeface="Georgia"/>
            </a:endParaRPr>
          </a:p>
          <a:p>
            <a:pPr indent="0" lvl="0" marL="0" rtl="0" algn="l">
              <a:spcBef>
                <a:spcPts val="1600"/>
              </a:spcBef>
              <a:spcAft>
                <a:spcPts val="0"/>
              </a:spcAft>
              <a:buNone/>
            </a:pPr>
            <a:r>
              <a:rPr lang="en" sz="1500">
                <a:solidFill>
                  <a:srgbClr val="000000"/>
                </a:solidFill>
                <a:latin typeface="Georgia"/>
                <a:ea typeface="Georgia"/>
                <a:cs typeface="Georgia"/>
                <a:sym typeface="Georgia"/>
              </a:rPr>
              <a:t>A: The factors are a pursue of a better Life, Fleeing corrupt worn</a:t>
            </a:r>
            <a:r>
              <a:rPr lang="en" sz="1400">
                <a:solidFill>
                  <a:srgbClr val="000000"/>
                </a:solidFill>
                <a:latin typeface="Georgia"/>
                <a:ea typeface="Georgia"/>
                <a:cs typeface="Georgia"/>
                <a:sym typeface="Georgia"/>
              </a:rPr>
              <a:t> torn countries.   </a:t>
            </a:r>
            <a:endParaRPr sz="1400">
              <a:solidFill>
                <a:srgbClr val="000000"/>
              </a:solidFill>
              <a:latin typeface="Georgia"/>
              <a:ea typeface="Georgia"/>
              <a:cs typeface="Georgia"/>
              <a:sym typeface="Georgia"/>
            </a:endParaRPr>
          </a:p>
          <a:p>
            <a:pPr indent="0" lvl="0" marL="0" rtl="0" algn="l">
              <a:spcBef>
                <a:spcPts val="1600"/>
              </a:spcBef>
              <a:spcAft>
                <a:spcPts val="0"/>
              </a:spcAft>
              <a:buNone/>
            </a:pPr>
            <a:r>
              <a:rPr lang="en" sz="1400">
                <a:solidFill>
                  <a:srgbClr val="000000"/>
                </a:solidFill>
                <a:latin typeface="Georgia"/>
                <a:ea typeface="Georgia"/>
                <a:cs typeface="Georgia"/>
                <a:sym typeface="Georgia"/>
              </a:rPr>
              <a:t>Many Immigrants seek citizenship even though the process is lengthy, costly and extremely difficult </a:t>
            </a:r>
            <a:endParaRPr sz="1400">
              <a:solidFill>
                <a:srgbClr val="000000"/>
              </a:solidFill>
              <a:latin typeface="Georgia"/>
              <a:ea typeface="Georgia"/>
              <a:cs typeface="Georgia"/>
              <a:sym typeface="Georgia"/>
            </a:endParaRPr>
          </a:p>
          <a:p>
            <a:pPr indent="0" lvl="0" marL="0" rtl="0" algn="l">
              <a:spcBef>
                <a:spcPts val="1600"/>
              </a:spcBef>
              <a:spcAft>
                <a:spcPts val="0"/>
              </a:spcAft>
              <a:buNone/>
            </a:pPr>
            <a:r>
              <a:rPr lang="en" sz="1500">
                <a:solidFill>
                  <a:srgbClr val="FFFFFF"/>
                </a:solidFill>
                <a:latin typeface="Georgia"/>
                <a:ea typeface="Georgia"/>
                <a:cs typeface="Georgia"/>
                <a:sym typeface="Georgia"/>
              </a:rPr>
              <a:t>Q: </a:t>
            </a:r>
            <a:r>
              <a:rPr lang="en" sz="1500">
                <a:solidFill>
                  <a:srgbClr val="FFFFFF"/>
                </a:solidFill>
                <a:latin typeface="Georgia"/>
                <a:ea typeface="Georgia"/>
                <a:cs typeface="Georgia"/>
                <a:sym typeface="Georgia"/>
              </a:rPr>
              <a:t> What should ICE do to fix its policies ?</a:t>
            </a:r>
            <a:endParaRPr sz="1500">
              <a:solidFill>
                <a:srgbClr val="FFFFFF"/>
              </a:solidFill>
              <a:latin typeface="Georgia"/>
              <a:ea typeface="Georgia"/>
              <a:cs typeface="Georgia"/>
              <a:sym typeface="Georgia"/>
            </a:endParaRPr>
          </a:p>
          <a:p>
            <a:pPr indent="0" lvl="0" marL="0" rtl="0" algn="l">
              <a:spcBef>
                <a:spcPts val="1600"/>
              </a:spcBef>
              <a:spcAft>
                <a:spcPts val="0"/>
              </a:spcAft>
              <a:buNone/>
            </a:pPr>
            <a:r>
              <a:rPr lang="en" sz="1500">
                <a:solidFill>
                  <a:srgbClr val="FFFFFF"/>
                </a:solidFill>
                <a:latin typeface="Georgia"/>
                <a:ea typeface="Georgia"/>
                <a:cs typeface="Georgia"/>
                <a:sym typeface="Georgia"/>
              </a:rPr>
              <a:t> </a:t>
            </a:r>
            <a:r>
              <a:rPr lang="en" sz="1500">
                <a:solidFill>
                  <a:srgbClr val="000000"/>
                </a:solidFill>
                <a:latin typeface="Georgia"/>
                <a:ea typeface="Georgia"/>
                <a:cs typeface="Georgia"/>
                <a:sym typeface="Georgia"/>
              </a:rPr>
              <a:t>A: ICE should be more considerate to families and keep them together</a:t>
            </a:r>
            <a:endParaRPr sz="1500">
              <a:solidFill>
                <a:srgbClr val="000000"/>
              </a:solidFill>
              <a:latin typeface="Georgia"/>
              <a:ea typeface="Georgia"/>
              <a:cs typeface="Georgia"/>
              <a:sym typeface="Georgia"/>
            </a:endParaRPr>
          </a:p>
          <a:p>
            <a:pPr indent="0" lvl="0" marL="0" rtl="0" algn="l">
              <a:spcBef>
                <a:spcPts val="1600"/>
              </a:spcBef>
              <a:spcAft>
                <a:spcPts val="1600"/>
              </a:spcAft>
              <a:buNone/>
            </a:pPr>
            <a:r>
              <a:rPr lang="en" sz="1500">
                <a:solidFill>
                  <a:srgbClr val="000000"/>
                </a:solidFill>
                <a:latin typeface="Georgia"/>
                <a:ea typeface="Georgia"/>
                <a:cs typeface="Georgia"/>
                <a:sym typeface="Georgia"/>
              </a:rPr>
              <a:t>Throughout their </a:t>
            </a:r>
            <a:r>
              <a:rPr lang="en" sz="1500">
                <a:solidFill>
                  <a:srgbClr val="000000"/>
                </a:solidFill>
                <a:latin typeface="Georgia"/>
                <a:ea typeface="Georgia"/>
                <a:cs typeface="Georgia"/>
                <a:sym typeface="Georgia"/>
              </a:rPr>
              <a:t>process</a:t>
            </a:r>
            <a:r>
              <a:rPr lang="en" sz="1500">
                <a:solidFill>
                  <a:srgbClr val="000000"/>
                </a:solidFill>
                <a:latin typeface="Georgia"/>
                <a:ea typeface="Georgia"/>
                <a:cs typeface="Georgia"/>
                <a:sym typeface="Georgia"/>
              </a:rPr>
              <a:t> through immagration customs.</a:t>
            </a:r>
            <a:endParaRPr sz="1500">
              <a:solidFill>
                <a:srgbClr val="000000"/>
              </a:solidFill>
              <a:latin typeface="Georgia"/>
              <a:ea typeface="Georgia"/>
              <a:cs typeface="Georgia"/>
              <a:sym typeface="Georgia"/>
            </a:endParaRPr>
          </a:p>
        </p:txBody>
      </p:sp>
      <p:pic>
        <p:nvPicPr>
          <p:cNvPr descr="Answers To Your Top 5 Questions – BANA – Bulimia Anorexia Nervosa  Association" id="160" name="Google Shape;160;p21"/>
          <p:cNvPicPr preferRelativeResize="0"/>
          <p:nvPr/>
        </p:nvPicPr>
        <p:blipFill rotWithShape="1">
          <a:blip r:embed="rId3">
            <a:alphaModFix/>
          </a:blip>
          <a:srcRect b="4997" l="-4058" r="0" t="0"/>
          <a:stretch/>
        </p:blipFill>
        <p:spPr>
          <a:xfrm>
            <a:off x="2804350" y="0"/>
            <a:ext cx="3121000" cy="10255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