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4" r:id="rId7"/>
    <p:sldId id="262" r:id="rId8"/>
    <p:sldId id="263" r:id="rId9"/>
    <p:sldId id="265" r:id="rId10"/>
    <p:sldId id="266" r:id="rId11"/>
    <p:sldId id="284" r:id="rId12"/>
    <p:sldId id="285" r:id="rId13"/>
    <p:sldId id="267" r:id="rId14"/>
    <p:sldId id="269" r:id="rId15"/>
    <p:sldId id="270" r:id="rId16"/>
    <p:sldId id="271" r:id="rId17"/>
    <p:sldId id="272" r:id="rId18"/>
    <p:sldId id="273" r:id="rId19"/>
    <p:sldId id="274" r:id="rId20"/>
    <p:sldId id="275" r:id="rId21"/>
    <p:sldId id="268" r:id="rId22"/>
    <p:sldId id="256" r:id="rId23"/>
    <p:sldId id="281" r:id="rId24"/>
    <p:sldId id="282" r:id="rId25"/>
    <p:sldId id="286" r:id="rId26"/>
    <p:sldId id="276" r:id="rId27"/>
    <p:sldId id="277" r:id="rId28"/>
    <p:sldId id="278" r:id="rId29"/>
    <p:sldId id="279" r:id="rId30"/>
    <p:sldId id="280" r:id="rId31"/>
    <p:sldId id="28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2106ABDC-3551-42E8-BF27-DF2F4221863D}">
          <p14:sldIdLst>
            <p14:sldId id="257"/>
            <p14:sldId id="258"/>
            <p14:sldId id="259"/>
            <p14:sldId id="260"/>
            <p14:sldId id="261"/>
            <p14:sldId id="264"/>
            <p14:sldId id="262"/>
            <p14:sldId id="263"/>
            <p14:sldId id="265"/>
            <p14:sldId id="266"/>
            <p14:sldId id="284"/>
            <p14:sldId id="285"/>
            <p14:sldId id="267"/>
            <p14:sldId id="269"/>
            <p14:sldId id="270"/>
            <p14:sldId id="271"/>
            <p14:sldId id="272"/>
            <p14:sldId id="273"/>
            <p14:sldId id="274"/>
            <p14:sldId id="275"/>
            <p14:sldId id="268"/>
            <p14:sldId id="256"/>
            <p14:sldId id="281"/>
            <p14:sldId id="282"/>
            <p14:sldId id="286"/>
            <p14:sldId id="276"/>
            <p14:sldId id="277"/>
            <p14:sldId id="278"/>
            <p14:sldId id="279"/>
            <p14:sldId id="280"/>
            <p14:sldId id="2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110" d="100"/>
          <a:sy n="110" d="100"/>
        </p:scale>
        <p:origin x="-9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18.11.2020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18.11.2020</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audio" Target="file:///C:\Users\user\Downloads\Antonio%20Vivaldi%20-%20&#1042;&#1088;&#1077;&#1084;&#1077;&#1085;&#1072;%20&#1043;&#1086;&#1076;&#1072;.%20&#1054;&#1089;&#1077;&#1085;&#1100;.mp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lifehacker.ru/posledstviya-koronavirusa/" TargetMode="External"/><Relationship Id="rId2" Type="http://schemas.openxmlformats.org/officeDocument/2006/relationships/hyperlink" Target="https://www.nytimes.com/by/donald-g-mcneil-jr" TargetMode="External"/><Relationship Id="rId1" Type="http://schemas.openxmlformats.org/officeDocument/2006/relationships/slideLayout" Target="../slideLayouts/slideLayout8.xml"/><Relationship Id="rId5" Type="http://schemas.openxmlformats.org/officeDocument/2006/relationships/hyperlink" Target="https://360tv.ru/news/tekst/buduschie-oslozhnenija/" TargetMode="External"/><Relationship Id="rId4" Type="http://schemas.openxmlformats.org/officeDocument/2006/relationships/hyperlink" Target="https://yandex.ru/images/search?text=%D0%BA%D0%BE%D1%80%D0%BE%D0%BD%D0%BE%D0%B2%D0%B8%D1%80%D1%83%D1%81%20%D0%B8%20%D0%B5%D0%B3%D0%BE%20%D0%BF%D0%BE%D1%81%D0%BB%D0%B5%D0%B4%D1%81%D1%82%D0%B2%D0%B8%D1%8F&amp;stype=image&amp;lr=10865&amp;source=wi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audio" Target="file:///C:\Users\user\Downloads\Frederic%20Chopin%20-%20&#1042;&#1072;&#1083;&#1100;&#1089;%20&#1076;&#1086;&#1078;&#1076;&#1103;.mp3" TargetMode="Externa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2209800"/>
            <a:ext cx="3636085" cy="1579240"/>
          </a:xfrm>
        </p:spPr>
        <p:txBody>
          <a:bodyPr/>
          <a:lstStyle/>
          <a:p>
            <a:r>
              <a:rPr lang="en-US" dirty="0" smtClean="0"/>
              <a:t>Hypothesis</a:t>
            </a:r>
            <a:endParaRPr lang="ru-RU" dirty="0"/>
          </a:p>
        </p:txBody>
      </p:sp>
      <p:sp>
        <p:nvSpPr>
          <p:cNvPr id="3" name="Объект 2"/>
          <p:cNvSpPr>
            <a:spLocks noGrp="1"/>
          </p:cNvSpPr>
          <p:nvPr>
            <p:ph idx="1"/>
          </p:nvPr>
        </p:nvSpPr>
        <p:spPr/>
        <p:txBody>
          <a:bodyPr/>
          <a:lstStyle/>
          <a:p>
            <a:r>
              <a:rPr lang="en-US" sz="3600" dirty="0" smtClean="0"/>
              <a:t>What influenced the emergence of the Coronavirus and what the world will be like after defeating it.</a:t>
            </a:r>
            <a:endParaRPr lang="ru-RU" dirty="0"/>
          </a:p>
        </p:txBody>
      </p:sp>
      <p:pic>
        <p:nvPicPr>
          <p:cNvPr id="102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732240" y="5157192"/>
            <a:ext cx="1929969" cy="1441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798619" y="476672"/>
            <a:ext cx="3276600" cy="217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Antonio Vivaldi - Времена Года. Осень.mp3">
            <a:hlinkClick r:id="" action="ppaction://media"/>
          </p:cNvPr>
          <p:cNvPicPr>
            <a:picLocks noRot="1" noChangeAspect="1"/>
          </p:cNvPicPr>
          <p:nvPr>
            <a:audioFile r:link="rId1"/>
          </p:nvPr>
        </p:nvPicPr>
        <p:blipFill>
          <a:blip r:embed="rId5" cstate="email"/>
          <a:stretch>
            <a:fillRect/>
          </a:stretch>
        </p:blipFill>
        <p:spPr>
          <a:xfrm>
            <a:off x="107504" y="116632"/>
            <a:ext cx="144016" cy="144016"/>
          </a:xfrm>
          <a:prstGeom prst="rect">
            <a:avLst/>
          </a:prstGeom>
        </p:spPr>
      </p:pic>
    </p:spTree>
    <p:extLst>
      <p:ext uri="{BB962C8B-B14F-4D97-AF65-F5344CB8AC3E}">
        <p14:creationId xmlns="" xmlns:p14="http://schemas.microsoft.com/office/powerpoint/2010/main" val="190566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220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96752"/>
            <a:ext cx="3636085" cy="1728192"/>
          </a:xfrm>
        </p:spPr>
        <p:txBody>
          <a:bodyPr/>
          <a:lstStyle/>
          <a:p>
            <a:r>
              <a:rPr lang="en-US" dirty="0" smtClean="0"/>
              <a:t>How the virus spreads</a:t>
            </a:r>
            <a:endParaRPr lang="ru-RU" dirty="0"/>
          </a:p>
        </p:txBody>
      </p:sp>
      <p:sp>
        <p:nvSpPr>
          <p:cNvPr id="4" name="Текст 3"/>
          <p:cNvSpPr>
            <a:spLocks noGrp="1"/>
          </p:cNvSpPr>
          <p:nvPr>
            <p:ph type="body" sz="half" idx="2"/>
          </p:nvPr>
        </p:nvSpPr>
        <p:spPr>
          <a:xfrm>
            <a:off x="1075765" y="3068960"/>
            <a:ext cx="3388660" cy="2568360"/>
          </a:xfrm>
        </p:spPr>
        <p:txBody>
          <a:bodyPr/>
          <a:lstStyle/>
          <a:p>
            <a:r>
              <a:rPr lang="en-US" dirty="0" smtClean="0"/>
              <a:t>Urban growth and massive migration have influenced the spread of dangerous diseases.</a:t>
            </a:r>
            <a:endParaRPr lang="ru-RU" dirty="0"/>
          </a:p>
        </p:txBody>
      </p:sp>
      <p:pic>
        <p:nvPicPr>
          <p:cNvPr id="409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788024" y="1700808"/>
            <a:ext cx="3312368" cy="20520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19589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Coronavirus is changing the relationship between people</a:t>
            </a:r>
            <a:r>
              <a:rPr lang="ru-RU" dirty="0" smtClean="0"/>
              <a:t>.</a:t>
            </a:r>
            <a:endParaRPr lang="ru-RU" dirty="0"/>
          </a:p>
        </p:txBody>
      </p:sp>
      <p:sp>
        <p:nvSpPr>
          <p:cNvPr id="3" name="Объект 2"/>
          <p:cNvSpPr>
            <a:spLocks noGrp="1"/>
          </p:cNvSpPr>
          <p:nvPr>
            <p:ph idx="1"/>
          </p:nvPr>
        </p:nvSpPr>
        <p:spPr/>
        <p:txBody>
          <a:bodyPr>
            <a:normAutofit lnSpcReduction="10000"/>
          </a:bodyPr>
          <a:lstStyle/>
          <a:p>
            <a:r>
              <a:rPr lang="en-US" dirty="0" smtClean="0"/>
              <a:t>People who live alone may feel more lonely - even if they are comfortable without a relationship under normal circumstances. Those who live with a family may find themselves on the verge of divorce, and some may even be subject to domestic violence. Many families with small children are unable to cope with their energy on their own, so many mothers feel nervous breakdowns.</a:t>
            </a:r>
            <a:endParaRPr lang="ru-RU" dirty="0"/>
          </a:p>
        </p:txBody>
      </p:sp>
      <p:pic>
        <p:nvPicPr>
          <p:cNvPr id="819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11560" y="188640"/>
            <a:ext cx="1827215" cy="1522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177356" y="3501008"/>
            <a:ext cx="2522837" cy="2238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53944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Staying at home is getting harder and harder.</a:t>
            </a:r>
            <a:endParaRPr lang="ru-RU" dirty="0"/>
          </a:p>
        </p:txBody>
      </p:sp>
      <p:sp>
        <p:nvSpPr>
          <p:cNvPr id="3" name="Объект 2"/>
          <p:cNvSpPr>
            <a:spLocks noGrp="1"/>
          </p:cNvSpPr>
          <p:nvPr>
            <p:ph idx="1"/>
          </p:nvPr>
        </p:nvSpPr>
        <p:spPr/>
        <p:txBody>
          <a:bodyPr>
            <a:normAutofit/>
          </a:bodyPr>
          <a:lstStyle/>
          <a:p>
            <a:r>
              <a:rPr lang="en-US" dirty="0" smtClean="0"/>
              <a:t>In Barcelona, ​​in particular, the police have already fined those who walked the dog for two hours or walked three kilometers from home with it. A man who was walking a teddy dog ​​was also detained. But polls show that most Americans support isolation. A recent Pew Research poll found 66 percent of respondents feared governments would lift restrictions too quickly</a:t>
            </a:r>
            <a:r>
              <a:rPr lang="ru-RU" dirty="0" smtClean="0"/>
              <a:t>.</a:t>
            </a:r>
            <a:endParaRPr lang="ru-RU" dirty="0"/>
          </a:p>
          <a:p>
            <a:endParaRPr lang="ru-RU" dirty="0"/>
          </a:p>
        </p:txBody>
      </p:sp>
      <p:pic>
        <p:nvPicPr>
          <p:cNvPr id="921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30896" y="404664"/>
            <a:ext cx="2025549" cy="1656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042636" y="3489795"/>
            <a:ext cx="2637085" cy="2357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1024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2209800"/>
            <a:ext cx="3636085" cy="1651248"/>
          </a:xfrm>
        </p:spPr>
        <p:txBody>
          <a:bodyPr/>
          <a:lstStyle/>
          <a:p>
            <a:r>
              <a:rPr lang="en-US" dirty="0" smtClean="0"/>
              <a:t/>
            </a:r>
            <a:br>
              <a:rPr lang="en-US" dirty="0" smtClean="0"/>
            </a:br>
            <a:r>
              <a:rPr lang="en-US" b="0" dirty="0" smtClean="0"/>
              <a:t>Joe </a:t>
            </a:r>
            <a:r>
              <a:rPr lang="en-US" b="0" dirty="0" err="1" smtClean="0"/>
              <a:t>Heal's</a:t>
            </a:r>
            <a:r>
              <a:rPr lang="en-US" b="0" dirty="0" smtClean="0"/>
              <a:t> book "Firefighter". </a:t>
            </a:r>
            <a:r>
              <a:rPr lang="ru-RU" dirty="0"/>
              <a:t/>
            </a:r>
            <a:br>
              <a:rPr lang="ru-RU" dirty="0"/>
            </a:br>
            <a:endParaRPr lang="ru-RU" dirty="0"/>
          </a:p>
        </p:txBody>
      </p:sp>
      <p:sp>
        <p:nvSpPr>
          <p:cNvPr id="3" name="Объект 2"/>
          <p:cNvSpPr>
            <a:spLocks noGrp="1"/>
          </p:cNvSpPr>
          <p:nvPr>
            <p:ph idx="1"/>
          </p:nvPr>
        </p:nvSpPr>
        <p:spPr/>
        <p:txBody>
          <a:bodyPr/>
          <a:lstStyle/>
          <a:p>
            <a:pPr marL="45720" indent="0">
              <a:buNone/>
            </a:pPr>
            <a:r>
              <a:rPr lang="en-US" dirty="0" smtClean="0"/>
              <a:t/>
            </a:r>
            <a:br>
              <a:rPr lang="en-US" dirty="0" smtClean="0"/>
            </a:br>
            <a:r>
              <a:rPr lang="en-US" dirty="0" smtClean="0"/>
              <a:t>This book was published in 2016, as if the author saw the future exactly in this form, predicting to us people that trouble is at the threshold. We can say that the epidemic described in the book is very similar to the epidemic of the past (plague), and also similar to the Coronavirus raging today.</a:t>
            </a:r>
            <a:endParaRPr lang="ru-RU" dirty="0"/>
          </a:p>
        </p:txBody>
      </p:sp>
      <p:sp>
        <p:nvSpPr>
          <p:cNvPr id="4" name="Текст 3"/>
          <p:cNvSpPr>
            <a:spLocks noGrp="1"/>
          </p:cNvSpPr>
          <p:nvPr>
            <p:ph type="body" sz="half" idx="2"/>
          </p:nvPr>
        </p:nvSpPr>
        <p:spPr/>
        <p:txBody>
          <a:bodyPr>
            <a:normAutofit lnSpcReduction="10000"/>
          </a:bodyPr>
          <a:lstStyle/>
          <a:p>
            <a:r>
              <a:rPr lang="en-US" dirty="0" smtClean="0"/>
              <a:t/>
            </a:r>
            <a:br>
              <a:rPr lang="en-US" dirty="0" smtClean="0"/>
            </a:br>
            <a:r>
              <a:rPr lang="en-US" dirty="0" smtClean="0"/>
              <a:t>A new epidemic is spreading across the country like wildfire. This is Dragon Scale, an extremely contagious fungus that causes beautiful black and gold spots on the body, similar to a tattoo, and then burns the wearer in a flash of spontaneous combustion. Millions are infected, but there is no vaccine. No security</a:t>
            </a:r>
            <a:r>
              <a:rPr lang="ru-RU" dirty="0" smtClean="0"/>
              <a:t>.</a:t>
            </a:r>
            <a:endParaRPr lang="ru-RU" dirty="0"/>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7544" y="260648"/>
            <a:ext cx="3491510" cy="20162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63499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0" dirty="0" smtClean="0"/>
              <a:t>Joe </a:t>
            </a:r>
            <a:r>
              <a:rPr lang="en-US" b="0" dirty="0" err="1" smtClean="0"/>
              <a:t>Heal's</a:t>
            </a:r>
            <a:r>
              <a:rPr lang="en-US" b="0" dirty="0" smtClean="0"/>
              <a:t> book "Firefighter". </a:t>
            </a:r>
            <a:r>
              <a:rPr lang="ru-RU" dirty="0"/>
              <a:t/>
            </a:r>
            <a:br>
              <a:rPr lang="ru-RU" dirty="0"/>
            </a:br>
            <a:endParaRPr lang="ru-RU" dirty="0"/>
          </a:p>
        </p:txBody>
      </p:sp>
      <p:sp>
        <p:nvSpPr>
          <p:cNvPr id="3" name="Объект 2"/>
          <p:cNvSpPr>
            <a:spLocks noGrp="1"/>
          </p:cNvSpPr>
          <p:nvPr>
            <p:ph idx="1"/>
          </p:nvPr>
        </p:nvSpPr>
        <p:spPr/>
        <p:txBody>
          <a:bodyPr>
            <a:normAutofit fontScale="92500" lnSpcReduction="10000"/>
          </a:bodyPr>
          <a:lstStyle/>
          <a:p>
            <a:r>
              <a:rPr lang="en-US" dirty="0" smtClean="0"/>
              <a:t>The brutality with which the infected people were destroyed in this book is horrifying. The difference in our society is very obvious. But there is also a common thing, many people who are asymptomatic go to work, to the store, to a public place, thereby increasingly infecting others. In this book, people also did not want to go to the boxes for the infected, because they did not want to say goodbye to their loved ones forever.</a:t>
            </a:r>
            <a:r>
              <a:rPr lang="ru-RU" dirty="0" smtClean="0"/>
              <a:t>.</a:t>
            </a:r>
            <a:endParaRPr lang="ru-RU" dirty="0"/>
          </a:p>
        </p:txBody>
      </p:sp>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87624" y="3501008"/>
            <a:ext cx="3384376" cy="21991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83568" y="404664"/>
            <a:ext cx="1656184" cy="15500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9702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0" dirty="0" smtClean="0"/>
              <a:t>Joe </a:t>
            </a:r>
            <a:r>
              <a:rPr lang="en-US" b="0" dirty="0" err="1" smtClean="0"/>
              <a:t>Heal's</a:t>
            </a:r>
            <a:r>
              <a:rPr lang="en-US" b="0" dirty="0" smtClean="0"/>
              <a:t> book "Firefighter".</a:t>
            </a:r>
            <a:endParaRPr lang="ru-RU" dirty="0"/>
          </a:p>
        </p:txBody>
      </p:sp>
      <p:sp>
        <p:nvSpPr>
          <p:cNvPr id="3" name="Объект 2"/>
          <p:cNvSpPr>
            <a:spLocks noGrp="1"/>
          </p:cNvSpPr>
          <p:nvPr>
            <p:ph idx="1"/>
          </p:nvPr>
        </p:nvSpPr>
        <p:spPr/>
        <p:txBody>
          <a:bodyPr/>
          <a:lstStyle/>
          <a:p>
            <a:r>
              <a:rPr lang="en-US" dirty="0" smtClean="0"/>
              <a:t>In the book, infected people were destroyed, they did not spare either children, women, old people or young people. I cannot understand and accept the fact that sick people need to be destroyed, this is not acceptable in our society.</a:t>
            </a:r>
            <a:endParaRPr lang="ru-RU" dirty="0"/>
          </a:p>
        </p:txBody>
      </p:sp>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15616" y="3645024"/>
            <a:ext cx="329565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73397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Movie-</a:t>
            </a:r>
            <a:r>
              <a:rPr lang="en-US" b="0" dirty="0" smtClean="0"/>
              <a:t>Contagion </a:t>
            </a:r>
            <a:r>
              <a:rPr lang="en-US" dirty="0" smtClean="0"/>
              <a:t>(2011)</a:t>
            </a:r>
            <a:endParaRPr lang="ru-RU" dirty="0"/>
          </a:p>
        </p:txBody>
      </p:sp>
      <p:sp>
        <p:nvSpPr>
          <p:cNvPr id="3" name="Объект 2"/>
          <p:cNvSpPr>
            <a:spLocks noGrp="1"/>
          </p:cNvSpPr>
          <p:nvPr>
            <p:ph idx="1"/>
          </p:nvPr>
        </p:nvSpPr>
        <p:spPr/>
        <p:txBody>
          <a:bodyPr>
            <a:normAutofit/>
          </a:bodyPr>
          <a:lstStyle/>
          <a:p>
            <a:r>
              <a:rPr lang="en-US" dirty="0" smtClean="0"/>
              <a:t>This film, which was filmed almost 8 years before the outbreak of the Covid-19 epidemic, describes the spread of the virus in exactly the same way as it did in 2019. The same virus came from a man who became infected in a distant province of China, and spread just as quickly. Within three months, almost all countries of the world were infected.</a:t>
            </a:r>
            <a:endParaRPr lang="ru-RU" dirty="0"/>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971600" y="3789040"/>
            <a:ext cx="3343275"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6070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96752"/>
            <a:ext cx="3636085" cy="1258493"/>
          </a:xfrm>
        </p:spPr>
        <p:txBody>
          <a:bodyPr/>
          <a:lstStyle/>
          <a:p>
            <a:r>
              <a:rPr lang="en-US" dirty="0" smtClean="0"/>
              <a:t>Movie-</a:t>
            </a:r>
            <a:r>
              <a:rPr lang="en-US" b="0" dirty="0" smtClean="0"/>
              <a:t>Contagion </a:t>
            </a:r>
            <a:r>
              <a:rPr lang="en-US" dirty="0" smtClean="0"/>
              <a:t>(2011)</a:t>
            </a:r>
            <a:endParaRPr lang="ru-RU" dirty="0"/>
          </a:p>
        </p:txBody>
      </p:sp>
      <p:sp>
        <p:nvSpPr>
          <p:cNvPr id="3" name="Объект 2"/>
          <p:cNvSpPr>
            <a:spLocks noGrp="1"/>
          </p:cNvSpPr>
          <p:nvPr>
            <p:ph idx="1"/>
          </p:nvPr>
        </p:nvSpPr>
        <p:spPr/>
        <p:txBody>
          <a:bodyPr>
            <a:normAutofit lnSpcReduction="10000"/>
          </a:bodyPr>
          <a:lstStyle/>
          <a:p>
            <a:r>
              <a:rPr lang="en-US" dirty="0" smtClean="0"/>
              <a:t>Of course, this film is not a documentary, so only fictional characters can be seen in it, but the author was close enough to the current situation of the spread of the Coronavirus. Of course, medicine and a great breakthrough in this area helped the heroes of the film. I think that medicine also plays an important role in the fight against the epidemic in our life.</a:t>
            </a:r>
            <a:endParaRPr lang="ru-RU" dirty="0"/>
          </a:p>
        </p:txBody>
      </p:sp>
      <p:pic>
        <p:nvPicPr>
          <p:cNvPr id="409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564904"/>
            <a:ext cx="2886075"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115616" y="4221088"/>
            <a:ext cx="3114675" cy="185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5722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204864"/>
            <a:ext cx="3636085" cy="1258493"/>
          </a:xfrm>
        </p:spPr>
        <p:txBody>
          <a:bodyPr/>
          <a:lstStyle/>
          <a:p>
            <a:r>
              <a:rPr lang="en-US" dirty="0" smtClean="0"/>
              <a:t>Movie-</a:t>
            </a:r>
            <a:r>
              <a:rPr lang="en-US" b="0" dirty="0" smtClean="0"/>
              <a:t>Contagion </a:t>
            </a:r>
            <a:r>
              <a:rPr lang="en-US" dirty="0" smtClean="0"/>
              <a:t>(2011)</a:t>
            </a:r>
            <a:endParaRPr lang="ru-RU" dirty="0"/>
          </a:p>
        </p:txBody>
      </p:sp>
      <p:sp>
        <p:nvSpPr>
          <p:cNvPr id="3" name="Объект 2"/>
          <p:cNvSpPr>
            <a:spLocks noGrp="1"/>
          </p:cNvSpPr>
          <p:nvPr>
            <p:ph idx="1"/>
          </p:nvPr>
        </p:nvSpPr>
        <p:spPr/>
        <p:txBody>
          <a:bodyPr/>
          <a:lstStyle/>
          <a:p>
            <a:r>
              <a:rPr lang="en-US" dirty="0" smtClean="0"/>
              <a:t>In this film, it is shown that, just like in our life, people were offered isolation from each others, as well as the use of protective equipment (masks). What was one of those activities that helped cope with the virus?</a:t>
            </a:r>
            <a:endParaRPr lang="ru-RU" dirty="0"/>
          </a:p>
        </p:txBody>
      </p:sp>
      <p:pic>
        <p:nvPicPr>
          <p:cNvPr id="512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15616" y="3789040"/>
            <a:ext cx="2657475"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11560" y="404664"/>
            <a:ext cx="2838450"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6136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Movie-</a:t>
            </a:r>
            <a:r>
              <a:rPr lang="en-US" b="0" dirty="0" smtClean="0"/>
              <a:t>Contagion </a:t>
            </a:r>
            <a:r>
              <a:rPr lang="en-US" dirty="0" smtClean="0"/>
              <a:t>(2011)</a:t>
            </a:r>
            <a:endParaRPr lang="ru-RU" dirty="0"/>
          </a:p>
        </p:txBody>
      </p:sp>
      <p:sp>
        <p:nvSpPr>
          <p:cNvPr id="3" name="Объект 2"/>
          <p:cNvSpPr>
            <a:spLocks noGrp="1"/>
          </p:cNvSpPr>
          <p:nvPr>
            <p:ph idx="1"/>
          </p:nvPr>
        </p:nvSpPr>
        <p:spPr/>
        <p:txBody>
          <a:bodyPr/>
          <a:lstStyle/>
          <a:p>
            <a:r>
              <a:rPr lang="en-US" dirty="0" smtClean="0"/>
              <a:t>I found the answer to one of my questions, albeit indirectly, in this film - "Coronavirus is changing the planet's climate - is it true or myth?" Of course this is a myth. It is not </a:t>
            </a:r>
            <a:r>
              <a:rPr lang="en-US" dirty="0" err="1" smtClean="0"/>
              <a:t>coronavirus</a:t>
            </a:r>
            <a:r>
              <a:rPr lang="en-US" dirty="0" smtClean="0"/>
              <a:t> that is changing the climate of our planet, rather man and his activities have changed the climate and lead to global problems on Earth.</a:t>
            </a:r>
            <a:endParaRPr lang="ru-RU" dirty="0"/>
          </a:p>
        </p:txBody>
      </p:sp>
      <p:pic>
        <p:nvPicPr>
          <p:cNvPr id="614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59631" y="3717032"/>
            <a:ext cx="2695575" cy="181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55576" y="620688"/>
            <a:ext cx="2952750" cy="173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1393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908720"/>
            <a:ext cx="3636085" cy="1258493"/>
          </a:xfrm>
        </p:spPr>
        <p:txBody>
          <a:bodyPr/>
          <a:lstStyle/>
          <a:p>
            <a:r>
              <a:rPr lang="en-US" dirty="0" smtClean="0"/>
              <a:t>Epidemics of the past</a:t>
            </a:r>
            <a:endParaRPr lang="ru-RU" dirty="0"/>
          </a:p>
        </p:txBody>
      </p:sp>
      <p:sp>
        <p:nvSpPr>
          <p:cNvPr id="6" name="Текст 5"/>
          <p:cNvSpPr>
            <a:spLocks noGrp="1"/>
          </p:cNvSpPr>
          <p:nvPr>
            <p:ph type="body" sz="half" idx="2"/>
          </p:nvPr>
        </p:nvSpPr>
        <p:spPr>
          <a:xfrm>
            <a:off x="251520" y="2388952"/>
            <a:ext cx="4104456" cy="3848360"/>
          </a:xfrm>
        </p:spPr>
        <p:txBody>
          <a:bodyPr>
            <a:normAutofit/>
          </a:bodyPr>
          <a:lstStyle/>
          <a:p>
            <a:r>
              <a:rPr lang="en-US" sz="1800" dirty="0" smtClean="0"/>
              <a:t/>
            </a:r>
            <a:br>
              <a:rPr lang="en-US" sz="1800" dirty="0" smtClean="0"/>
            </a:br>
            <a:r>
              <a:rPr lang="en-US" sz="1800" dirty="0" smtClean="0"/>
              <a:t>Natural, or, as it was also called earlier, smallpox is a viral infection that only humans suffer. It was widespread throughout the globe, the death rate among the sick reached 40%. "Spanish flu" infected 30% of the world's population, every fifth infected died. The plague came to Earth three times, striking and completely obliterating cities and settlements.</a:t>
            </a:r>
            <a:endParaRPr lang="ru-RU" sz="1800" dirty="0"/>
          </a:p>
        </p:txBody>
      </p:sp>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716016" y="692696"/>
            <a:ext cx="2160240" cy="33307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588224" y="2780928"/>
            <a:ext cx="2447925" cy="172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716016" y="4005200"/>
            <a:ext cx="2486025" cy="1857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88939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908721"/>
            <a:ext cx="3636085" cy="1512168"/>
          </a:xfrm>
        </p:spPr>
        <p:txBody>
          <a:bodyPr/>
          <a:lstStyle/>
          <a:p>
            <a:r>
              <a:rPr lang="en-US" dirty="0" smtClean="0"/>
              <a:t>Movie-</a:t>
            </a:r>
            <a:r>
              <a:rPr lang="en-US" b="0" dirty="0" smtClean="0"/>
              <a:t>Contagion </a:t>
            </a:r>
            <a:r>
              <a:rPr lang="en-US" dirty="0" smtClean="0"/>
              <a:t>(2011)</a:t>
            </a:r>
            <a:endParaRPr lang="ru-RU" dirty="0"/>
          </a:p>
        </p:txBody>
      </p:sp>
      <p:sp>
        <p:nvSpPr>
          <p:cNvPr id="3" name="Объект 2"/>
          <p:cNvSpPr>
            <a:spLocks noGrp="1"/>
          </p:cNvSpPr>
          <p:nvPr>
            <p:ph idx="1"/>
          </p:nvPr>
        </p:nvSpPr>
        <p:spPr/>
        <p:txBody>
          <a:bodyPr>
            <a:normAutofit/>
          </a:bodyPr>
          <a:lstStyle/>
          <a:p>
            <a:r>
              <a:rPr lang="en-US" dirty="0" smtClean="0"/>
              <a:t>After watching this film, I was once again convinced of personal hygiene and, of course, taking protective measures when visiting crowded places. Not all people observe precautions in relation to themselves, maybe after watching such movies, many will think about the need to apply protective measures for themselves.</a:t>
            </a:r>
            <a:endParaRPr lang="ru-RU" dirty="0"/>
          </a:p>
        </p:txBody>
      </p:sp>
      <p:pic>
        <p:nvPicPr>
          <p:cNvPr id="717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43608" y="3645024"/>
            <a:ext cx="3209925" cy="169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82179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Optimism in dealing with the epidemic</a:t>
            </a:r>
            <a:endParaRPr lang="ru-RU" dirty="0"/>
          </a:p>
        </p:txBody>
      </p:sp>
      <p:sp>
        <p:nvSpPr>
          <p:cNvPr id="4" name="Текст 3"/>
          <p:cNvSpPr>
            <a:spLocks noGrp="1"/>
          </p:cNvSpPr>
          <p:nvPr>
            <p:ph type="body" sz="half" idx="2"/>
          </p:nvPr>
        </p:nvSpPr>
        <p:spPr/>
        <p:txBody>
          <a:bodyPr>
            <a:normAutofit/>
          </a:bodyPr>
          <a:lstStyle/>
          <a:p>
            <a:r>
              <a:rPr lang="en-US" sz="1800" dirty="0" smtClean="0"/>
              <a:t/>
            </a:r>
            <a:br>
              <a:rPr lang="en-US" sz="1800" dirty="0" smtClean="0"/>
            </a:br>
            <a:r>
              <a:rPr lang="en-US" sz="1800" dirty="0" smtClean="0"/>
              <a:t>Some people take all the changes too dramatically, so in the metro of different countries you can see such masks and face protection measures that delight others.</a:t>
            </a:r>
            <a:endParaRPr lang="ru-RU" sz="1800" dirty="0"/>
          </a:p>
        </p:txBody>
      </p:sp>
      <p:pic>
        <p:nvPicPr>
          <p:cNvPr id="512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44008" y="764704"/>
            <a:ext cx="4122043" cy="20610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355976" y="3061552"/>
            <a:ext cx="2567320" cy="1517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921988" y="4221088"/>
            <a:ext cx="2912765" cy="14755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347460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Human capital is the foundation of economic growth.</a:t>
            </a:r>
            <a:endParaRPr lang="ru-RU" b="0" dirty="0"/>
          </a:p>
        </p:txBody>
      </p:sp>
      <p:sp>
        <p:nvSpPr>
          <p:cNvPr id="5" name="Объект 4"/>
          <p:cNvSpPr>
            <a:spLocks noGrp="1"/>
          </p:cNvSpPr>
          <p:nvPr>
            <p:ph idx="1"/>
          </p:nvPr>
        </p:nvSpPr>
        <p:spPr/>
        <p:txBody>
          <a:bodyPr/>
          <a:lstStyle/>
          <a:p>
            <a:r>
              <a:rPr lang="en-US" dirty="0" smtClean="0"/>
              <a:t>The Coronavirus has reminded humanity that human capital is the foundation of economic growth. That today there is a rethinking of the work of social mechanisms and there is hope that it is a person who will be in the focus of attention of the post-crisis economy.</a:t>
            </a:r>
            <a:endParaRPr lang="ru-RU" dirty="0"/>
          </a:p>
        </p:txBody>
      </p:sp>
      <p:pic>
        <p:nvPicPr>
          <p:cNvPr id="7"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1520" y="3461884"/>
            <a:ext cx="2247900" cy="147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565845" y="3461884"/>
            <a:ext cx="2072580" cy="1371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576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Changes in people's lives</a:t>
            </a:r>
            <a:r>
              <a:rPr lang="ru-RU" dirty="0" smtClean="0"/>
              <a:t>.</a:t>
            </a:r>
            <a:endParaRPr lang="ru-RU" dirty="0"/>
          </a:p>
        </p:txBody>
      </p:sp>
      <p:sp>
        <p:nvSpPr>
          <p:cNvPr id="3" name="Объект 2"/>
          <p:cNvSpPr>
            <a:spLocks noGrp="1"/>
          </p:cNvSpPr>
          <p:nvPr>
            <p:ph idx="1"/>
          </p:nvPr>
        </p:nvSpPr>
        <p:spPr/>
        <p:txBody>
          <a:bodyPr/>
          <a:lstStyle/>
          <a:p>
            <a:r>
              <a:rPr lang="en-US" dirty="0" smtClean="0"/>
              <a:t>The attitude of people towards their health has already changed. Many have changed their way of life: they replaced passive rest with active ones, began to play sports, lead a healthy lifestyle. Moreover, you can see that the whole family is involved in sports.</a:t>
            </a:r>
            <a:endParaRPr lang="ru-RU" dirty="0"/>
          </a:p>
        </p:txBody>
      </p:sp>
      <p:pic>
        <p:nvPicPr>
          <p:cNvPr id="1741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23528" y="3500749"/>
            <a:ext cx="1895475" cy="158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83568" y="692696"/>
            <a:ext cx="1895475" cy="145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522279" y="3557899"/>
            <a:ext cx="1838325" cy="146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9387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0" dirty="0" smtClean="0"/>
              <a:t>A healthy lifestyle is a way to live a long life.</a:t>
            </a:r>
            <a:endParaRPr lang="ru-RU" dirty="0"/>
          </a:p>
        </p:txBody>
      </p:sp>
      <p:sp>
        <p:nvSpPr>
          <p:cNvPr id="3" name="Объект 2"/>
          <p:cNvSpPr>
            <a:spLocks noGrp="1"/>
          </p:cNvSpPr>
          <p:nvPr>
            <p:ph idx="1"/>
          </p:nvPr>
        </p:nvSpPr>
        <p:spPr/>
        <p:txBody>
          <a:bodyPr/>
          <a:lstStyle/>
          <a:p>
            <a:r>
              <a:rPr lang="en-US" dirty="0" smtClean="0"/>
              <a:t>Many have changed their dietary habits: they gave up junk food (chips, soda) and switched to a healthy diet. Almost no one remained indifferent to the changes in our life.</a:t>
            </a:r>
            <a:endParaRPr lang="ru-RU" dirty="0"/>
          </a:p>
        </p:txBody>
      </p:sp>
      <p:pic>
        <p:nvPicPr>
          <p:cNvPr id="1433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475656" y="3639575"/>
            <a:ext cx="2786633" cy="1882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364088" y="4725144"/>
            <a:ext cx="2990850"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30086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1340769"/>
            <a:ext cx="3636085" cy="1872208"/>
          </a:xfrm>
        </p:spPr>
        <p:txBody>
          <a:bodyPr/>
          <a:lstStyle/>
          <a:p>
            <a:pPr marL="0" indent="0">
              <a:buNone/>
            </a:pPr>
            <a:r>
              <a:rPr lang="en-US" dirty="0" smtClean="0"/>
              <a:t>The medical profession becomes one of the main</a:t>
            </a:r>
            <a:r>
              <a:rPr lang="ru-RU" dirty="0" smtClean="0"/>
              <a:t>.</a:t>
            </a:r>
            <a:endParaRPr lang="ru-RU" dirty="0"/>
          </a:p>
        </p:txBody>
      </p:sp>
      <p:sp>
        <p:nvSpPr>
          <p:cNvPr id="3" name="Объект 2"/>
          <p:cNvSpPr>
            <a:spLocks noGrp="1"/>
          </p:cNvSpPr>
          <p:nvPr>
            <p:ph idx="1"/>
          </p:nvPr>
        </p:nvSpPr>
        <p:spPr/>
        <p:txBody>
          <a:bodyPr/>
          <a:lstStyle/>
          <a:p>
            <a:r>
              <a:rPr lang="en-US" dirty="0" smtClean="0"/>
              <a:t>The work of doctors, immunologists and virologists has become more appreciated all over the world. All over the world they began to pay serious attention to hygiene and sanitary safety, people around the world have got cleaner hands</a:t>
            </a:r>
            <a:r>
              <a:rPr lang="ru-RU" dirty="0" smtClean="0"/>
              <a:t>.</a:t>
            </a:r>
            <a:endParaRPr lang="ru-RU" dirty="0"/>
          </a:p>
        </p:txBody>
      </p:sp>
      <p:pic>
        <p:nvPicPr>
          <p:cNvPr id="1536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16182" y="3653820"/>
            <a:ext cx="1457325"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996877" y="3717032"/>
            <a:ext cx="2686050" cy="166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81960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r>
            <a:br>
              <a:rPr lang="en-US" dirty="0" smtClean="0"/>
            </a:br>
            <a:r>
              <a:rPr lang="en-US" b="0" dirty="0" smtClean="0"/>
              <a:t>Application of new technologies in business.</a:t>
            </a:r>
            <a:endParaRPr lang="ru-RU" dirty="0"/>
          </a:p>
        </p:txBody>
      </p:sp>
      <p:sp>
        <p:nvSpPr>
          <p:cNvPr id="3" name="Объект 2"/>
          <p:cNvSpPr>
            <a:spLocks noGrp="1"/>
          </p:cNvSpPr>
          <p:nvPr>
            <p:ph idx="1"/>
          </p:nvPr>
        </p:nvSpPr>
        <p:spPr/>
        <p:txBody>
          <a:bodyPr/>
          <a:lstStyle/>
          <a:p>
            <a:r>
              <a:rPr lang="en-US" dirty="0" smtClean="0"/>
              <a:t>Covid-19 can become a powerful push that the world has long lacked. This is an incentive for the development of civilization. Perhaps today there will be a rapid breakthrough in economics and science</a:t>
            </a:r>
            <a:endParaRPr lang="ru-RU" dirty="0"/>
          </a:p>
        </p:txBody>
      </p:sp>
      <p:pic>
        <p:nvPicPr>
          <p:cNvPr id="1229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59632" y="3540402"/>
            <a:ext cx="3200400" cy="217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853306" y="404664"/>
            <a:ext cx="2428875"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2086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Business during Covid-19</a:t>
            </a:r>
            <a:endParaRPr lang="ru-RU" dirty="0"/>
          </a:p>
        </p:txBody>
      </p:sp>
      <p:sp>
        <p:nvSpPr>
          <p:cNvPr id="3" name="Объект 2"/>
          <p:cNvSpPr>
            <a:spLocks noGrp="1"/>
          </p:cNvSpPr>
          <p:nvPr>
            <p:ph idx="1"/>
          </p:nvPr>
        </p:nvSpPr>
        <p:spPr/>
        <p:txBody>
          <a:bodyPr/>
          <a:lstStyle/>
          <a:p>
            <a:r>
              <a:rPr lang="en-US" dirty="0" smtClean="0"/>
              <a:t>Businesses will operate more efficiently by reducing their emissions into the environment. Perhaps they will take care of the distant future, and not just live in the present. Surely many companies will provide possibilities for their employees to continue working from home.</a:t>
            </a:r>
            <a:endParaRPr lang="ru-RU" dirty="0"/>
          </a:p>
        </p:txBody>
      </p:sp>
      <p:pic>
        <p:nvPicPr>
          <p:cNvPr id="1024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67544" y="3576573"/>
            <a:ext cx="2304256" cy="15003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971600" y="476672"/>
            <a:ext cx="2962275" cy="1533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915816" y="3571988"/>
            <a:ext cx="1828800" cy="1504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31030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1412777"/>
            <a:ext cx="3636085" cy="1224136"/>
          </a:xfrm>
        </p:spPr>
        <p:txBody>
          <a:bodyPr/>
          <a:lstStyle/>
          <a:p>
            <a:r>
              <a:rPr lang="en-US" dirty="0" smtClean="0"/>
              <a:t>Change in medicine.</a:t>
            </a:r>
            <a:endParaRPr lang="ru-RU" dirty="0"/>
          </a:p>
        </p:txBody>
      </p:sp>
      <p:sp>
        <p:nvSpPr>
          <p:cNvPr id="3" name="Объект 2"/>
          <p:cNvSpPr>
            <a:spLocks noGrp="1"/>
          </p:cNvSpPr>
          <p:nvPr>
            <p:ph idx="1"/>
          </p:nvPr>
        </p:nvSpPr>
        <p:spPr/>
        <p:txBody>
          <a:bodyPr>
            <a:normAutofit/>
          </a:bodyPr>
          <a:lstStyle/>
          <a:p>
            <a:r>
              <a:rPr lang="en-US" dirty="0" smtClean="0"/>
              <a:t>Certain professions will change dramatically or disappear forever. In medicine, big changes are already underway, and after the virus is defeated, I think medicine will reach a higher level, using the latest technologies in its arsenal. In the conditions of self-isolation, many doctors performed remote visits.</a:t>
            </a:r>
            <a:endParaRPr lang="ru-RU" b="1" dirty="0"/>
          </a:p>
        </p:txBody>
      </p:sp>
      <p:pic>
        <p:nvPicPr>
          <p:cNvPr id="1126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780928"/>
            <a:ext cx="2304565"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339752" y="2780928"/>
            <a:ext cx="2371725" cy="172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1403648" y="4725144"/>
            <a:ext cx="1872208" cy="160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75195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1412777"/>
            <a:ext cx="3636085" cy="1296144"/>
          </a:xfrm>
        </p:spPr>
        <p:txBody>
          <a:bodyPr/>
          <a:lstStyle/>
          <a:p>
            <a:r>
              <a:rPr lang="en-US" b="0" dirty="0" smtClean="0"/>
              <a:t>Strengthening the role of the state.</a:t>
            </a:r>
            <a:endParaRPr lang="ru-RU" dirty="0"/>
          </a:p>
        </p:txBody>
      </p:sp>
      <p:sp>
        <p:nvSpPr>
          <p:cNvPr id="3" name="Объект 2"/>
          <p:cNvSpPr>
            <a:spLocks noGrp="1"/>
          </p:cNvSpPr>
          <p:nvPr>
            <p:ph idx="1"/>
          </p:nvPr>
        </p:nvSpPr>
        <p:spPr/>
        <p:txBody>
          <a:bodyPr>
            <a:normAutofit fontScale="92500"/>
          </a:bodyPr>
          <a:lstStyle/>
          <a:p>
            <a:r>
              <a:rPr lang="en-US" dirty="0" smtClean="0"/>
              <a:t>After all, the Coronavirus will give a strong impetus to digital technologies and this will strengthen the state system of our country. I think that we are in for a powerful social restructuring, the role of the state will increase, which will have to raise the market destroyed by the pandemic and fulfill social obligations. All efforts will be devoted to ensuring stability and meeting the basic needs of the population</a:t>
            </a:r>
            <a:r>
              <a:rPr lang="ru-RU" dirty="0" smtClean="0"/>
              <a:t>. </a:t>
            </a:r>
            <a:endParaRPr lang="ru-RU" dirty="0"/>
          </a:p>
        </p:txBody>
      </p:sp>
      <p:pic>
        <p:nvPicPr>
          <p:cNvPr id="1843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79512" y="2780928"/>
            <a:ext cx="2943225" cy="1638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123728" y="4581128"/>
            <a:ext cx="2419350" cy="158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56138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3636085" cy="1258493"/>
          </a:xfrm>
        </p:spPr>
        <p:txBody>
          <a:bodyPr/>
          <a:lstStyle/>
          <a:p>
            <a:r>
              <a:rPr lang="en-US" b="0" dirty="0" smtClean="0"/>
              <a:t>Pandemic 2020</a:t>
            </a:r>
            <a:endParaRPr lang="ru-RU" dirty="0"/>
          </a:p>
        </p:txBody>
      </p:sp>
      <p:sp>
        <p:nvSpPr>
          <p:cNvPr id="4" name="Текст 3"/>
          <p:cNvSpPr>
            <a:spLocks noGrp="1"/>
          </p:cNvSpPr>
          <p:nvPr>
            <p:ph type="body" sz="half" idx="2"/>
          </p:nvPr>
        </p:nvSpPr>
        <p:spPr>
          <a:xfrm>
            <a:off x="539552" y="2420888"/>
            <a:ext cx="3672408" cy="3600400"/>
          </a:xfrm>
        </p:spPr>
        <p:txBody>
          <a:bodyPr>
            <a:normAutofit/>
          </a:bodyPr>
          <a:lstStyle/>
          <a:p>
            <a:r>
              <a:rPr lang="en-US" sz="2000" dirty="0" smtClean="0"/>
              <a:t>“We have a bleak future,” said Dr. Harvey W. Feinberg. No one knows where this crisis is taking us. The pandemic has become the most serious test for humanity in the past 100 years.</a:t>
            </a:r>
            <a:endParaRPr lang="ru-RU" sz="2000" dirty="0"/>
          </a:p>
        </p:txBody>
      </p:sp>
      <p:pic>
        <p:nvPicPr>
          <p:cNvPr id="102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275856" y="507812"/>
            <a:ext cx="3133044" cy="1728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016041" y="1371908"/>
            <a:ext cx="3118506" cy="1665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211960" y="3008298"/>
            <a:ext cx="2620954" cy="1450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364088" y="4005064"/>
            <a:ext cx="3481387" cy="1995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47377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0" dirty="0" smtClean="0"/>
              <a:t>Our life</a:t>
            </a:r>
            <a:endParaRPr lang="ru-RU" dirty="0"/>
          </a:p>
        </p:txBody>
      </p:sp>
      <p:sp>
        <p:nvSpPr>
          <p:cNvPr id="3" name="Объект 2"/>
          <p:cNvSpPr>
            <a:spLocks noGrp="1"/>
          </p:cNvSpPr>
          <p:nvPr>
            <p:ph idx="1"/>
          </p:nvPr>
        </p:nvSpPr>
        <p:spPr/>
        <p:txBody>
          <a:bodyPr/>
          <a:lstStyle/>
          <a:p>
            <a:r>
              <a:rPr lang="en-US" dirty="0" smtClean="0"/>
              <a:t>After the global crisis, society itself will change. Adaptation to a new way of life is inevitable and we have new horizons for development.</a:t>
            </a:r>
            <a:endParaRPr lang="ru-RU" dirty="0"/>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55576" y="3717032"/>
            <a:ext cx="2880320" cy="20960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979712" y="1124744"/>
            <a:ext cx="2247900" cy="1228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38955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Work cited</a:t>
            </a:r>
            <a:endParaRPr lang="ru-RU" dirty="0"/>
          </a:p>
        </p:txBody>
      </p:sp>
      <p:sp>
        <p:nvSpPr>
          <p:cNvPr id="3" name="Объект 2"/>
          <p:cNvSpPr>
            <a:spLocks noGrp="1"/>
          </p:cNvSpPr>
          <p:nvPr>
            <p:ph idx="1"/>
          </p:nvPr>
        </p:nvSpPr>
        <p:spPr/>
        <p:txBody>
          <a:bodyPr>
            <a:normAutofit fontScale="70000" lnSpcReduction="20000"/>
          </a:bodyPr>
          <a:lstStyle/>
          <a:p>
            <a:r>
              <a:rPr lang="en-US" i="1" dirty="0" smtClean="0"/>
              <a:t>Contagion. </a:t>
            </a:r>
            <a:r>
              <a:rPr lang="en-US" dirty="0" smtClean="0"/>
              <a:t>Dir. Steven </a:t>
            </a:r>
            <a:r>
              <a:rPr lang="en-US" dirty="0" err="1" smtClean="0"/>
              <a:t>Soderbergh</a:t>
            </a:r>
            <a:r>
              <a:rPr lang="en-US" dirty="0" smtClean="0"/>
              <a:t>. </a:t>
            </a:r>
            <a:r>
              <a:rPr lang="en-US" dirty="0" err="1" smtClean="0"/>
              <a:t>Perf</a:t>
            </a:r>
            <a:r>
              <a:rPr lang="en-US" dirty="0" smtClean="0"/>
              <a:t>. Robin </a:t>
            </a:r>
            <a:r>
              <a:rPr lang="en-US" dirty="0" err="1" smtClean="0"/>
              <a:t>Bonaccorsi</a:t>
            </a:r>
            <a:r>
              <a:rPr lang="en-US" dirty="0" smtClean="0"/>
              <a:t>. Warner Bros. 2011. DVD</a:t>
            </a:r>
          </a:p>
          <a:p>
            <a:r>
              <a:rPr lang="en-US" dirty="0" smtClean="0">
                <a:hlinkClick r:id="rId2"/>
              </a:rPr>
              <a:t>Donald, McNeil Jr.</a:t>
            </a:r>
            <a:r>
              <a:rPr lang="en-US" dirty="0" smtClean="0"/>
              <a:t> “</a:t>
            </a:r>
            <a:r>
              <a:rPr lang="en-US" i="1" dirty="0" smtClean="0"/>
              <a:t>The Coronavirus in America: The year ahead”</a:t>
            </a:r>
            <a:r>
              <a:rPr lang="en-US" dirty="0" smtClean="0"/>
              <a:t> The New York Times, Apr. 2020. Web. 13 Oct. 2020.</a:t>
            </a:r>
          </a:p>
          <a:p>
            <a:r>
              <a:rPr lang="en-US" dirty="0" smtClean="0"/>
              <a:t>Joe Hill, </a:t>
            </a:r>
            <a:r>
              <a:rPr lang="en-US" i="1" dirty="0" smtClean="0"/>
              <a:t>The Fireman A Novel</a:t>
            </a:r>
            <a:r>
              <a:rPr lang="en-US" dirty="0" smtClean="0"/>
              <a:t>. William Morrow and Company, 2016. Web.</a:t>
            </a:r>
          </a:p>
          <a:p>
            <a:r>
              <a:rPr lang="en-US" dirty="0" smtClean="0">
                <a:hlinkClick r:id="rId3"/>
              </a:rPr>
              <a:t>https</a:t>
            </a:r>
            <a:r>
              <a:rPr lang="en-US" dirty="0">
                <a:hlinkClick r:id="rId3"/>
              </a:rPr>
              <a:t>://lifehacker.ru/posledstviya-koronavirusa</a:t>
            </a:r>
            <a:r>
              <a:rPr lang="en-US" dirty="0" smtClean="0">
                <a:hlinkClick r:id="rId3"/>
              </a:rPr>
              <a:t>/</a:t>
            </a:r>
            <a:endParaRPr lang="ru-RU" dirty="0" smtClean="0"/>
          </a:p>
          <a:p>
            <a:r>
              <a:rPr lang="en-US" dirty="0">
                <a:hlinkClick r:id="rId4"/>
              </a:rPr>
              <a:t>https://yandex.ru/images/search?text=%</a:t>
            </a:r>
            <a:r>
              <a:rPr lang="en-US" dirty="0" smtClean="0">
                <a:hlinkClick r:id="rId4"/>
              </a:rPr>
              <a:t>D0%BA%D0%BE%D1%80%D0%BE%D0%BD%D0%BE%D0%B2%D0%B8%D1%80%D1%83%D1%81%20%D0%B8%20%D0%B5%D0%B3%D0%BE%20%D0%BF%D0%BE%D1%81%D0%BB%D0%B5%D0%B4%D1%81%D1%82%D0%B2%D0%B8%D1%8F&amp;stype=image&amp;lr=10865&amp;source=wiz</a:t>
            </a:r>
            <a:endParaRPr lang="ru-RU" dirty="0" smtClean="0"/>
          </a:p>
          <a:p>
            <a:endParaRPr lang="ru-RU" dirty="0"/>
          </a:p>
          <a:p>
            <a:r>
              <a:rPr lang="en-US" dirty="0">
                <a:hlinkClick r:id="rId5"/>
              </a:rPr>
              <a:t>https://360tv.ru/news/tekst/buduschie-oslozhnenija</a:t>
            </a:r>
            <a:r>
              <a:rPr lang="en-US" dirty="0" smtClean="0">
                <a:hlinkClick r:id="rId5"/>
              </a:rPr>
              <a:t>/</a:t>
            </a:r>
            <a:endParaRPr lang="ru-RU" dirty="0" smtClean="0"/>
          </a:p>
          <a:p>
            <a:endParaRPr lang="ru-RU" dirty="0"/>
          </a:p>
        </p:txBody>
      </p:sp>
    </p:spTree>
    <p:extLst>
      <p:ext uri="{BB962C8B-B14F-4D97-AF65-F5344CB8AC3E}">
        <p14:creationId xmlns="" xmlns:p14="http://schemas.microsoft.com/office/powerpoint/2010/main" val="209136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25361"/>
            <a:ext cx="3636085" cy="1258493"/>
          </a:xfrm>
        </p:spPr>
        <p:txBody>
          <a:bodyPr/>
          <a:lstStyle/>
          <a:p>
            <a:r>
              <a:rPr lang="en-US" b="0" dirty="0" smtClean="0"/>
              <a:t>Life today</a:t>
            </a:r>
            <a:endParaRPr lang="ru-RU" dirty="0"/>
          </a:p>
        </p:txBody>
      </p:sp>
      <p:sp>
        <p:nvSpPr>
          <p:cNvPr id="4" name="Текст 3"/>
          <p:cNvSpPr>
            <a:spLocks noGrp="1"/>
          </p:cNvSpPr>
          <p:nvPr>
            <p:ph type="body" sz="half" idx="2"/>
          </p:nvPr>
        </p:nvSpPr>
        <p:spPr>
          <a:xfrm>
            <a:off x="611560" y="2024892"/>
            <a:ext cx="3388660" cy="2139518"/>
          </a:xfrm>
        </p:spPr>
        <p:txBody>
          <a:bodyPr>
            <a:noAutofit/>
          </a:bodyPr>
          <a:lstStyle/>
          <a:p>
            <a:r>
              <a:rPr lang="en-US" sz="2000" dirty="0" smtClean="0"/>
              <a:t>Today there is a second wave, which brought even more deaths than the first. Even more sick people. Many countries are closed to travelers. Doctors cannot cope with such a number of cases</a:t>
            </a:r>
            <a:r>
              <a:rPr lang="ru-RU" sz="2000" dirty="0" smtClean="0"/>
              <a:t>.</a:t>
            </a:r>
            <a:endParaRPr lang="ru-RU" sz="2000" dirty="0"/>
          </a:p>
        </p:txBody>
      </p:sp>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544174" y="1282688"/>
            <a:ext cx="2277108" cy="13459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971851" y="4164410"/>
            <a:ext cx="2581275"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696324" y="332656"/>
            <a:ext cx="1847850" cy="156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790876" y="2628607"/>
            <a:ext cx="2589436" cy="15358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49181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765" y="476672"/>
            <a:ext cx="3636085" cy="1258493"/>
          </a:xfrm>
        </p:spPr>
        <p:txBody>
          <a:bodyPr/>
          <a:lstStyle/>
          <a:p>
            <a:r>
              <a:rPr lang="en-US" b="0" dirty="0" smtClean="0"/>
              <a:t>Changes in daily life</a:t>
            </a:r>
            <a:endParaRPr lang="ru-RU" dirty="0"/>
          </a:p>
        </p:txBody>
      </p:sp>
      <p:sp>
        <p:nvSpPr>
          <p:cNvPr id="4" name="Текст 3"/>
          <p:cNvSpPr>
            <a:spLocks noGrp="1"/>
          </p:cNvSpPr>
          <p:nvPr>
            <p:ph type="body" sz="half" idx="2"/>
          </p:nvPr>
        </p:nvSpPr>
        <p:spPr>
          <a:xfrm>
            <a:off x="564190" y="2673060"/>
            <a:ext cx="3647770" cy="2916180"/>
          </a:xfrm>
        </p:spPr>
        <p:txBody>
          <a:bodyPr>
            <a:noAutofit/>
          </a:bodyPr>
          <a:lstStyle/>
          <a:p>
            <a:r>
              <a:rPr lang="en-US" sz="2000" dirty="0" smtClean="0"/>
              <a:t>We go out for a walk wearing a mask and gloves. In the evenings, the streets of Europe were empty. Many work from home, remotely. Museums and theaters are being closed.</a:t>
            </a:r>
            <a:endParaRPr lang="ru-RU" sz="2000" dirty="0"/>
          </a:p>
        </p:txBody>
      </p:sp>
      <p:pic>
        <p:nvPicPr>
          <p:cNvPr id="307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596617" y="692696"/>
            <a:ext cx="2619375" cy="152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372200" y="1486597"/>
            <a:ext cx="2409825" cy="15049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220072" y="3284984"/>
            <a:ext cx="2819400" cy="1685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3952850" y="1910195"/>
            <a:ext cx="2419350" cy="158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92423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80833"/>
            <a:ext cx="3636085" cy="1258493"/>
          </a:xfrm>
        </p:spPr>
        <p:txBody>
          <a:bodyPr/>
          <a:lstStyle/>
          <a:p>
            <a:r>
              <a:rPr lang="en-US" b="0" dirty="0" smtClean="0"/>
              <a:t>Business 2020</a:t>
            </a:r>
            <a:endParaRPr lang="ru-RU" dirty="0"/>
          </a:p>
        </p:txBody>
      </p:sp>
      <p:sp>
        <p:nvSpPr>
          <p:cNvPr id="4" name="Текст 3"/>
          <p:cNvSpPr>
            <a:spLocks noGrp="1"/>
          </p:cNvSpPr>
          <p:nvPr>
            <p:ph type="body" sz="half" idx="2"/>
          </p:nvPr>
        </p:nvSpPr>
        <p:spPr>
          <a:xfrm>
            <a:off x="107504" y="2521058"/>
            <a:ext cx="3744416" cy="2492117"/>
          </a:xfrm>
        </p:spPr>
        <p:txBody>
          <a:bodyPr>
            <a:noAutofit/>
          </a:bodyPr>
          <a:lstStyle/>
          <a:p>
            <a:r>
              <a:rPr lang="en-US" sz="2000" dirty="0" smtClean="0"/>
              <a:t>Many companies have transferred their employees to online work. All educational institutions have switched to online education. Many companies broke down and went bankrupt. Some industries laid off more than half of their employees</a:t>
            </a:r>
            <a:r>
              <a:rPr lang="ru-RU" sz="2000" dirty="0" smtClean="0"/>
              <a:t>.</a:t>
            </a:r>
            <a:endParaRPr lang="ru-RU" sz="2000" dirty="0"/>
          </a:p>
        </p:txBody>
      </p:sp>
      <p:pic>
        <p:nvPicPr>
          <p:cNvPr id="5122"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4544291" y="764704"/>
            <a:ext cx="2352675"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900738" y="2132856"/>
            <a:ext cx="2657475" cy="1476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941662" y="3609231"/>
            <a:ext cx="2419350" cy="174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Frederic Chopin - Вальс дождя.mp3">
            <a:hlinkClick r:id="" action="ppaction://media"/>
          </p:cNvPr>
          <p:cNvPicPr>
            <a:picLocks noGrp="1" noRot="1" noChangeAspect="1"/>
          </p:cNvPicPr>
          <p:nvPr>
            <p:ph idx="1"/>
            <a:audioFile r:link="rId1"/>
          </p:nvPr>
        </p:nvPicPr>
        <p:blipFill>
          <a:blip r:embed="rId6" cstate="email"/>
          <a:stretch>
            <a:fillRect/>
          </a:stretch>
        </p:blipFill>
        <p:spPr>
          <a:xfrm>
            <a:off x="107504" y="116632"/>
            <a:ext cx="304800" cy="304800"/>
          </a:xfrm>
          <a:prstGeom prst="rect">
            <a:avLst/>
          </a:prstGeom>
        </p:spPr>
      </p:pic>
    </p:spTree>
    <p:extLst>
      <p:ext uri="{BB962C8B-B14F-4D97-AF65-F5344CB8AC3E}">
        <p14:creationId xmlns="" xmlns:p14="http://schemas.microsoft.com/office/powerpoint/2010/main" val="1932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251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46497"/>
            <a:ext cx="3636085" cy="1258493"/>
          </a:xfrm>
        </p:spPr>
        <p:txBody>
          <a:bodyPr/>
          <a:lstStyle/>
          <a:p>
            <a:r>
              <a:rPr lang="en-US" b="0" dirty="0" smtClean="0"/>
              <a:t>In nature 2020</a:t>
            </a:r>
            <a:endParaRPr lang="ru-RU" dirty="0"/>
          </a:p>
        </p:txBody>
      </p:sp>
      <p:sp>
        <p:nvSpPr>
          <p:cNvPr id="4" name="Текст 3"/>
          <p:cNvSpPr>
            <a:spLocks noGrp="1"/>
          </p:cNvSpPr>
          <p:nvPr>
            <p:ph type="body" sz="half" idx="2"/>
          </p:nvPr>
        </p:nvSpPr>
        <p:spPr>
          <a:xfrm>
            <a:off x="251520" y="2924944"/>
            <a:ext cx="3388660" cy="2139518"/>
          </a:xfrm>
        </p:spPr>
        <p:txBody>
          <a:bodyPr>
            <a:noAutofit/>
          </a:bodyPr>
          <a:lstStyle/>
          <a:p>
            <a:r>
              <a:rPr lang="en-US" sz="2000" dirty="0" smtClean="0"/>
              <a:t/>
            </a:r>
            <a:br>
              <a:rPr lang="en-US" sz="2000" dirty="0" smtClean="0"/>
            </a:br>
            <a:r>
              <a:rPr lang="en-US" sz="2000" dirty="0" smtClean="0"/>
              <a:t>Wildlife reacted quickly to the changes. And in one of the ports of Sardinia, dolphins were recently spotted. In addition, wild animals have begun to appear in cities around the world.</a:t>
            </a:r>
            <a:endParaRPr lang="ru-RU" sz="2000" dirty="0"/>
          </a:p>
        </p:txBody>
      </p:sp>
      <p:pic>
        <p:nvPicPr>
          <p:cNvPr id="409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4233486" y="4416979"/>
            <a:ext cx="2808312" cy="183194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7280064" y="3107560"/>
            <a:ext cx="1504404" cy="204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293490" y="566127"/>
            <a:ext cx="4310957" cy="23774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11025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378868"/>
            <a:ext cx="3636085" cy="1258493"/>
          </a:xfrm>
        </p:spPr>
        <p:txBody>
          <a:bodyPr/>
          <a:lstStyle/>
          <a:p>
            <a:r>
              <a:rPr lang="en-US" dirty="0" smtClean="0"/>
              <a:t>Breakthrough in the economy</a:t>
            </a:r>
            <a:endParaRPr lang="ru-RU" dirty="0"/>
          </a:p>
        </p:txBody>
      </p:sp>
      <p:sp>
        <p:nvSpPr>
          <p:cNvPr id="4" name="Текст 3"/>
          <p:cNvSpPr>
            <a:spLocks noGrp="1"/>
          </p:cNvSpPr>
          <p:nvPr>
            <p:ph type="body" sz="half" idx="2"/>
          </p:nvPr>
        </p:nvSpPr>
        <p:spPr>
          <a:xfrm>
            <a:off x="395536" y="3093506"/>
            <a:ext cx="3388660" cy="2139518"/>
          </a:xfrm>
        </p:spPr>
        <p:txBody>
          <a:bodyPr>
            <a:normAutofit/>
          </a:bodyPr>
          <a:lstStyle/>
          <a:p>
            <a:r>
              <a:rPr lang="en-US" sz="2000" dirty="0" smtClean="0"/>
              <a:t>The use of robots in medical institutions (delivering drugs, food), robots at the airport, in government institutions.</a:t>
            </a:r>
            <a:endParaRPr lang="ru-RU" sz="2000" dirty="0"/>
          </a:p>
        </p:txBody>
      </p:sp>
      <p:pic>
        <p:nvPicPr>
          <p:cNvPr id="614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491880" y="550193"/>
            <a:ext cx="1876425" cy="1657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691300" y="550193"/>
            <a:ext cx="2524125" cy="173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4172917" y="2283743"/>
            <a:ext cx="2390775"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563692" y="2416393"/>
            <a:ext cx="2402820" cy="133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368305" y="4005064"/>
            <a:ext cx="2419350" cy="1714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3139454" y="4581128"/>
            <a:ext cx="2066925"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18274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95" y="836713"/>
            <a:ext cx="3636085" cy="1368152"/>
          </a:xfrm>
        </p:spPr>
        <p:txBody>
          <a:bodyPr/>
          <a:lstStyle/>
          <a:p>
            <a:r>
              <a:rPr lang="en-US" b="0" dirty="0" smtClean="0"/>
              <a:t>Phobias in a pandemic</a:t>
            </a:r>
            <a:endParaRPr lang="ru-RU" dirty="0"/>
          </a:p>
        </p:txBody>
      </p:sp>
      <p:sp>
        <p:nvSpPr>
          <p:cNvPr id="4" name="Текст 3"/>
          <p:cNvSpPr>
            <a:spLocks noGrp="1"/>
          </p:cNvSpPr>
          <p:nvPr>
            <p:ph type="body" sz="half" idx="2"/>
          </p:nvPr>
        </p:nvSpPr>
        <p:spPr>
          <a:xfrm>
            <a:off x="1075765" y="2708920"/>
            <a:ext cx="3388660" cy="3240360"/>
          </a:xfrm>
        </p:spPr>
        <p:txBody>
          <a:bodyPr/>
          <a:lstStyle/>
          <a:p>
            <a:r>
              <a:rPr lang="en-US" dirty="0" smtClean="0"/>
              <a:t>Although under the conditions of global quarantine, our life has changed before our eyes, old fears and phobias have not disappeared anywhere, and in this nervous environment panic should be avoided and be able to separate false facts from real</a:t>
            </a:r>
            <a:endParaRPr lang="ru-RU" dirty="0"/>
          </a:p>
        </p:txBody>
      </p:sp>
      <p:pic>
        <p:nvPicPr>
          <p:cNvPr id="205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004048" y="404664"/>
            <a:ext cx="2448272" cy="23042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796136" y="4509120"/>
            <a:ext cx="2784346" cy="1799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Объект 4"/>
          <p:cNvSpPr>
            <a:spLocks noGrp="1"/>
          </p:cNvSpPr>
          <p:nvPr>
            <p:ph idx="1"/>
          </p:nvPr>
        </p:nvSpPr>
        <p:spPr>
          <a:xfrm>
            <a:off x="4593515" y="188640"/>
            <a:ext cx="4017085" cy="6480720"/>
          </a:xfrm>
        </p:spPr>
        <p:txBody>
          <a:bodyPr/>
          <a:lstStyle/>
          <a:p>
            <a:r>
              <a:rPr lang="en-US" dirty="0" smtClean="0"/>
              <a:t>Take out the trash in a protective suit </a:t>
            </a:r>
          </a:p>
          <a:p>
            <a:r>
              <a:rPr lang="en-US" dirty="0" smtClean="0"/>
              <a:t>Fear of self-isolation</a:t>
            </a:r>
            <a:endParaRPr lang="ru-RU" dirty="0"/>
          </a:p>
        </p:txBody>
      </p:sp>
    </p:spTree>
    <p:extLst>
      <p:ext uri="{BB962C8B-B14F-4D97-AF65-F5344CB8AC3E}">
        <p14:creationId xmlns="" xmlns:p14="http://schemas.microsoft.com/office/powerpoint/2010/main" val="713613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439</TotalTime>
  <Words>1482</Words>
  <Application>Microsoft Office PowerPoint</Application>
  <PresentationFormat>On-screen Show (4:3)</PresentationFormat>
  <Paragraphs>71</Paragraphs>
  <Slides>31</Slides>
  <Notes>0</Notes>
  <HiddenSlides>0</HiddenSlides>
  <MMClips>2</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Воздушный поток</vt:lpstr>
      <vt:lpstr>Hypothesis</vt:lpstr>
      <vt:lpstr>Epidemics of the past</vt:lpstr>
      <vt:lpstr>Pandemic 2020</vt:lpstr>
      <vt:lpstr>Life today</vt:lpstr>
      <vt:lpstr>Changes in daily life</vt:lpstr>
      <vt:lpstr>Business 2020</vt:lpstr>
      <vt:lpstr>In nature 2020</vt:lpstr>
      <vt:lpstr>Breakthrough in the economy</vt:lpstr>
      <vt:lpstr>Phobias in a pandemic</vt:lpstr>
      <vt:lpstr>How the virus spreads</vt:lpstr>
      <vt:lpstr>Coronavirus is changing the relationship between people.</vt:lpstr>
      <vt:lpstr>Staying at home is getting harder and harder.</vt:lpstr>
      <vt:lpstr> Joe Heal's book "Firefighter".  </vt:lpstr>
      <vt:lpstr>Joe Heal's book "Firefighter".  </vt:lpstr>
      <vt:lpstr>Joe Heal's book "Firefighter".</vt:lpstr>
      <vt:lpstr>Movie-Contagion (2011)</vt:lpstr>
      <vt:lpstr>Movie-Contagion (2011)</vt:lpstr>
      <vt:lpstr>Movie-Contagion (2011)</vt:lpstr>
      <vt:lpstr>Movie-Contagion (2011)</vt:lpstr>
      <vt:lpstr>Movie-Contagion (2011)</vt:lpstr>
      <vt:lpstr>Optimism in dealing with the epidemic</vt:lpstr>
      <vt:lpstr>Human capital is the foundation of economic growth.</vt:lpstr>
      <vt:lpstr>Changes in people's lives.</vt:lpstr>
      <vt:lpstr>A healthy lifestyle is a way to live a long life.</vt:lpstr>
      <vt:lpstr>The medical profession becomes one of the main.</vt:lpstr>
      <vt:lpstr> Application of new technologies in business.</vt:lpstr>
      <vt:lpstr>Business during Covid-19</vt:lpstr>
      <vt:lpstr>Change in medicine.</vt:lpstr>
      <vt:lpstr>Strengthening the role of the state.</vt:lpstr>
      <vt:lpstr>Our life</vt:lpstr>
      <vt:lpstr>Work cited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Writing Assignment   </dc:title>
  <dc:creator>User</dc:creator>
  <cp:lastModifiedBy>user</cp:lastModifiedBy>
  <cp:revision>46</cp:revision>
  <dcterms:created xsi:type="dcterms:W3CDTF">2020-11-07T19:09:00Z</dcterms:created>
  <dcterms:modified xsi:type="dcterms:W3CDTF">2020-11-18T13:47:32Z</dcterms:modified>
</cp:coreProperties>
</file>